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84" r:id="rId5"/>
    <p:sldId id="270" r:id="rId6"/>
    <p:sldId id="258" r:id="rId7"/>
    <p:sldId id="280" r:id="rId8"/>
    <p:sldId id="259" r:id="rId9"/>
    <p:sldId id="269" r:id="rId10"/>
    <p:sldId id="265" r:id="rId11"/>
    <p:sldId id="260" r:id="rId12"/>
    <p:sldId id="267" r:id="rId13"/>
    <p:sldId id="282" r:id="rId14"/>
    <p:sldId id="281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92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.pasenko" initials="v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9" autoAdjust="0"/>
    <p:restoredTop sz="94705" autoAdjust="0"/>
  </p:normalViewPr>
  <p:slideViewPr>
    <p:cSldViewPr>
      <p:cViewPr>
        <p:scale>
          <a:sx n="118" d="100"/>
          <a:sy n="118" d="100"/>
        </p:scale>
        <p:origin x="-1434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9.png"/><Relationship Id="rId5" Type="http://schemas.openxmlformats.org/officeDocument/2006/relationships/image" Target="../media/image25.png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.png"/><Relationship Id="rId7" Type="http://schemas.openxmlformats.org/officeDocument/2006/relationships/image" Target="../media/image30.jpeg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" Type="http://schemas.openxmlformats.org/officeDocument/2006/relationships/image" Target="../media/image3.jpeg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jpeg"/><Relationship Id="rId1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emf"/><Relationship Id="rId13" Type="http://schemas.openxmlformats.org/officeDocument/2006/relationships/image" Target="../media/image51.emf"/><Relationship Id="rId18" Type="http://schemas.openxmlformats.org/officeDocument/2006/relationships/image" Target="../media/image56.emf"/><Relationship Id="rId26" Type="http://schemas.openxmlformats.org/officeDocument/2006/relationships/image" Target="../media/image63.jpeg"/><Relationship Id="rId3" Type="http://schemas.openxmlformats.org/officeDocument/2006/relationships/image" Target="../media/image41.emf"/><Relationship Id="rId21" Type="http://schemas.openxmlformats.org/officeDocument/2006/relationships/image" Target="../media/image59.emf"/><Relationship Id="rId7" Type="http://schemas.openxmlformats.org/officeDocument/2006/relationships/image" Target="../media/image45.emf"/><Relationship Id="rId12" Type="http://schemas.openxmlformats.org/officeDocument/2006/relationships/image" Target="../media/image50.emf"/><Relationship Id="rId17" Type="http://schemas.openxmlformats.org/officeDocument/2006/relationships/image" Target="../media/image55.emf"/><Relationship Id="rId25" Type="http://schemas.openxmlformats.org/officeDocument/2006/relationships/image" Target="../media/image62.png"/><Relationship Id="rId2" Type="http://schemas.openxmlformats.org/officeDocument/2006/relationships/image" Target="../media/image3.jpeg"/><Relationship Id="rId16" Type="http://schemas.openxmlformats.org/officeDocument/2006/relationships/image" Target="../media/image54.emf"/><Relationship Id="rId20" Type="http://schemas.openxmlformats.org/officeDocument/2006/relationships/image" Target="../media/image5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emf"/><Relationship Id="rId11" Type="http://schemas.openxmlformats.org/officeDocument/2006/relationships/image" Target="../media/image49.emf"/><Relationship Id="rId24" Type="http://schemas.openxmlformats.org/officeDocument/2006/relationships/image" Target="../media/image2.png"/><Relationship Id="rId5" Type="http://schemas.openxmlformats.org/officeDocument/2006/relationships/image" Target="../media/image43.emf"/><Relationship Id="rId15" Type="http://schemas.openxmlformats.org/officeDocument/2006/relationships/image" Target="../media/image53.emf"/><Relationship Id="rId23" Type="http://schemas.openxmlformats.org/officeDocument/2006/relationships/image" Target="../media/image61.emf"/><Relationship Id="rId10" Type="http://schemas.openxmlformats.org/officeDocument/2006/relationships/image" Target="../media/image48.emf"/><Relationship Id="rId19" Type="http://schemas.openxmlformats.org/officeDocument/2006/relationships/image" Target="../media/image57.emf"/><Relationship Id="rId4" Type="http://schemas.openxmlformats.org/officeDocument/2006/relationships/image" Target="../media/image42.jpeg"/><Relationship Id="rId9" Type="http://schemas.openxmlformats.org/officeDocument/2006/relationships/image" Target="../media/image47.emf"/><Relationship Id="rId14" Type="http://schemas.openxmlformats.org/officeDocument/2006/relationships/image" Target="../media/image52.emf"/><Relationship Id="rId22" Type="http://schemas.openxmlformats.org/officeDocument/2006/relationships/image" Target="../media/image60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6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63.jpeg"/><Relationship Id="rId10" Type="http://schemas.openxmlformats.org/officeDocument/2006/relationships/image" Target="../media/image66.png"/><Relationship Id="rId4" Type="http://schemas.openxmlformats.org/officeDocument/2006/relationships/image" Target="../media/image62.png"/><Relationship Id="rId9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0.jpe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1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7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19.png"/><Relationship Id="rId10" Type="http://schemas.openxmlformats.org/officeDocument/2006/relationships/image" Target="../media/image17.png"/><Relationship Id="rId4" Type="http://schemas.openxmlformats.org/officeDocument/2006/relationships/image" Target="../media/image18.pn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5952" y="357166"/>
            <a:ext cx="6858048" cy="857255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Система управления </a:t>
            </a:r>
            <a:r>
              <a:rPr lang="ru-RU" sz="24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общевертолетным</a:t>
            </a:r>
            <a:r>
              <a:rPr lang="ru-RU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оборудованием вертолета Ка-62</a:t>
            </a:r>
            <a:br>
              <a:rPr lang="ru-RU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СУОВО-С</a:t>
            </a:r>
            <a:endParaRPr lang="ru-RU" sz="24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Рисунок 1" descr="Logo-KAMOV-sup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98107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Скругленный прямоугольник 1133"/>
          <p:cNvSpPr/>
          <p:nvPr/>
        </p:nvSpPr>
        <p:spPr>
          <a:xfrm>
            <a:off x="2143108" y="642918"/>
            <a:ext cx="4429156" cy="5786478"/>
          </a:xfrm>
          <a:prstGeom prst="roundRect">
            <a:avLst/>
          </a:prstGeom>
          <a:solidFill>
            <a:schemeClr val="accent6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 descr="Logo-KAMOV-sup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98107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4214810" y="1214422"/>
            <a:ext cx="42484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7686" y="2714620"/>
            <a:ext cx="198873" cy="963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14678" y="785794"/>
            <a:ext cx="476253" cy="407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00298" y="785794"/>
            <a:ext cx="476253" cy="407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86446" y="4071942"/>
            <a:ext cx="485814" cy="333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00298" y="4143380"/>
            <a:ext cx="485814" cy="333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43174" y="2143116"/>
            <a:ext cx="375830" cy="333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86447" y="2143116"/>
            <a:ext cx="375830" cy="333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57884" y="2786058"/>
            <a:ext cx="375830" cy="333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00298" y="3071810"/>
            <a:ext cx="375830" cy="333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71736" y="4929198"/>
            <a:ext cx="375830" cy="333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71736" y="5715016"/>
            <a:ext cx="375830" cy="333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57884" y="5072074"/>
            <a:ext cx="375830" cy="333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29322" y="5786454"/>
            <a:ext cx="375830" cy="333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0800000">
            <a:off x="5786446" y="2500306"/>
            <a:ext cx="428628" cy="186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0800000">
            <a:off x="2571736" y="2714620"/>
            <a:ext cx="428628" cy="186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0800000">
            <a:off x="2500298" y="6072206"/>
            <a:ext cx="428628" cy="186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0800000">
            <a:off x="2500298" y="5500702"/>
            <a:ext cx="428628" cy="186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0800000">
            <a:off x="5929322" y="5500702"/>
            <a:ext cx="428628" cy="186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0800000">
            <a:off x="5929322" y="6215082"/>
            <a:ext cx="428628" cy="186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0800000">
            <a:off x="2500298" y="3857628"/>
            <a:ext cx="428628" cy="186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0800000">
            <a:off x="5857884" y="3786190"/>
            <a:ext cx="428628" cy="186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857488" y="1571612"/>
            <a:ext cx="428628" cy="321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3" name="Прямая со стрелкой 92"/>
          <p:cNvCxnSpPr/>
          <p:nvPr/>
        </p:nvCxnSpPr>
        <p:spPr>
          <a:xfrm>
            <a:off x="1428728" y="2857496"/>
            <a:ext cx="714380" cy="1588"/>
          </a:xfrm>
          <a:prstGeom prst="straightConnector1">
            <a:avLst/>
          </a:prstGeom>
          <a:ln w="25400" cmpd="sng">
            <a:solidFill>
              <a:srgbClr val="00B0F0"/>
            </a:solidFill>
            <a:headEnd w="med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Box 126"/>
          <p:cNvSpPr txBox="1"/>
          <p:nvPr/>
        </p:nvSpPr>
        <p:spPr>
          <a:xfrm>
            <a:off x="5072066" y="142852"/>
            <a:ext cx="49292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Взаимодействие с ОВО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3857620" y="1000108"/>
            <a:ext cx="11430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Верхний пульт</a:t>
            </a:r>
            <a:endParaRPr lang="ru-RU" sz="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3929058" y="2428868"/>
            <a:ext cx="10001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Центральный</a:t>
            </a:r>
            <a:r>
              <a:rPr lang="ru-RU" sz="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пульт</a:t>
            </a:r>
            <a:endParaRPr lang="ru-RU" sz="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2857488" y="642918"/>
            <a:ext cx="12144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БВС</a:t>
            </a:r>
            <a:endParaRPr lang="ru-RU" sz="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2357422" y="642918"/>
            <a:ext cx="80963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БВС</a:t>
            </a:r>
            <a:endParaRPr lang="ru-RU" sz="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6858016" y="2000240"/>
            <a:ext cx="12144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БКЗ 27</a:t>
            </a:r>
            <a:endParaRPr lang="ru-RU" sz="10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7929554" y="3857628"/>
            <a:ext cx="12144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МЗБН</a:t>
            </a:r>
            <a:endParaRPr lang="ru-RU" sz="1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Скругленный прямоугольник 83"/>
          <p:cNvSpPr/>
          <p:nvPr/>
        </p:nvSpPr>
        <p:spPr>
          <a:xfrm>
            <a:off x="7500958" y="4357694"/>
            <a:ext cx="914400" cy="357190"/>
          </a:xfrm>
          <a:prstGeom prst="roundRect">
            <a:avLst/>
          </a:prstGeom>
          <a:solidFill>
            <a:srgbClr val="00B0F0">
              <a:alpha val="2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САУ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9" name="Скругленный прямоугольник 88"/>
          <p:cNvSpPr/>
          <p:nvPr/>
        </p:nvSpPr>
        <p:spPr>
          <a:xfrm>
            <a:off x="7500958" y="1785926"/>
            <a:ext cx="914400" cy="357190"/>
          </a:xfrm>
          <a:prstGeom prst="roundRect">
            <a:avLst/>
          </a:prstGeom>
          <a:solidFill>
            <a:srgbClr val="00B0F0">
              <a:alpha val="2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ГС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0" name="Скругленный прямоугольник 89"/>
          <p:cNvSpPr/>
          <p:nvPr/>
        </p:nvSpPr>
        <p:spPr>
          <a:xfrm>
            <a:off x="7500958" y="2786058"/>
            <a:ext cx="914400" cy="357190"/>
          </a:xfrm>
          <a:prstGeom prst="roundRect">
            <a:avLst/>
          </a:prstGeom>
          <a:solidFill>
            <a:srgbClr val="00B0F0">
              <a:alpha val="2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1" name="Скругленный прямоугольник 90"/>
          <p:cNvSpPr/>
          <p:nvPr/>
        </p:nvSpPr>
        <p:spPr>
          <a:xfrm>
            <a:off x="7500958" y="2285992"/>
            <a:ext cx="914400" cy="357190"/>
          </a:xfrm>
          <a:prstGeom prst="roundRect">
            <a:avLst/>
          </a:prstGeom>
          <a:solidFill>
            <a:srgbClr val="00B0F0">
              <a:alpha val="2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ТНВ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6" name="Скругленный прямоугольник 95"/>
          <p:cNvSpPr/>
          <p:nvPr/>
        </p:nvSpPr>
        <p:spPr>
          <a:xfrm>
            <a:off x="7500958" y="3286124"/>
            <a:ext cx="914400" cy="357190"/>
          </a:xfrm>
          <a:prstGeom prst="roundRect">
            <a:avLst/>
          </a:prstGeom>
          <a:solidFill>
            <a:srgbClr val="00B0F0">
              <a:alpha val="2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ПОС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7" name="Скругленный прямоугольник 96"/>
          <p:cNvSpPr/>
          <p:nvPr/>
        </p:nvSpPr>
        <p:spPr>
          <a:xfrm>
            <a:off x="500034" y="4500570"/>
            <a:ext cx="914400" cy="357190"/>
          </a:xfrm>
          <a:prstGeom prst="roundRect">
            <a:avLst/>
          </a:prstGeom>
          <a:solidFill>
            <a:srgbClr val="00B0F0">
              <a:alpha val="2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СПС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8" name="Скругленный прямоугольник 97"/>
          <p:cNvSpPr/>
          <p:nvPr/>
        </p:nvSpPr>
        <p:spPr>
          <a:xfrm>
            <a:off x="7500958" y="6000768"/>
            <a:ext cx="914400" cy="357190"/>
          </a:xfrm>
          <a:prstGeom prst="roundRect">
            <a:avLst/>
          </a:prstGeom>
          <a:solidFill>
            <a:srgbClr val="00B0F0">
              <a:alpha val="2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ПВГ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9" name="Скругленный прямоугольник 98"/>
          <p:cNvSpPr/>
          <p:nvPr/>
        </p:nvSpPr>
        <p:spPr>
          <a:xfrm>
            <a:off x="500034" y="1714488"/>
            <a:ext cx="914400" cy="357190"/>
          </a:xfrm>
          <a:prstGeom prst="roundRect">
            <a:avLst/>
          </a:prstGeom>
          <a:solidFill>
            <a:srgbClr val="00B0F0">
              <a:alpha val="2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РСО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0" name="Скругленный прямоугольник 99"/>
          <p:cNvSpPr/>
          <p:nvPr/>
        </p:nvSpPr>
        <p:spPr>
          <a:xfrm>
            <a:off x="500034" y="2214554"/>
            <a:ext cx="914400" cy="357190"/>
          </a:xfrm>
          <a:prstGeom prst="roundRect">
            <a:avLst/>
          </a:prstGeom>
          <a:solidFill>
            <a:srgbClr val="00B0F0">
              <a:alpha val="2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ОС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1" name="Скругленный прямоугольник 100"/>
          <p:cNvSpPr/>
          <p:nvPr/>
        </p:nvSpPr>
        <p:spPr>
          <a:xfrm>
            <a:off x="500034" y="4000504"/>
            <a:ext cx="914400" cy="357190"/>
          </a:xfrm>
          <a:prstGeom prst="roundRect">
            <a:avLst/>
          </a:prstGeom>
          <a:solidFill>
            <a:srgbClr val="00B0F0">
              <a:alpha val="2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ТРС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2" name="Скругленный прямоугольник 101"/>
          <p:cNvSpPr/>
          <p:nvPr/>
        </p:nvSpPr>
        <p:spPr>
          <a:xfrm>
            <a:off x="7500958" y="5286388"/>
            <a:ext cx="914400" cy="357190"/>
          </a:xfrm>
          <a:prstGeom prst="roundRect">
            <a:avLst/>
          </a:prstGeom>
          <a:solidFill>
            <a:srgbClr val="00B0F0">
              <a:alpha val="2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ТС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5" name="Скругленный прямоугольник 104"/>
          <p:cNvSpPr/>
          <p:nvPr/>
        </p:nvSpPr>
        <p:spPr>
          <a:xfrm>
            <a:off x="500034" y="2714620"/>
            <a:ext cx="914400" cy="357190"/>
          </a:xfrm>
          <a:prstGeom prst="roundRect">
            <a:avLst/>
          </a:prstGeom>
          <a:solidFill>
            <a:srgbClr val="00B0F0">
              <a:alpha val="2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РОС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6" name="Скругленный прямоугольник 105"/>
          <p:cNvSpPr/>
          <p:nvPr/>
        </p:nvSpPr>
        <p:spPr>
          <a:xfrm>
            <a:off x="500034" y="5072074"/>
            <a:ext cx="914400" cy="357190"/>
          </a:xfrm>
          <a:prstGeom prst="roundRect">
            <a:avLst/>
          </a:prstGeom>
          <a:solidFill>
            <a:srgbClr val="00B0F0">
              <a:alpha val="2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СЭС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7" name="Скругленный прямоугольник 106"/>
          <p:cNvSpPr/>
          <p:nvPr/>
        </p:nvSpPr>
        <p:spPr>
          <a:xfrm>
            <a:off x="500034" y="5929330"/>
            <a:ext cx="914400" cy="357190"/>
          </a:xfrm>
          <a:prstGeom prst="roundRect">
            <a:avLst/>
          </a:prstGeom>
          <a:solidFill>
            <a:srgbClr val="00B0F0">
              <a:alpha val="2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СУ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7" name="Скругленный прямоугольник 76"/>
          <p:cNvSpPr/>
          <p:nvPr/>
        </p:nvSpPr>
        <p:spPr>
          <a:xfrm>
            <a:off x="500034" y="3429000"/>
            <a:ext cx="914400" cy="357190"/>
          </a:xfrm>
          <a:prstGeom prst="roundRect">
            <a:avLst/>
          </a:prstGeom>
          <a:solidFill>
            <a:srgbClr val="00B0F0">
              <a:alpha val="2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СКВ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8" name="Скругленный прямоугольник 77"/>
          <p:cNvSpPr/>
          <p:nvPr/>
        </p:nvSpPr>
        <p:spPr>
          <a:xfrm>
            <a:off x="6572264" y="6572272"/>
            <a:ext cx="571504" cy="204790"/>
          </a:xfrm>
          <a:prstGeom prst="roundRect">
            <a:avLst/>
          </a:prstGeom>
          <a:solidFill>
            <a:srgbClr val="00B0F0">
              <a:alpha val="2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ПЗУ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79" name="Скругленный прямоугольник 78"/>
          <p:cNvSpPr/>
          <p:nvPr/>
        </p:nvSpPr>
        <p:spPr>
          <a:xfrm>
            <a:off x="3428992" y="6572272"/>
            <a:ext cx="571504" cy="204790"/>
          </a:xfrm>
          <a:prstGeom prst="roundRect">
            <a:avLst/>
          </a:prstGeom>
          <a:solidFill>
            <a:srgbClr val="00B0F0">
              <a:alpha val="2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СИВЦТ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80" name="Скругленный прямоугольник 79"/>
          <p:cNvSpPr/>
          <p:nvPr/>
        </p:nvSpPr>
        <p:spPr>
          <a:xfrm>
            <a:off x="1714480" y="6500834"/>
            <a:ext cx="1071570" cy="276228"/>
          </a:xfrm>
          <a:prstGeom prst="roundRect">
            <a:avLst/>
          </a:prstGeom>
          <a:solidFill>
            <a:srgbClr val="00B0F0">
              <a:alpha val="2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</a:rPr>
              <a:t>Громкоговоритель внешний</a:t>
            </a:r>
            <a:endParaRPr lang="ru-RU" sz="800" dirty="0">
              <a:solidFill>
                <a:schemeClr val="tx1"/>
              </a:solidFill>
            </a:endParaRPr>
          </a:p>
        </p:txBody>
      </p:sp>
      <p:sp>
        <p:nvSpPr>
          <p:cNvPr id="81" name="Скругленный прямоугольник 80"/>
          <p:cNvSpPr/>
          <p:nvPr/>
        </p:nvSpPr>
        <p:spPr>
          <a:xfrm>
            <a:off x="5643570" y="6572272"/>
            <a:ext cx="857256" cy="204790"/>
          </a:xfrm>
          <a:prstGeom prst="roundRect">
            <a:avLst/>
          </a:prstGeom>
          <a:solidFill>
            <a:srgbClr val="00B0F0">
              <a:alpha val="2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Прожектор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82" name="Скругленный прямоугольник 81"/>
          <p:cNvSpPr/>
          <p:nvPr/>
        </p:nvSpPr>
        <p:spPr>
          <a:xfrm>
            <a:off x="4071934" y="6572272"/>
            <a:ext cx="571504" cy="204790"/>
          </a:xfrm>
          <a:prstGeom prst="roundRect">
            <a:avLst/>
          </a:prstGeom>
          <a:solidFill>
            <a:srgbClr val="00B0F0">
              <a:alpha val="2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БСКВ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83" name="Скругленный прямоугольник 82"/>
          <p:cNvSpPr/>
          <p:nvPr/>
        </p:nvSpPr>
        <p:spPr>
          <a:xfrm>
            <a:off x="4714876" y="6572272"/>
            <a:ext cx="857256" cy="204790"/>
          </a:xfrm>
          <a:prstGeom prst="roundRect">
            <a:avLst/>
          </a:prstGeom>
          <a:solidFill>
            <a:srgbClr val="00B0F0">
              <a:alpha val="2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Баллонеты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85" name="Скругленный прямоугольник 84"/>
          <p:cNvSpPr/>
          <p:nvPr/>
        </p:nvSpPr>
        <p:spPr>
          <a:xfrm>
            <a:off x="500034" y="1071546"/>
            <a:ext cx="914400" cy="357190"/>
          </a:xfrm>
          <a:prstGeom prst="roundRect">
            <a:avLst/>
          </a:prstGeom>
          <a:solidFill>
            <a:srgbClr val="00B0F0">
              <a:alpha val="2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КБО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4" name="Овал 93"/>
          <p:cNvSpPr/>
          <p:nvPr/>
        </p:nvSpPr>
        <p:spPr>
          <a:xfrm flipH="1">
            <a:off x="4929190" y="3857628"/>
            <a:ext cx="71438" cy="214314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Овал 94"/>
          <p:cNvSpPr/>
          <p:nvPr/>
        </p:nvSpPr>
        <p:spPr>
          <a:xfrm flipH="1">
            <a:off x="4786314" y="3714752"/>
            <a:ext cx="71438" cy="214314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Овал 103"/>
          <p:cNvSpPr/>
          <p:nvPr/>
        </p:nvSpPr>
        <p:spPr>
          <a:xfrm flipH="1">
            <a:off x="3786182" y="5072074"/>
            <a:ext cx="71438" cy="214314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Овал 107"/>
          <p:cNvSpPr/>
          <p:nvPr/>
        </p:nvSpPr>
        <p:spPr>
          <a:xfrm flipH="1">
            <a:off x="3929058" y="4857760"/>
            <a:ext cx="71438" cy="214314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Овал 108"/>
          <p:cNvSpPr/>
          <p:nvPr/>
        </p:nvSpPr>
        <p:spPr>
          <a:xfrm flipH="1">
            <a:off x="3786182" y="2643182"/>
            <a:ext cx="71438" cy="214314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Овал 109"/>
          <p:cNvSpPr/>
          <p:nvPr/>
        </p:nvSpPr>
        <p:spPr>
          <a:xfrm flipH="1">
            <a:off x="3929058" y="2857496"/>
            <a:ext cx="71438" cy="214314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Овал 111"/>
          <p:cNvSpPr/>
          <p:nvPr/>
        </p:nvSpPr>
        <p:spPr>
          <a:xfrm flipH="1">
            <a:off x="3929058" y="1357298"/>
            <a:ext cx="71438" cy="214314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Овал 113"/>
          <p:cNvSpPr/>
          <p:nvPr/>
        </p:nvSpPr>
        <p:spPr>
          <a:xfrm flipH="1">
            <a:off x="3929058" y="5572140"/>
            <a:ext cx="71438" cy="214314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Овал 114"/>
          <p:cNvSpPr/>
          <p:nvPr/>
        </p:nvSpPr>
        <p:spPr>
          <a:xfrm flipH="1">
            <a:off x="3786182" y="1785926"/>
            <a:ext cx="71438" cy="214314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Овал 115"/>
          <p:cNvSpPr/>
          <p:nvPr/>
        </p:nvSpPr>
        <p:spPr>
          <a:xfrm flipH="1">
            <a:off x="3929058" y="3357562"/>
            <a:ext cx="71438" cy="214314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Овал 116"/>
          <p:cNvSpPr/>
          <p:nvPr/>
        </p:nvSpPr>
        <p:spPr>
          <a:xfrm flipH="1">
            <a:off x="3786182" y="5786454"/>
            <a:ext cx="71438" cy="214314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9" name="Овал 118"/>
          <p:cNvSpPr/>
          <p:nvPr/>
        </p:nvSpPr>
        <p:spPr>
          <a:xfrm flipH="1">
            <a:off x="3786182" y="3214686"/>
            <a:ext cx="71438" cy="214314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0" name="Овал 119"/>
          <p:cNvSpPr/>
          <p:nvPr/>
        </p:nvSpPr>
        <p:spPr>
          <a:xfrm flipH="1">
            <a:off x="4786314" y="5572140"/>
            <a:ext cx="71438" cy="214314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1" name="Овал 120"/>
          <p:cNvSpPr/>
          <p:nvPr/>
        </p:nvSpPr>
        <p:spPr>
          <a:xfrm flipH="1">
            <a:off x="4929190" y="5786454"/>
            <a:ext cx="71438" cy="214314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Овал 122"/>
          <p:cNvSpPr/>
          <p:nvPr/>
        </p:nvSpPr>
        <p:spPr>
          <a:xfrm flipH="1">
            <a:off x="4929190" y="4214818"/>
            <a:ext cx="71438" cy="214314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4" name="Овал 123"/>
          <p:cNvSpPr/>
          <p:nvPr/>
        </p:nvSpPr>
        <p:spPr>
          <a:xfrm flipH="1">
            <a:off x="4786314" y="5143512"/>
            <a:ext cx="71438" cy="214314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5" name="Овал 124"/>
          <p:cNvSpPr/>
          <p:nvPr/>
        </p:nvSpPr>
        <p:spPr>
          <a:xfrm flipH="1">
            <a:off x="4929190" y="5357826"/>
            <a:ext cx="71438" cy="214314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6" name="Овал 125"/>
          <p:cNvSpPr/>
          <p:nvPr/>
        </p:nvSpPr>
        <p:spPr>
          <a:xfrm flipH="1">
            <a:off x="4786314" y="4071942"/>
            <a:ext cx="71438" cy="214314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7" name="Овал 136"/>
          <p:cNvSpPr/>
          <p:nvPr/>
        </p:nvSpPr>
        <p:spPr>
          <a:xfrm flipH="1">
            <a:off x="3786182" y="2285992"/>
            <a:ext cx="71437" cy="214314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" name="Овал 146"/>
          <p:cNvSpPr/>
          <p:nvPr/>
        </p:nvSpPr>
        <p:spPr>
          <a:xfrm flipH="1">
            <a:off x="3929058" y="2000240"/>
            <a:ext cx="71438" cy="214314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0" name="TextBox 149"/>
          <p:cNvSpPr txBox="1"/>
          <p:nvPr/>
        </p:nvSpPr>
        <p:spPr>
          <a:xfrm>
            <a:off x="571472" y="6429396"/>
            <a:ext cx="857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Опции</a:t>
            </a:r>
            <a:endParaRPr lang="ru-RU" sz="1400" dirty="0"/>
          </a:p>
        </p:txBody>
      </p:sp>
      <p:cxnSp>
        <p:nvCxnSpPr>
          <p:cNvPr id="154" name="Соединительная линия уступом 153"/>
          <p:cNvCxnSpPr>
            <a:stCxn id="1026" idx="1"/>
            <a:endCxn id="95" idx="0"/>
          </p:cNvCxnSpPr>
          <p:nvPr/>
        </p:nvCxnSpPr>
        <p:spPr>
          <a:xfrm>
            <a:off x="4639658" y="1571612"/>
            <a:ext cx="182375" cy="2143140"/>
          </a:xfrm>
          <a:prstGeom prst="bentConnector2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Соединительная линия уступом 162"/>
          <p:cNvCxnSpPr>
            <a:stCxn id="94" idx="0"/>
          </p:cNvCxnSpPr>
          <p:nvPr/>
        </p:nvCxnSpPr>
        <p:spPr>
          <a:xfrm rot="16200000" flipV="1">
            <a:off x="3554010" y="2446728"/>
            <a:ext cx="2500330" cy="321469"/>
          </a:xfrm>
          <a:prstGeom prst="bentConnector3">
            <a:avLst>
              <a:gd name="adj1" fmla="val 99944"/>
            </a:avLst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Прямая соединительная линия 194"/>
          <p:cNvCxnSpPr>
            <a:stCxn id="147" idx="0"/>
          </p:cNvCxnSpPr>
          <p:nvPr/>
        </p:nvCxnSpPr>
        <p:spPr>
          <a:xfrm rot="16200000" flipH="1">
            <a:off x="4804173" y="1160844"/>
            <a:ext cx="2" cy="167879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Прямая соединительная линия 197"/>
          <p:cNvCxnSpPr/>
          <p:nvPr/>
        </p:nvCxnSpPr>
        <p:spPr>
          <a:xfrm rot="5400000">
            <a:off x="5536413" y="2107397"/>
            <a:ext cx="214314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Прямая со стрелкой 200"/>
          <p:cNvCxnSpPr/>
          <p:nvPr/>
        </p:nvCxnSpPr>
        <p:spPr>
          <a:xfrm>
            <a:off x="5643570" y="2214554"/>
            <a:ext cx="142876" cy="1588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Прямая соединительная линия 203"/>
          <p:cNvCxnSpPr/>
          <p:nvPr/>
        </p:nvCxnSpPr>
        <p:spPr>
          <a:xfrm>
            <a:off x="4000496" y="2071678"/>
            <a:ext cx="1571636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Прямая соединительная линия 208"/>
          <p:cNvCxnSpPr/>
          <p:nvPr/>
        </p:nvCxnSpPr>
        <p:spPr>
          <a:xfrm>
            <a:off x="4000496" y="2143116"/>
            <a:ext cx="1500198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Прямая соединительная линия 211"/>
          <p:cNvCxnSpPr/>
          <p:nvPr/>
        </p:nvCxnSpPr>
        <p:spPr>
          <a:xfrm rot="5400000">
            <a:off x="5322893" y="2321711"/>
            <a:ext cx="499272" cy="79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Прямая со стрелкой 213"/>
          <p:cNvCxnSpPr/>
          <p:nvPr/>
        </p:nvCxnSpPr>
        <p:spPr>
          <a:xfrm>
            <a:off x="5572132" y="2571744"/>
            <a:ext cx="214314" cy="1588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Прямая соединительная линия 215"/>
          <p:cNvCxnSpPr/>
          <p:nvPr/>
        </p:nvCxnSpPr>
        <p:spPr>
          <a:xfrm rot="5400000">
            <a:off x="5108579" y="2536025"/>
            <a:ext cx="785024" cy="79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Прямая со стрелкой 218"/>
          <p:cNvCxnSpPr/>
          <p:nvPr/>
        </p:nvCxnSpPr>
        <p:spPr>
          <a:xfrm>
            <a:off x="5500694" y="2928934"/>
            <a:ext cx="357190" cy="1588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Прямая со стрелкой 223"/>
          <p:cNvCxnSpPr/>
          <p:nvPr/>
        </p:nvCxnSpPr>
        <p:spPr>
          <a:xfrm>
            <a:off x="3857620" y="2357430"/>
            <a:ext cx="1928826" cy="1588"/>
          </a:xfrm>
          <a:prstGeom prst="straightConnector1">
            <a:avLst/>
          </a:prstGeom>
          <a:ln w="127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Прямая соединительная линия 226"/>
          <p:cNvCxnSpPr/>
          <p:nvPr/>
        </p:nvCxnSpPr>
        <p:spPr>
          <a:xfrm rot="10800000">
            <a:off x="3857620" y="2428868"/>
            <a:ext cx="1571638" cy="1590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Прямая соединительная линия 229"/>
          <p:cNvCxnSpPr/>
          <p:nvPr/>
        </p:nvCxnSpPr>
        <p:spPr>
          <a:xfrm rot="5400000" flipH="1" flipV="1">
            <a:off x="5322893" y="2535231"/>
            <a:ext cx="214314" cy="1588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Прямая со стрелкой 232"/>
          <p:cNvCxnSpPr/>
          <p:nvPr/>
        </p:nvCxnSpPr>
        <p:spPr>
          <a:xfrm>
            <a:off x="5429256" y="2643182"/>
            <a:ext cx="357190" cy="1588"/>
          </a:xfrm>
          <a:prstGeom prst="straightConnector1">
            <a:avLst/>
          </a:prstGeom>
          <a:ln w="127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Прямая соединительная линия 239"/>
          <p:cNvCxnSpPr>
            <a:endCxn id="137" idx="4"/>
          </p:cNvCxnSpPr>
          <p:nvPr/>
        </p:nvCxnSpPr>
        <p:spPr>
          <a:xfrm rot="10800000">
            <a:off x="3821900" y="2500306"/>
            <a:ext cx="1535918" cy="1588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Прямая соединительная линия 240"/>
          <p:cNvCxnSpPr/>
          <p:nvPr/>
        </p:nvCxnSpPr>
        <p:spPr>
          <a:xfrm rot="5400000" flipH="1" flipV="1">
            <a:off x="5072860" y="2786058"/>
            <a:ext cx="570710" cy="794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Прямая со стрелкой 241"/>
          <p:cNvCxnSpPr/>
          <p:nvPr/>
        </p:nvCxnSpPr>
        <p:spPr>
          <a:xfrm flipV="1">
            <a:off x="5357818" y="3071810"/>
            <a:ext cx="500066" cy="1588"/>
          </a:xfrm>
          <a:prstGeom prst="straightConnector1">
            <a:avLst/>
          </a:prstGeom>
          <a:ln w="127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Прямая соединительная линия 274"/>
          <p:cNvCxnSpPr>
            <a:stCxn id="147" idx="4"/>
            <a:endCxn id="110" idx="0"/>
          </p:cNvCxnSpPr>
          <p:nvPr/>
        </p:nvCxnSpPr>
        <p:spPr>
          <a:xfrm rot="5400000">
            <a:off x="3643306" y="2536025"/>
            <a:ext cx="642942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Прямая со стрелкой 279"/>
          <p:cNvCxnSpPr/>
          <p:nvPr/>
        </p:nvCxnSpPr>
        <p:spPr>
          <a:xfrm>
            <a:off x="5000628" y="3929066"/>
            <a:ext cx="857256" cy="1588"/>
          </a:xfrm>
          <a:prstGeom prst="straightConnector1">
            <a:avLst/>
          </a:prstGeom>
          <a:ln w="127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Прямая соединительная линия 284"/>
          <p:cNvCxnSpPr>
            <a:stCxn id="137" idx="4"/>
            <a:endCxn id="109" idx="0"/>
          </p:cNvCxnSpPr>
          <p:nvPr/>
        </p:nvCxnSpPr>
        <p:spPr>
          <a:xfrm rot="16200000" flipH="1">
            <a:off x="3750462" y="2571743"/>
            <a:ext cx="142876" cy="1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Прямая со стрелкой 286"/>
          <p:cNvCxnSpPr/>
          <p:nvPr/>
        </p:nvCxnSpPr>
        <p:spPr>
          <a:xfrm rot="10800000" flipV="1">
            <a:off x="2928926" y="4000502"/>
            <a:ext cx="2000264" cy="1"/>
          </a:xfrm>
          <a:prstGeom prst="straightConnector1">
            <a:avLst/>
          </a:prstGeom>
          <a:ln w="127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0" name="Прямая соединительная линия 289"/>
          <p:cNvCxnSpPr>
            <a:stCxn id="94" idx="4"/>
            <a:endCxn id="123" idx="0"/>
          </p:cNvCxnSpPr>
          <p:nvPr/>
        </p:nvCxnSpPr>
        <p:spPr>
          <a:xfrm rot="5400000">
            <a:off x="4893471" y="4143380"/>
            <a:ext cx="142876" cy="1588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Прямая со стрелкой 295"/>
          <p:cNvCxnSpPr/>
          <p:nvPr/>
        </p:nvCxnSpPr>
        <p:spPr>
          <a:xfrm flipV="1">
            <a:off x="5000628" y="4357694"/>
            <a:ext cx="785818" cy="1"/>
          </a:xfrm>
          <a:prstGeom prst="straightConnector1">
            <a:avLst/>
          </a:prstGeom>
          <a:ln w="127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Прямая со стрелкой 296"/>
          <p:cNvCxnSpPr/>
          <p:nvPr/>
        </p:nvCxnSpPr>
        <p:spPr>
          <a:xfrm rot="10800000">
            <a:off x="3000364" y="4357694"/>
            <a:ext cx="1928826" cy="1"/>
          </a:xfrm>
          <a:prstGeom prst="straightConnector1">
            <a:avLst/>
          </a:prstGeom>
          <a:ln w="127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5" name="Прямая соединительная линия 314"/>
          <p:cNvCxnSpPr>
            <a:stCxn id="123" idx="4"/>
            <a:endCxn id="125" idx="0"/>
          </p:cNvCxnSpPr>
          <p:nvPr/>
        </p:nvCxnSpPr>
        <p:spPr>
          <a:xfrm rot="5400000">
            <a:off x="4500562" y="4893479"/>
            <a:ext cx="928694" cy="1588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8" name="Прямая соединительная линия 317"/>
          <p:cNvCxnSpPr>
            <a:stCxn id="125" idx="4"/>
            <a:endCxn id="121" idx="0"/>
          </p:cNvCxnSpPr>
          <p:nvPr/>
        </p:nvCxnSpPr>
        <p:spPr>
          <a:xfrm rot="5400000">
            <a:off x="4857752" y="5679297"/>
            <a:ext cx="214314" cy="1588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1" name="Прямая со стрелкой 320"/>
          <p:cNvCxnSpPr/>
          <p:nvPr/>
        </p:nvCxnSpPr>
        <p:spPr>
          <a:xfrm>
            <a:off x="5715008" y="5286388"/>
            <a:ext cx="142876" cy="1588"/>
          </a:xfrm>
          <a:prstGeom prst="straightConnector1">
            <a:avLst/>
          </a:prstGeom>
          <a:ln w="127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Прямая соединительная линия 323"/>
          <p:cNvCxnSpPr/>
          <p:nvPr/>
        </p:nvCxnSpPr>
        <p:spPr>
          <a:xfrm>
            <a:off x="5000628" y="5500702"/>
            <a:ext cx="714380" cy="1588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8" name="Прямая соединительная линия 327"/>
          <p:cNvCxnSpPr/>
          <p:nvPr/>
        </p:nvCxnSpPr>
        <p:spPr>
          <a:xfrm rot="5400000">
            <a:off x="5501090" y="5714620"/>
            <a:ext cx="428628" cy="792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Прямая со стрелкой 329"/>
          <p:cNvCxnSpPr/>
          <p:nvPr/>
        </p:nvCxnSpPr>
        <p:spPr>
          <a:xfrm>
            <a:off x="5715008" y="5929330"/>
            <a:ext cx="214314" cy="1588"/>
          </a:xfrm>
          <a:prstGeom prst="straightConnector1">
            <a:avLst/>
          </a:prstGeom>
          <a:ln w="127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" name="Прямая соединительная линия 330"/>
          <p:cNvCxnSpPr/>
          <p:nvPr/>
        </p:nvCxnSpPr>
        <p:spPr>
          <a:xfrm>
            <a:off x="5000628" y="5857892"/>
            <a:ext cx="571504" cy="1588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Прямая соединительная линия 332"/>
          <p:cNvCxnSpPr/>
          <p:nvPr/>
        </p:nvCxnSpPr>
        <p:spPr>
          <a:xfrm rot="5400000">
            <a:off x="5464181" y="5750735"/>
            <a:ext cx="215108" cy="794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Прямая со стрелкой 334"/>
          <p:cNvCxnSpPr/>
          <p:nvPr/>
        </p:nvCxnSpPr>
        <p:spPr>
          <a:xfrm>
            <a:off x="5572132" y="5643578"/>
            <a:ext cx="357190" cy="1588"/>
          </a:xfrm>
          <a:prstGeom prst="straightConnector1">
            <a:avLst/>
          </a:prstGeom>
          <a:ln w="127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8" name="Прямая соединительная линия 347"/>
          <p:cNvCxnSpPr/>
          <p:nvPr/>
        </p:nvCxnSpPr>
        <p:spPr>
          <a:xfrm>
            <a:off x="5000628" y="5929330"/>
            <a:ext cx="571504" cy="1588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9" name="Прямая соединительная линия 348"/>
          <p:cNvCxnSpPr/>
          <p:nvPr/>
        </p:nvCxnSpPr>
        <p:spPr>
          <a:xfrm rot="5400000" flipH="1" flipV="1">
            <a:off x="5429256" y="6072206"/>
            <a:ext cx="285752" cy="1588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0" name="Прямая со стрелкой 349"/>
          <p:cNvCxnSpPr/>
          <p:nvPr/>
        </p:nvCxnSpPr>
        <p:spPr>
          <a:xfrm>
            <a:off x="5572132" y="6215082"/>
            <a:ext cx="357190" cy="1588"/>
          </a:xfrm>
          <a:prstGeom prst="straightConnector1">
            <a:avLst/>
          </a:prstGeom>
          <a:ln w="127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5" name="Прямая соединительная линия 384"/>
          <p:cNvCxnSpPr/>
          <p:nvPr/>
        </p:nvCxnSpPr>
        <p:spPr>
          <a:xfrm>
            <a:off x="3286116" y="5857892"/>
            <a:ext cx="500066" cy="1588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6" name="Прямая соединительная линия 385"/>
          <p:cNvCxnSpPr/>
          <p:nvPr/>
        </p:nvCxnSpPr>
        <p:spPr>
          <a:xfrm>
            <a:off x="3286116" y="5929330"/>
            <a:ext cx="500066" cy="1588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0" name="Прямая соединительная линия 389"/>
          <p:cNvCxnSpPr/>
          <p:nvPr/>
        </p:nvCxnSpPr>
        <p:spPr>
          <a:xfrm rot="5400000">
            <a:off x="3178562" y="5751132"/>
            <a:ext cx="215108" cy="1588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1" name="Прямая соединительная линия 390"/>
          <p:cNvCxnSpPr/>
          <p:nvPr/>
        </p:nvCxnSpPr>
        <p:spPr>
          <a:xfrm rot="5400000">
            <a:off x="3143637" y="6071809"/>
            <a:ext cx="285752" cy="794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7" name="Прямая со стрелкой 396"/>
          <p:cNvCxnSpPr/>
          <p:nvPr/>
        </p:nvCxnSpPr>
        <p:spPr>
          <a:xfrm rot="10800000">
            <a:off x="2928926" y="5643578"/>
            <a:ext cx="357190" cy="1588"/>
          </a:xfrm>
          <a:prstGeom prst="straightConnector1">
            <a:avLst/>
          </a:prstGeom>
          <a:ln w="127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5" name="Прямая со стрелкой 404"/>
          <p:cNvCxnSpPr/>
          <p:nvPr/>
        </p:nvCxnSpPr>
        <p:spPr>
          <a:xfrm rot="10800000">
            <a:off x="2928926" y="6215082"/>
            <a:ext cx="357190" cy="1588"/>
          </a:xfrm>
          <a:prstGeom prst="straightConnector1">
            <a:avLst/>
          </a:prstGeom>
          <a:ln w="127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9" name="Прямая со стрелкой 408"/>
          <p:cNvCxnSpPr/>
          <p:nvPr/>
        </p:nvCxnSpPr>
        <p:spPr>
          <a:xfrm rot="10800000" flipV="1">
            <a:off x="2928926" y="5143512"/>
            <a:ext cx="857256" cy="2"/>
          </a:xfrm>
          <a:prstGeom prst="straightConnector1">
            <a:avLst/>
          </a:prstGeom>
          <a:ln w="127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3" name="Прямая соединительная линия 412"/>
          <p:cNvCxnSpPr/>
          <p:nvPr/>
        </p:nvCxnSpPr>
        <p:spPr>
          <a:xfrm rot="10800000">
            <a:off x="3071802" y="5214950"/>
            <a:ext cx="714380" cy="1588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4" name="Прямая соединительная линия 413"/>
          <p:cNvCxnSpPr/>
          <p:nvPr/>
        </p:nvCxnSpPr>
        <p:spPr>
          <a:xfrm rot="5400000">
            <a:off x="2786844" y="5500702"/>
            <a:ext cx="570710" cy="794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5" name="Прямая со стрелкой 414"/>
          <p:cNvCxnSpPr/>
          <p:nvPr/>
        </p:nvCxnSpPr>
        <p:spPr>
          <a:xfrm rot="10800000">
            <a:off x="2928926" y="5786454"/>
            <a:ext cx="142876" cy="1588"/>
          </a:xfrm>
          <a:prstGeom prst="straightConnector1">
            <a:avLst/>
          </a:prstGeom>
          <a:ln w="127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9" name="Прямая соединительная линия 438"/>
          <p:cNvCxnSpPr>
            <a:stCxn id="104" idx="4"/>
            <a:endCxn id="117" idx="0"/>
          </p:cNvCxnSpPr>
          <p:nvPr/>
        </p:nvCxnSpPr>
        <p:spPr>
          <a:xfrm rot="5400000">
            <a:off x="3571868" y="5536421"/>
            <a:ext cx="500066" cy="1588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2" name="Прямая соединительная линия 441"/>
          <p:cNvCxnSpPr>
            <a:stCxn id="95" idx="4"/>
            <a:endCxn id="126" idx="0"/>
          </p:cNvCxnSpPr>
          <p:nvPr/>
        </p:nvCxnSpPr>
        <p:spPr>
          <a:xfrm rot="5400000">
            <a:off x="4750595" y="4000504"/>
            <a:ext cx="142876" cy="1588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5" name="Прямая соединительная линия 444"/>
          <p:cNvCxnSpPr>
            <a:stCxn id="126" idx="4"/>
            <a:endCxn id="124" idx="0"/>
          </p:cNvCxnSpPr>
          <p:nvPr/>
        </p:nvCxnSpPr>
        <p:spPr>
          <a:xfrm rot="5400000">
            <a:off x="4393405" y="4714884"/>
            <a:ext cx="857256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6" name="Прямая соединительная линия 445"/>
          <p:cNvCxnSpPr>
            <a:stCxn id="124" idx="4"/>
            <a:endCxn id="120" idx="0"/>
          </p:cNvCxnSpPr>
          <p:nvPr/>
        </p:nvCxnSpPr>
        <p:spPr>
          <a:xfrm rot="5400000">
            <a:off x="4714876" y="5464983"/>
            <a:ext cx="214314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5" name="Прямая соединительная линия 454"/>
          <p:cNvCxnSpPr>
            <a:stCxn id="108" idx="4"/>
            <a:endCxn id="114" idx="0"/>
          </p:cNvCxnSpPr>
          <p:nvPr/>
        </p:nvCxnSpPr>
        <p:spPr>
          <a:xfrm rot="5400000">
            <a:off x="3714744" y="5322107"/>
            <a:ext cx="500066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9" name="Прямая со стрелкой 458"/>
          <p:cNvCxnSpPr/>
          <p:nvPr/>
        </p:nvCxnSpPr>
        <p:spPr>
          <a:xfrm>
            <a:off x="4857752" y="4214818"/>
            <a:ext cx="928694" cy="1"/>
          </a:xfrm>
          <a:prstGeom prst="straightConnector1">
            <a:avLst/>
          </a:prstGeom>
          <a:ln w="127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0" name="Прямая со стрелкой 459"/>
          <p:cNvCxnSpPr/>
          <p:nvPr/>
        </p:nvCxnSpPr>
        <p:spPr>
          <a:xfrm rot="10800000">
            <a:off x="3000364" y="4214818"/>
            <a:ext cx="1785950" cy="1"/>
          </a:xfrm>
          <a:prstGeom prst="straightConnector1">
            <a:avLst/>
          </a:prstGeom>
          <a:ln w="127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7" name="Соединительная линия уступом 486"/>
          <p:cNvCxnSpPr/>
          <p:nvPr/>
        </p:nvCxnSpPr>
        <p:spPr>
          <a:xfrm>
            <a:off x="4857752" y="5214950"/>
            <a:ext cx="1000132" cy="1588"/>
          </a:xfrm>
          <a:prstGeom prst="bentConnector3">
            <a:avLst>
              <a:gd name="adj1" fmla="val 50000"/>
            </a:avLst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5" name="Прямая соединительная линия 494"/>
          <p:cNvCxnSpPr/>
          <p:nvPr/>
        </p:nvCxnSpPr>
        <p:spPr>
          <a:xfrm>
            <a:off x="4857752" y="5286388"/>
            <a:ext cx="785818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0" name="Прямая соединительная линия 499"/>
          <p:cNvCxnSpPr/>
          <p:nvPr/>
        </p:nvCxnSpPr>
        <p:spPr>
          <a:xfrm rot="5400000">
            <a:off x="5285586" y="5643578"/>
            <a:ext cx="715174" cy="79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3" name="Прямая со стрелкой 502"/>
          <p:cNvCxnSpPr/>
          <p:nvPr/>
        </p:nvCxnSpPr>
        <p:spPr>
          <a:xfrm>
            <a:off x="5643570" y="6000768"/>
            <a:ext cx="285752" cy="1588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6" name="Прямая соединительная линия 505"/>
          <p:cNvCxnSpPr/>
          <p:nvPr/>
        </p:nvCxnSpPr>
        <p:spPr>
          <a:xfrm>
            <a:off x="4857752" y="5643578"/>
            <a:ext cx="642942" cy="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1" name="Прямая соединительная линия 510"/>
          <p:cNvCxnSpPr/>
          <p:nvPr/>
        </p:nvCxnSpPr>
        <p:spPr>
          <a:xfrm rot="5400000" flipH="1" flipV="1">
            <a:off x="5465769" y="5607859"/>
            <a:ext cx="70644" cy="79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4" name="Прямая со стрелкой 513"/>
          <p:cNvCxnSpPr/>
          <p:nvPr/>
        </p:nvCxnSpPr>
        <p:spPr>
          <a:xfrm>
            <a:off x="5500694" y="5572140"/>
            <a:ext cx="428628" cy="1588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9" name="Прямая соединительная линия 518"/>
          <p:cNvCxnSpPr/>
          <p:nvPr/>
        </p:nvCxnSpPr>
        <p:spPr>
          <a:xfrm>
            <a:off x="4857752" y="5715016"/>
            <a:ext cx="642942" cy="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3" name="Прямая соединительная линия 522"/>
          <p:cNvCxnSpPr/>
          <p:nvPr/>
        </p:nvCxnSpPr>
        <p:spPr>
          <a:xfrm rot="5400000">
            <a:off x="5215736" y="6000768"/>
            <a:ext cx="570710" cy="79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8" name="Прямая со стрелкой 527"/>
          <p:cNvCxnSpPr/>
          <p:nvPr/>
        </p:nvCxnSpPr>
        <p:spPr>
          <a:xfrm>
            <a:off x="5500694" y="6286520"/>
            <a:ext cx="428628" cy="1588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8" name="Прямая соединительная линия 567"/>
          <p:cNvCxnSpPr>
            <a:stCxn id="116" idx="4"/>
            <a:endCxn id="108" idx="0"/>
          </p:cNvCxnSpPr>
          <p:nvPr/>
        </p:nvCxnSpPr>
        <p:spPr>
          <a:xfrm rot="5400000">
            <a:off x="3321835" y="4214818"/>
            <a:ext cx="1285884" cy="1588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8" name="Прямая соединительная линия 587"/>
          <p:cNvCxnSpPr>
            <a:stCxn id="110" idx="4"/>
            <a:endCxn id="116" idx="0"/>
          </p:cNvCxnSpPr>
          <p:nvPr/>
        </p:nvCxnSpPr>
        <p:spPr>
          <a:xfrm rot="5400000">
            <a:off x="3821901" y="3214686"/>
            <a:ext cx="285752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3" name="Прямая соединительная линия 592"/>
          <p:cNvCxnSpPr>
            <a:stCxn id="109" idx="0"/>
          </p:cNvCxnSpPr>
          <p:nvPr/>
        </p:nvCxnSpPr>
        <p:spPr>
          <a:xfrm rot="16200000" flipV="1">
            <a:off x="3696885" y="2518165"/>
            <a:ext cx="1588" cy="250033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9" name="Прямая соединительная линия 598"/>
          <p:cNvCxnSpPr/>
          <p:nvPr/>
        </p:nvCxnSpPr>
        <p:spPr>
          <a:xfrm rot="5400000" flipH="1" flipV="1">
            <a:off x="3357554" y="2428868"/>
            <a:ext cx="428628" cy="1588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2" name="Прямая со стрелкой 611"/>
          <p:cNvCxnSpPr/>
          <p:nvPr/>
        </p:nvCxnSpPr>
        <p:spPr>
          <a:xfrm rot="10800000">
            <a:off x="3000364" y="2214554"/>
            <a:ext cx="571504" cy="1588"/>
          </a:xfrm>
          <a:prstGeom prst="straightConnector1">
            <a:avLst/>
          </a:prstGeom>
          <a:ln w="127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9" name="Прямая со стрелкой 618"/>
          <p:cNvCxnSpPr/>
          <p:nvPr/>
        </p:nvCxnSpPr>
        <p:spPr>
          <a:xfrm rot="10800000">
            <a:off x="3000364" y="2714620"/>
            <a:ext cx="785818" cy="1588"/>
          </a:xfrm>
          <a:prstGeom prst="straightConnector1">
            <a:avLst/>
          </a:prstGeom>
          <a:ln w="127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0" name="Прямая со стрелкой 619"/>
          <p:cNvCxnSpPr/>
          <p:nvPr/>
        </p:nvCxnSpPr>
        <p:spPr>
          <a:xfrm rot="10800000">
            <a:off x="2857488" y="3357562"/>
            <a:ext cx="714380" cy="1588"/>
          </a:xfrm>
          <a:prstGeom prst="straightConnector1">
            <a:avLst/>
          </a:prstGeom>
          <a:ln w="127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1" name="Прямая соединительная линия 630"/>
          <p:cNvCxnSpPr/>
          <p:nvPr/>
        </p:nvCxnSpPr>
        <p:spPr>
          <a:xfrm rot="5400000" flipH="1" flipV="1">
            <a:off x="3286910" y="3071016"/>
            <a:ext cx="571504" cy="1588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3" name="Прямая соединительная линия 632"/>
          <p:cNvCxnSpPr/>
          <p:nvPr/>
        </p:nvCxnSpPr>
        <p:spPr>
          <a:xfrm>
            <a:off x="3571868" y="2786058"/>
            <a:ext cx="214314" cy="1588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4" name="Прямая соединительная линия 633"/>
          <p:cNvCxnSpPr>
            <a:stCxn id="109" idx="4"/>
            <a:endCxn id="119" idx="0"/>
          </p:cNvCxnSpPr>
          <p:nvPr/>
        </p:nvCxnSpPr>
        <p:spPr>
          <a:xfrm rot="5400000">
            <a:off x="3643306" y="3036091"/>
            <a:ext cx="357190" cy="1588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7" name="Прямая соединительная линия 636"/>
          <p:cNvCxnSpPr>
            <a:stCxn id="119" idx="4"/>
            <a:endCxn id="104" idx="0"/>
          </p:cNvCxnSpPr>
          <p:nvPr/>
        </p:nvCxnSpPr>
        <p:spPr>
          <a:xfrm rot="5400000">
            <a:off x="3000364" y="4250537"/>
            <a:ext cx="1643074" cy="1588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7" name="Прямая со стрелкой 656"/>
          <p:cNvCxnSpPr/>
          <p:nvPr/>
        </p:nvCxnSpPr>
        <p:spPr>
          <a:xfrm rot="10800000">
            <a:off x="2928926" y="4929198"/>
            <a:ext cx="1000132" cy="1588"/>
          </a:xfrm>
          <a:prstGeom prst="straightConnector1">
            <a:avLst/>
          </a:prstGeom>
          <a:ln w="127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3" name="Прямая соединительная линия 662"/>
          <p:cNvCxnSpPr/>
          <p:nvPr/>
        </p:nvCxnSpPr>
        <p:spPr>
          <a:xfrm rot="10800000">
            <a:off x="3143240" y="5000636"/>
            <a:ext cx="785818" cy="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6" name="Прямая соединительная линия 665"/>
          <p:cNvCxnSpPr/>
          <p:nvPr/>
        </p:nvCxnSpPr>
        <p:spPr>
          <a:xfrm rot="5400000">
            <a:off x="2679687" y="5464189"/>
            <a:ext cx="928694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8" name="Прямая со стрелкой 667"/>
          <p:cNvCxnSpPr/>
          <p:nvPr/>
        </p:nvCxnSpPr>
        <p:spPr>
          <a:xfrm rot="10800000">
            <a:off x="2928926" y="5929330"/>
            <a:ext cx="214314" cy="1588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0" name="Прямая со стрелкой 669"/>
          <p:cNvCxnSpPr>
            <a:stCxn id="114" idx="0"/>
          </p:cNvCxnSpPr>
          <p:nvPr/>
        </p:nvCxnSpPr>
        <p:spPr>
          <a:xfrm rot="16200000" flipV="1">
            <a:off x="3446852" y="5054214"/>
            <a:ext cx="1588" cy="1035851"/>
          </a:xfrm>
          <a:prstGeom prst="straightConnector1">
            <a:avLst/>
          </a:prstGeom>
          <a:ln w="127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2" name="Прямая соединительная линия 671"/>
          <p:cNvCxnSpPr/>
          <p:nvPr/>
        </p:nvCxnSpPr>
        <p:spPr>
          <a:xfrm rot="10800000">
            <a:off x="3214678" y="5715016"/>
            <a:ext cx="714380" cy="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5" name="Прямая соединительная линия 674"/>
          <p:cNvCxnSpPr/>
          <p:nvPr/>
        </p:nvCxnSpPr>
        <p:spPr>
          <a:xfrm rot="5400000">
            <a:off x="3001158" y="5929330"/>
            <a:ext cx="427834" cy="79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7" name="Прямая со стрелкой 676"/>
          <p:cNvCxnSpPr/>
          <p:nvPr/>
        </p:nvCxnSpPr>
        <p:spPr>
          <a:xfrm rot="10800000">
            <a:off x="2928926" y="6143644"/>
            <a:ext cx="285752" cy="1588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9" name="Прямая со стрелкой 678"/>
          <p:cNvCxnSpPr/>
          <p:nvPr/>
        </p:nvCxnSpPr>
        <p:spPr>
          <a:xfrm>
            <a:off x="4000496" y="3429000"/>
            <a:ext cx="357190" cy="1588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1" name="Прямая со стрелкой 680"/>
          <p:cNvCxnSpPr/>
          <p:nvPr/>
        </p:nvCxnSpPr>
        <p:spPr>
          <a:xfrm flipV="1">
            <a:off x="3857620" y="3286124"/>
            <a:ext cx="500066" cy="1590"/>
          </a:xfrm>
          <a:prstGeom prst="straightConnector1">
            <a:avLst/>
          </a:prstGeom>
          <a:ln w="127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8" name="Прямая соединительная линия 687"/>
          <p:cNvCxnSpPr/>
          <p:nvPr/>
        </p:nvCxnSpPr>
        <p:spPr>
          <a:xfrm rot="10800000">
            <a:off x="3500430" y="2928934"/>
            <a:ext cx="428628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1" name="Прямая соединительная линия 690"/>
          <p:cNvCxnSpPr/>
          <p:nvPr/>
        </p:nvCxnSpPr>
        <p:spPr>
          <a:xfrm rot="10800000">
            <a:off x="3428992" y="3000372"/>
            <a:ext cx="500066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2" name="Прямая соединительная линия 691"/>
          <p:cNvCxnSpPr>
            <a:stCxn id="110" idx="4"/>
          </p:cNvCxnSpPr>
          <p:nvPr/>
        </p:nvCxnSpPr>
        <p:spPr>
          <a:xfrm rot="5400000">
            <a:off x="3732604" y="2839637"/>
            <a:ext cx="1588" cy="46434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9" name="Прямая соединительная линия 698"/>
          <p:cNvCxnSpPr/>
          <p:nvPr/>
        </p:nvCxnSpPr>
        <p:spPr>
          <a:xfrm rot="5400000">
            <a:off x="3215472" y="2642388"/>
            <a:ext cx="571504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0" name="Прямая соединительная линия 699"/>
          <p:cNvCxnSpPr/>
          <p:nvPr/>
        </p:nvCxnSpPr>
        <p:spPr>
          <a:xfrm rot="5400000">
            <a:off x="3393670" y="3178570"/>
            <a:ext cx="214314" cy="79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1" name="Прямая соединительная линия 700"/>
          <p:cNvCxnSpPr/>
          <p:nvPr/>
        </p:nvCxnSpPr>
        <p:spPr>
          <a:xfrm rot="5400000">
            <a:off x="3357157" y="2928537"/>
            <a:ext cx="142876" cy="79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8" name="Прямая со стрелкой 707"/>
          <p:cNvCxnSpPr/>
          <p:nvPr/>
        </p:nvCxnSpPr>
        <p:spPr>
          <a:xfrm rot="10800000">
            <a:off x="3000364" y="2357430"/>
            <a:ext cx="500066" cy="1588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1" name="Прямая со стрелкой 710"/>
          <p:cNvCxnSpPr/>
          <p:nvPr/>
        </p:nvCxnSpPr>
        <p:spPr>
          <a:xfrm rot="10800000">
            <a:off x="3000364" y="2857496"/>
            <a:ext cx="428628" cy="1588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4" name="Прямая со стрелкой 713"/>
          <p:cNvCxnSpPr/>
          <p:nvPr/>
        </p:nvCxnSpPr>
        <p:spPr>
          <a:xfrm rot="10800000">
            <a:off x="2857488" y="3286124"/>
            <a:ext cx="642942" cy="1588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1" name="Прямая соединительная линия 720"/>
          <p:cNvCxnSpPr>
            <a:stCxn id="112" idx="4"/>
            <a:endCxn id="147" idx="0"/>
          </p:cNvCxnSpPr>
          <p:nvPr/>
        </p:nvCxnSpPr>
        <p:spPr>
          <a:xfrm rot="5400000">
            <a:off x="3750463" y="1785926"/>
            <a:ext cx="428628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4" name="Прямая соединительная линия 723"/>
          <p:cNvCxnSpPr>
            <a:stCxn id="115" idx="4"/>
            <a:endCxn id="137" idx="0"/>
          </p:cNvCxnSpPr>
          <p:nvPr/>
        </p:nvCxnSpPr>
        <p:spPr>
          <a:xfrm rot="5400000">
            <a:off x="3679025" y="2143116"/>
            <a:ext cx="285752" cy="1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8" name="Прямая соединительная линия 737"/>
          <p:cNvCxnSpPr>
            <a:stCxn id="112" idx="0"/>
          </p:cNvCxnSpPr>
          <p:nvPr/>
        </p:nvCxnSpPr>
        <p:spPr>
          <a:xfrm rot="16200000" flipV="1">
            <a:off x="3732604" y="1125124"/>
            <a:ext cx="1588" cy="46434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4" name="Прямая со стрелкой 743"/>
          <p:cNvCxnSpPr/>
          <p:nvPr/>
        </p:nvCxnSpPr>
        <p:spPr>
          <a:xfrm rot="5400000" flipH="1" flipV="1">
            <a:off x="3428992" y="1285860"/>
            <a:ext cx="142876" cy="1588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5" name="Прямая соединительная линия 744"/>
          <p:cNvCxnSpPr/>
          <p:nvPr/>
        </p:nvCxnSpPr>
        <p:spPr>
          <a:xfrm rot="10800000">
            <a:off x="3357554" y="1857364"/>
            <a:ext cx="428628" cy="1588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9" name="Прямая со стрелкой 758"/>
          <p:cNvCxnSpPr/>
          <p:nvPr/>
        </p:nvCxnSpPr>
        <p:spPr>
          <a:xfrm rot="5400000" flipH="1" flipV="1">
            <a:off x="3036877" y="1535893"/>
            <a:ext cx="642148" cy="794"/>
          </a:xfrm>
          <a:prstGeom prst="straightConnector1">
            <a:avLst/>
          </a:prstGeom>
          <a:ln w="127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1" name="Прямая со стрелкой 760"/>
          <p:cNvCxnSpPr/>
          <p:nvPr/>
        </p:nvCxnSpPr>
        <p:spPr>
          <a:xfrm rot="5400000" flipH="1" flipV="1">
            <a:off x="2357819" y="1571215"/>
            <a:ext cx="714380" cy="794"/>
          </a:xfrm>
          <a:prstGeom prst="straightConnector1">
            <a:avLst/>
          </a:prstGeom>
          <a:ln w="127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4" name="Прямая со стрелкой 763"/>
          <p:cNvCxnSpPr/>
          <p:nvPr/>
        </p:nvCxnSpPr>
        <p:spPr>
          <a:xfrm rot="5400000" flipH="1" flipV="1">
            <a:off x="2751125" y="1320785"/>
            <a:ext cx="214314" cy="1588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7" name="Прямая соединительная линия 766"/>
          <p:cNvCxnSpPr/>
          <p:nvPr/>
        </p:nvCxnSpPr>
        <p:spPr>
          <a:xfrm>
            <a:off x="2857488" y="1428736"/>
            <a:ext cx="1071572" cy="159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9" name="Прямая соединительная линия 768"/>
          <p:cNvCxnSpPr/>
          <p:nvPr/>
        </p:nvCxnSpPr>
        <p:spPr>
          <a:xfrm rot="10800000">
            <a:off x="2714612" y="1928802"/>
            <a:ext cx="1071570" cy="1588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8" name="Прямая соединительная линия 807"/>
          <p:cNvCxnSpPr/>
          <p:nvPr/>
        </p:nvCxnSpPr>
        <p:spPr>
          <a:xfrm rot="5400000">
            <a:off x="5643570" y="5357826"/>
            <a:ext cx="142876" cy="1588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0" name="Прямая соединительная линия 809"/>
          <p:cNvCxnSpPr/>
          <p:nvPr/>
        </p:nvCxnSpPr>
        <p:spPr>
          <a:xfrm>
            <a:off x="5000628" y="5429264"/>
            <a:ext cx="714380" cy="1588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" name="Овал 819"/>
          <p:cNvSpPr/>
          <p:nvPr/>
        </p:nvSpPr>
        <p:spPr>
          <a:xfrm flipH="1">
            <a:off x="3786182" y="4572008"/>
            <a:ext cx="71438" cy="214314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1" name="Овал 820"/>
          <p:cNvSpPr/>
          <p:nvPr/>
        </p:nvSpPr>
        <p:spPr>
          <a:xfrm flipH="1">
            <a:off x="3929058" y="4429132"/>
            <a:ext cx="71438" cy="214314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22" name="Прямая со стрелкой 821"/>
          <p:cNvCxnSpPr/>
          <p:nvPr/>
        </p:nvCxnSpPr>
        <p:spPr>
          <a:xfrm rot="10800000">
            <a:off x="1428728" y="4643446"/>
            <a:ext cx="2357454" cy="1588"/>
          </a:xfrm>
          <a:prstGeom prst="straightConnector1">
            <a:avLst/>
          </a:prstGeom>
          <a:ln w="127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4" name="Прямая со стрелкой 823"/>
          <p:cNvCxnSpPr/>
          <p:nvPr/>
        </p:nvCxnSpPr>
        <p:spPr>
          <a:xfrm rot="10800000">
            <a:off x="1428728" y="4572008"/>
            <a:ext cx="2500330" cy="1588"/>
          </a:xfrm>
          <a:prstGeom prst="straightConnector1">
            <a:avLst/>
          </a:prstGeom>
          <a:ln w="127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0" name="Shape 909"/>
          <p:cNvCxnSpPr>
            <a:stCxn id="112" idx="0"/>
          </p:cNvCxnSpPr>
          <p:nvPr/>
        </p:nvCxnSpPr>
        <p:spPr>
          <a:xfrm rot="16200000" flipH="1">
            <a:off x="4054074" y="1268001"/>
            <a:ext cx="71440" cy="250035"/>
          </a:xfrm>
          <a:prstGeom prst="bentConnector4">
            <a:avLst>
              <a:gd name="adj1" fmla="val -49996"/>
              <a:gd name="adj2" fmla="val 40953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9" name="Shape 918"/>
          <p:cNvCxnSpPr>
            <a:endCxn id="115" idx="0"/>
          </p:cNvCxnSpPr>
          <p:nvPr/>
        </p:nvCxnSpPr>
        <p:spPr>
          <a:xfrm rot="5400000">
            <a:off x="3768323" y="1339439"/>
            <a:ext cx="500066" cy="392909"/>
          </a:xfrm>
          <a:prstGeom prst="bentConnector3">
            <a:avLst>
              <a:gd name="adj1" fmla="val -476"/>
            </a:avLst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1" name="Овал 940"/>
          <p:cNvSpPr/>
          <p:nvPr/>
        </p:nvSpPr>
        <p:spPr>
          <a:xfrm flipH="1">
            <a:off x="4929190" y="4572008"/>
            <a:ext cx="71438" cy="214314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2" name="Овал 941"/>
          <p:cNvSpPr/>
          <p:nvPr/>
        </p:nvSpPr>
        <p:spPr>
          <a:xfrm flipH="1">
            <a:off x="4786314" y="4429132"/>
            <a:ext cx="71438" cy="214314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50" name="Прямая со стрелкой 949"/>
          <p:cNvCxnSpPr/>
          <p:nvPr/>
        </p:nvCxnSpPr>
        <p:spPr>
          <a:xfrm flipV="1">
            <a:off x="5000628" y="4643446"/>
            <a:ext cx="2500330" cy="1588"/>
          </a:xfrm>
          <a:prstGeom prst="straightConnector1">
            <a:avLst/>
          </a:prstGeom>
          <a:ln w="127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2" name="Прямая со стрелкой 951"/>
          <p:cNvCxnSpPr/>
          <p:nvPr/>
        </p:nvCxnSpPr>
        <p:spPr>
          <a:xfrm rot="5400000" flipH="1" flipV="1">
            <a:off x="6189023" y="3169299"/>
            <a:ext cx="1588" cy="266413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5" name="Прямая соединительная линия 964"/>
          <p:cNvCxnSpPr/>
          <p:nvPr/>
        </p:nvCxnSpPr>
        <p:spPr>
          <a:xfrm>
            <a:off x="1714480" y="642918"/>
            <a:ext cx="5786478" cy="15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2" name="Овал 971"/>
          <p:cNvSpPr/>
          <p:nvPr/>
        </p:nvSpPr>
        <p:spPr>
          <a:xfrm flipH="1">
            <a:off x="3929058" y="3643314"/>
            <a:ext cx="71438" cy="214314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3" name="Овал 972"/>
          <p:cNvSpPr/>
          <p:nvPr/>
        </p:nvSpPr>
        <p:spPr>
          <a:xfrm flipH="1">
            <a:off x="3786182" y="3500438"/>
            <a:ext cx="71438" cy="214314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89" name="Прямая со стрелкой 988"/>
          <p:cNvCxnSpPr/>
          <p:nvPr/>
        </p:nvCxnSpPr>
        <p:spPr>
          <a:xfrm rot="10800000" flipV="1">
            <a:off x="2928926" y="3857628"/>
            <a:ext cx="1857388" cy="1"/>
          </a:xfrm>
          <a:prstGeom prst="straightConnector1">
            <a:avLst/>
          </a:prstGeom>
          <a:ln w="127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1" name="Прямая со стрелкой 990"/>
          <p:cNvCxnSpPr/>
          <p:nvPr/>
        </p:nvCxnSpPr>
        <p:spPr>
          <a:xfrm rot="10800000">
            <a:off x="1428728" y="3714752"/>
            <a:ext cx="2500330" cy="1588"/>
          </a:xfrm>
          <a:prstGeom prst="straightConnector1">
            <a:avLst/>
          </a:prstGeom>
          <a:ln w="127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2" name="Прямая со стрелкой 991"/>
          <p:cNvCxnSpPr/>
          <p:nvPr/>
        </p:nvCxnSpPr>
        <p:spPr>
          <a:xfrm rot="10800000">
            <a:off x="1428728" y="3571876"/>
            <a:ext cx="2357454" cy="1588"/>
          </a:xfrm>
          <a:prstGeom prst="straightConnector1">
            <a:avLst/>
          </a:prstGeom>
          <a:ln w="127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4" name="Скругленный прямоугольник 1003"/>
          <p:cNvSpPr/>
          <p:nvPr/>
        </p:nvSpPr>
        <p:spPr>
          <a:xfrm>
            <a:off x="2928926" y="6572272"/>
            <a:ext cx="428628" cy="204790"/>
          </a:xfrm>
          <a:prstGeom prst="roundRect">
            <a:avLst/>
          </a:prstGeom>
          <a:solidFill>
            <a:srgbClr val="00B0F0">
              <a:alpha val="2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СКС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005" name="Овал 1004"/>
          <p:cNvSpPr/>
          <p:nvPr/>
        </p:nvSpPr>
        <p:spPr>
          <a:xfrm flipH="1">
            <a:off x="4214810" y="5857892"/>
            <a:ext cx="214314" cy="71438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6" name="Овал 1005"/>
          <p:cNvSpPr/>
          <p:nvPr/>
        </p:nvSpPr>
        <p:spPr>
          <a:xfrm flipH="1">
            <a:off x="4429124" y="6072206"/>
            <a:ext cx="214314" cy="71438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08" name="Соединительная линия уступом 1007"/>
          <p:cNvCxnSpPr>
            <a:stCxn id="114" idx="4"/>
            <a:endCxn id="1005" idx="6"/>
          </p:cNvCxnSpPr>
          <p:nvPr/>
        </p:nvCxnSpPr>
        <p:spPr>
          <a:xfrm rot="16200000" flipH="1">
            <a:off x="4036215" y="5715015"/>
            <a:ext cx="107157" cy="250033"/>
          </a:xfrm>
          <a:prstGeom prst="bentConnector2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2" name="Соединительная линия уступом 1011"/>
          <p:cNvCxnSpPr>
            <a:stCxn id="1005" idx="2"/>
            <a:endCxn id="120" idx="4"/>
          </p:cNvCxnSpPr>
          <p:nvPr/>
        </p:nvCxnSpPr>
        <p:spPr>
          <a:xfrm flipV="1">
            <a:off x="4429124" y="5786454"/>
            <a:ext cx="392909" cy="107157"/>
          </a:xfrm>
          <a:prstGeom prst="bentConnector2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7" name="Соединительная линия уступом 1016"/>
          <p:cNvCxnSpPr>
            <a:stCxn id="117" idx="4"/>
            <a:endCxn id="1006" idx="6"/>
          </p:cNvCxnSpPr>
          <p:nvPr/>
        </p:nvCxnSpPr>
        <p:spPr>
          <a:xfrm rot="16200000" flipH="1">
            <a:off x="4071934" y="5750734"/>
            <a:ext cx="107157" cy="607223"/>
          </a:xfrm>
          <a:prstGeom prst="bentConnector2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1" name="Соединительная линия уступом 1020"/>
          <p:cNvCxnSpPr>
            <a:stCxn id="1006" idx="2"/>
            <a:endCxn id="121" idx="4"/>
          </p:cNvCxnSpPr>
          <p:nvPr/>
        </p:nvCxnSpPr>
        <p:spPr>
          <a:xfrm flipV="1">
            <a:off x="4643438" y="6000768"/>
            <a:ext cx="321471" cy="107157"/>
          </a:xfrm>
          <a:prstGeom prst="bentConnector2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8" name="Прямая соединительная линия 1027"/>
          <p:cNvCxnSpPr/>
          <p:nvPr/>
        </p:nvCxnSpPr>
        <p:spPr>
          <a:xfrm rot="5400000">
            <a:off x="3286116" y="6215082"/>
            <a:ext cx="143670" cy="79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4" name="Прямая соединительная линия 1033"/>
          <p:cNvCxnSpPr/>
          <p:nvPr/>
        </p:nvCxnSpPr>
        <p:spPr>
          <a:xfrm rot="5400000">
            <a:off x="4072728" y="6142850"/>
            <a:ext cx="428628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6" name="Shape 1035"/>
          <p:cNvCxnSpPr>
            <a:endCxn id="1004" idx="0"/>
          </p:cNvCxnSpPr>
          <p:nvPr/>
        </p:nvCxnSpPr>
        <p:spPr>
          <a:xfrm rot="5400000">
            <a:off x="3107521" y="6322239"/>
            <a:ext cx="285752" cy="214314"/>
          </a:xfrm>
          <a:prstGeom prst="bentConnector3">
            <a:avLst>
              <a:gd name="adj1" fmla="val 26979"/>
            </a:avLst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4" name="Shape 1043"/>
          <p:cNvCxnSpPr/>
          <p:nvPr/>
        </p:nvCxnSpPr>
        <p:spPr>
          <a:xfrm rot="10800000" flipV="1">
            <a:off x="3357554" y="5929330"/>
            <a:ext cx="888642" cy="214314"/>
          </a:xfrm>
          <a:prstGeom prst="bentConnector3">
            <a:avLst>
              <a:gd name="adj1" fmla="val -339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5" name="Прямая соединительная линия 1044"/>
          <p:cNvCxnSpPr>
            <a:endCxn id="1134" idx="2"/>
          </p:cNvCxnSpPr>
          <p:nvPr/>
        </p:nvCxnSpPr>
        <p:spPr>
          <a:xfrm rot="5400000">
            <a:off x="4108447" y="6178569"/>
            <a:ext cx="500066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7" name="Shape 1046"/>
          <p:cNvCxnSpPr>
            <a:stCxn id="1134" idx="2"/>
            <a:endCxn id="82" idx="0"/>
          </p:cNvCxnSpPr>
          <p:nvPr/>
        </p:nvCxnSpPr>
        <p:spPr>
          <a:xfrm rot="5400000">
            <a:off x="4286248" y="6500834"/>
            <a:ext cx="142876" cy="1588"/>
          </a:xfrm>
          <a:prstGeom prst="bentConnector3">
            <a:avLst>
              <a:gd name="adj1" fmla="val 50000"/>
            </a:avLst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9" name="Shape 1048"/>
          <p:cNvCxnSpPr>
            <a:endCxn id="79" idx="0"/>
          </p:cNvCxnSpPr>
          <p:nvPr/>
        </p:nvCxnSpPr>
        <p:spPr>
          <a:xfrm rot="10800000" flipV="1">
            <a:off x="3714744" y="6357958"/>
            <a:ext cx="571504" cy="214314"/>
          </a:xfrm>
          <a:prstGeom prst="bentConnector2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1" name="Соединительная линия уступом 1050"/>
          <p:cNvCxnSpPr>
            <a:stCxn id="1006" idx="3"/>
          </p:cNvCxnSpPr>
          <p:nvPr/>
        </p:nvCxnSpPr>
        <p:spPr>
          <a:xfrm rot="5400000">
            <a:off x="4372481" y="6332703"/>
            <a:ext cx="439092" cy="40050"/>
          </a:xfrm>
          <a:prstGeom prst="bentConnector3">
            <a:avLst>
              <a:gd name="adj1" fmla="val 50000"/>
            </a:avLst>
          </a:prstGeom>
          <a:ln w="127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0" name="Прямая соединительная линия 1069"/>
          <p:cNvCxnSpPr/>
          <p:nvPr/>
        </p:nvCxnSpPr>
        <p:spPr>
          <a:xfrm rot="5400000">
            <a:off x="4465637" y="6178569"/>
            <a:ext cx="71438" cy="1588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3" name="Прямая соединительная линия 1082"/>
          <p:cNvCxnSpPr/>
          <p:nvPr/>
        </p:nvCxnSpPr>
        <p:spPr>
          <a:xfrm rot="10800000">
            <a:off x="3428992" y="6215082"/>
            <a:ext cx="1071570" cy="1588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5" name="Прямая соединительная линия 1084"/>
          <p:cNvCxnSpPr/>
          <p:nvPr/>
        </p:nvCxnSpPr>
        <p:spPr>
          <a:xfrm rot="5400000">
            <a:off x="3394067" y="6250801"/>
            <a:ext cx="70644" cy="794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4" name="Прямая соединительная линия 1093"/>
          <p:cNvCxnSpPr/>
          <p:nvPr/>
        </p:nvCxnSpPr>
        <p:spPr>
          <a:xfrm rot="10800000">
            <a:off x="3000364" y="6286520"/>
            <a:ext cx="428628" cy="1588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6" name="Прямая со стрелкой 1095"/>
          <p:cNvCxnSpPr/>
          <p:nvPr/>
        </p:nvCxnSpPr>
        <p:spPr>
          <a:xfrm rot="5400000">
            <a:off x="2856694" y="6429396"/>
            <a:ext cx="286546" cy="794"/>
          </a:xfrm>
          <a:prstGeom prst="straightConnector1">
            <a:avLst/>
          </a:prstGeom>
          <a:ln w="127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2" name="Прямая соединительная линия 1101"/>
          <p:cNvCxnSpPr/>
          <p:nvPr/>
        </p:nvCxnSpPr>
        <p:spPr>
          <a:xfrm rot="5400000">
            <a:off x="4501356" y="6214288"/>
            <a:ext cx="142876" cy="1588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5" name="Прямая соединительная линия 1104"/>
          <p:cNvCxnSpPr/>
          <p:nvPr/>
        </p:nvCxnSpPr>
        <p:spPr>
          <a:xfrm rot="10800000">
            <a:off x="3643306" y="6286520"/>
            <a:ext cx="928694" cy="1588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8" name="Прямая со стрелкой 1107"/>
          <p:cNvCxnSpPr/>
          <p:nvPr/>
        </p:nvCxnSpPr>
        <p:spPr>
          <a:xfrm rot="5400000">
            <a:off x="3500430" y="6429396"/>
            <a:ext cx="285752" cy="1588"/>
          </a:xfrm>
          <a:prstGeom prst="straightConnector1">
            <a:avLst/>
          </a:prstGeom>
          <a:ln w="127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7" name="Прямая со стрелкой 1116"/>
          <p:cNvCxnSpPr/>
          <p:nvPr/>
        </p:nvCxnSpPr>
        <p:spPr>
          <a:xfrm rot="10800000">
            <a:off x="6572264" y="3429000"/>
            <a:ext cx="928694" cy="1588"/>
          </a:xfrm>
          <a:prstGeom prst="straightConnector1">
            <a:avLst/>
          </a:prstGeom>
          <a:ln w="25400" cmpd="sng">
            <a:solidFill>
              <a:srgbClr val="00B0F0"/>
            </a:solidFill>
            <a:headEnd w="med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8" name="Прямая со стрелкой 1117"/>
          <p:cNvCxnSpPr/>
          <p:nvPr/>
        </p:nvCxnSpPr>
        <p:spPr>
          <a:xfrm rot="10800000">
            <a:off x="6429388" y="6143644"/>
            <a:ext cx="1071570" cy="1588"/>
          </a:xfrm>
          <a:prstGeom prst="straightConnector1">
            <a:avLst/>
          </a:prstGeom>
          <a:ln w="25400" cmpd="sng">
            <a:solidFill>
              <a:srgbClr val="00B0F0"/>
            </a:solidFill>
            <a:headEnd w="med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9" name="Прямая со стрелкой 1118"/>
          <p:cNvCxnSpPr/>
          <p:nvPr/>
        </p:nvCxnSpPr>
        <p:spPr>
          <a:xfrm>
            <a:off x="1428728" y="1857364"/>
            <a:ext cx="714380" cy="1588"/>
          </a:xfrm>
          <a:prstGeom prst="straightConnector1">
            <a:avLst/>
          </a:prstGeom>
          <a:ln w="25400" cmpd="sng">
            <a:solidFill>
              <a:srgbClr val="00B0F0"/>
            </a:solidFill>
            <a:headEnd w="med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0" name="Прямая со стрелкой 1119"/>
          <p:cNvCxnSpPr/>
          <p:nvPr/>
        </p:nvCxnSpPr>
        <p:spPr>
          <a:xfrm>
            <a:off x="1428728" y="2428868"/>
            <a:ext cx="714380" cy="1588"/>
          </a:xfrm>
          <a:prstGeom prst="straightConnector1">
            <a:avLst/>
          </a:prstGeom>
          <a:ln w="25400" cmpd="sng">
            <a:solidFill>
              <a:srgbClr val="00B0F0"/>
            </a:solidFill>
            <a:headEnd w="med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1" name="Прямая со стрелкой 1120"/>
          <p:cNvCxnSpPr/>
          <p:nvPr/>
        </p:nvCxnSpPr>
        <p:spPr>
          <a:xfrm>
            <a:off x="1428728" y="4143380"/>
            <a:ext cx="714380" cy="1588"/>
          </a:xfrm>
          <a:prstGeom prst="straightConnector1">
            <a:avLst/>
          </a:prstGeom>
          <a:ln w="25400" cmpd="sng">
            <a:solidFill>
              <a:srgbClr val="00B0F0"/>
            </a:solidFill>
            <a:headEnd w="med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2" name="Прямая со стрелкой 1121"/>
          <p:cNvCxnSpPr/>
          <p:nvPr/>
        </p:nvCxnSpPr>
        <p:spPr>
          <a:xfrm>
            <a:off x="1428728" y="5214950"/>
            <a:ext cx="714380" cy="1588"/>
          </a:xfrm>
          <a:prstGeom prst="straightConnector1">
            <a:avLst/>
          </a:prstGeom>
          <a:ln w="25400" cmpd="sng">
            <a:solidFill>
              <a:srgbClr val="00B0F0"/>
            </a:solidFill>
            <a:headEnd w="med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6" name="Прямая со стрелкой 1125"/>
          <p:cNvCxnSpPr/>
          <p:nvPr/>
        </p:nvCxnSpPr>
        <p:spPr>
          <a:xfrm>
            <a:off x="6572264" y="1857364"/>
            <a:ext cx="928694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7" name="Прямая со стрелкой 1126"/>
          <p:cNvCxnSpPr/>
          <p:nvPr/>
        </p:nvCxnSpPr>
        <p:spPr>
          <a:xfrm>
            <a:off x="6572264" y="2000240"/>
            <a:ext cx="928694" cy="1588"/>
          </a:xfrm>
          <a:prstGeom prst="straightConnector1">
            <a:avLst/>
          </a:prstGeom>
          <a:ln w="1905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8" name="Прямая со стрелкой 1127"/>
          <p:cNvCxnSpPr/>
          <p:nvPr/>
        </p:nvCxnSpPr>
        <p:spPr>
          <a:xfrm rot="10800000">
            <a:off x="6572264" y="2500306"/>
            <a:ext cx="928694" cy="1588"/>
          </a:xfrm>
          <a:prstGeom prst="straightConnector1">
            <a:avLst/>
          </a:prstGeom>
          <a:ln w="25400" cmpd="sng">
            <a:solidFill>
              <a:srgbClr val="7030A0"/>
            </a:solidFill>
            <a:headEnd w="med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0" name="Прямая со стрелкой 1129"/>
          <p:cNvCxnSpPr/>
          <p:nvPr/>
        </p:nvCxnSpPr>
        <p:spPr>
          <a:xfrm rot="10800000">
            <a:off x="7786710" y="1214422"/>
            <a:ext cx="500066" cy="1588"/>
          </a:xfrm>
          <a:prstGeom prst="straightConnector1">
            <a:avLst/>
          </a:prstGeom>
          <a:ln w="25400" cmpd="sng">
            <a:solidFill>
              <a:srgbClr val="00B0F0"/>
            </a:solidFill>
            <a:headEnd w="med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1" name="Прямая со стрелкой 1130"/>
          <p:cNvCxnSpPr/>
          <p:nvPr/>
        </p:nvCxnSpPr>
        <p:spPr>
          <a:xfrm>
            <a:off x="7858148" y="1500174"/>
            <a:ext cx="500066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2" name="Прямая со стрелкой 1131"/>
          <p:cNvCxnSpPr/>
          <p:nvPr/>
        </p:nvCxnSpPr>
        <p:spPr>
          <a:xfrm>
            <a:off x="7858148" y="928670"/>
            <a:ext cx="428628" cy="1588"/>
          </a:xfrm>
          <a:prstGeom prst="straightConnector1">
            <a:avLst/>
          </a:prstGeom>
          <a:ln w="1905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3" name="TextBox 1132"/>
          <p:cNvSpPr txBox="1"/>
          <p:nvPr/>
        </p:nvSpPr>
        <p:spPr>
          <a:xfrm>
            <a:off x="5214942" y="857232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СУОВО-С</a:t>
            </a:r>
            <a:endParaRPr lang="ru-RU" dirty="0">
              <a:solidFill>
                <a:srgbClr val="C00000"/>
              </a:solidFill>
            </a:endParaRPr>
          </a:p>
        </p:txBody>
      </p:sp>
      <p:cxnSp>
        <p:nvCxnSpPr>
          <p:cNvPr id="1136" name="Прямая со стрелкой 1135"/>
          <p:cNvCxnSpPr/>
          <p:nvPr/>
        </p:nvCxnSpPr>
        <p:spPr>
          <a:xfrm rot="10800000">
            <a:off x="7786710" y="1357298"/>
            <a:ext cx="500066" cy="1588"/>
          </a:xfrm>
          <a:prstGeom prst="straightConnector1">
            <a:avLst/>
          </a:prstGeom>
          <a:ln w="25400" cmpd="sng">
            <a:solidFill>
              <a:srgbClr val="7030A0"/>
            </a:solidFill>
            <a:headEnd w="med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7" name="TextBox 1136"/>
          <p:cNvSpPr txBox="1"/>
          <p:nvPr/>
        </p:nvSpPr>
        <p:spPr>
          <a:xfrm>
            <a:off x="8286776" y="1357298"/>
            <a:ext cx="4286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ЭП</a:t>
            </a:r>
            <a:endParaRPr lang="ru-RU" sz="1000" b="1" dirty="0"/>
          </a:p>
        </p:txBody>
      </p:sp>
      <p:sp>
        <p:nvSpPr>
          <p:cNvPr id="1138" name="TextBox 1137"/>
          <p:cNvSpPr txBox="1"/>
          <p:nvPr/>
        </p:nvSpPr>
        <p:spPr>
          <a:xfrm>
            <a:off x="8286776" y="1071546"/>
            <a:ext cx="4286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АС</a:t>
            </a:r>
            <a:endParaRPr lang="ru-RU" sz="1000" b="1" dirty="0"/>
          </a:p>
        </p:txBody>
      </p:sp>
      <p:sp>
        <p:nvSpPr>
          <p:cNvPr id="1139" name="TextBox 1138"/>
          <p:cNvSpPr txBox="1"/>
          <p:nvPr/>
        </p:nvSpPr>
        <p:spPr>
          <a:xfrm>
            <a:off x="8286776" y="1214422"/>
            <a:ext cx="4286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РС</a:t>
            </a:r>
            <a:endParaRPr lang="ru-RU" sz="1000" b="1" dirty="0"/>
          </a:p>
        </p:txBody>
      </p:sp>
      <p:sp>
        <p:nvSpPr>
          <p:cNvPr id="1140" name="TextBox 1139"/>
          <p:cNvSpPr txBox="1"/>
          <p:nvPr/>
        </p:nvSpPr>
        <p:spPr>
          <a:xfrm>
            <a:off x="8286776" y="928670"/>
            <a:ext cx="4286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КИО</a:t>
            </a:r>
            <a:endParaRPr lang="ru-RU" sz="1000" b="1" dirty="0"/>
          </a:p>
        </p:txBody>
      </p:sp>
      <p:sp>
        <p:nvSpPr>
          <p:cNvPr id="1141" name="TextBox 1140"/>
          <p:cNvSpPr txBox="1"/>
          <p:nvPr/>
        </p:nvSpPr>
        <p:spPr>
          <a:xfrm>
            <a:off x="8286776" y="785794"/>
            <a:ext cx="4286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КУ</a:t>
            </a:r>
            <a:endParaRPr lang="ru-RU" sz="1000" b="1" dirty="0"/>
          </a:p>
        </p:txBody>
      </p:sp>
      <p:cxnSp>
        <p:nvCxnSpPr>
          <p:cNvPr id="1142" name="Прямая со стрелкой 1141"/>
          <p:cNvCxnSpPr/>
          <p:nvPr/>
        </p:nvCxnSpPr>
        <p:spPr>
          <a:xfrm>
            <a:off x="6572264" y="2357430"/>
            <a:ext cx="928694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3" name="Прямая со стрелкой 1142"/>
          <p:cNvCxnSpPr/>
          <p:nvPr/>
        </p:nvCxnSpPr>
        <p:spPr>
          <a:xfrm>
            <a:off x="6500826" y="6000768"/>
            <a:ext cx="1000132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4" name="Прямая со стрелкой 1143"/>
          <p:cNvCxnSpPr/>
          <p:nvPr/>
        </p:nvCxnSpPr>
        <p:spPr>
          <a:xfrm>
            <a:off x="6572264" y="5357826"/>
            <a:ext cx="928694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5" name="Прямая со стрелкой 1144"/>
          <p:cNvCxnSpPr/>
          <p:nvPr/>
        </p:nvCxnSpPr>
        <p:spPr>
          <a:xfrm rot="10800000">
            <a:off x="1428728" y="4786322"/>
            <a:ext cx="714380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6" name="Прямая со стрелкой 1145"/>
          <p:cNvCxnSpPr/>
          <p:nvPr/>
        </p:nvCxnSpPr>
        <p:spPr>
          <a:xfrm>
            <a:off x="6572264" y="3571876"/>
            <a:ext cx="928694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7" name="Прямая со стрелкой 1146"/>
          <p:cNvCxnSpPr/>
          <p:nvPr/>
        </p:nvCxnSpPr>
        <p:spPr>
          <a:xfrm>
            <a:off x="6572264" y="2857496"/>
            <a:ext cx="928694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8" name="Прямая со стрелкой 1147"/>
          <p:cNvCxnSpPr/>
          <p:nvPr/>
        </p:nvCxnSpPr>
        <p:spPr>
          <a:xfrm>
            <a:off x="6572264" y="4714884"/>
            <a:ext cx="928694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0" name="Прямая со стрелкой 1149"/>
          <p:cNvCxnSpPr/>
          <p:nvPr/>
        </p:nvCxnSpPr>
        <p:spPr>
          <a:xfrm rot="10800000">
            <a:off x="1428728" y="1785926"/>
            <a:ext cx="714380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3" name="Прямая со стрелкой 1152"/>
          <p:cNvCxnSpPr/>
          <p:nvPr/>
        </p:nvCxnSpPr>
        <p:spPr>
          <a:xfrm rot="10800000">
            <a:off x="1428728" y="1357298"/>
            <a:ext cx="714380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4" name="Прямая со стрелкой 1153"/>
          <p:cNvCxnSpPr/>
          <p:nvPr/>
        </p:nvCxnSpPr>
        <p:spPr>
          <a:xfrm rot="10800000">
            <a:off x="1428728" y="2500306"/>
            <a:ext cx="714380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5" name="Прямая со стрелкой 1154"/>
          <p:cNvCxnSpPr/>
          <p:nvPr/>
        </p:nvCxnSpPr>
        <p:spPr>
          <a:xfrm rot="10800000">
            <a:off x="1428728" y="2786058"/>
            <a:ext cx="714380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6" name="Прямая со стрелкой 1155"/>
          <p:cNvCxnSpPr/>
          <p:nvPr/>
        </p:nvCxnSpPr>
        <p:spPr>
          <a:xfrm rot="10800000">
            <a:off x="1428728" y="3714752"/>
            <a:ext cx="714380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7" name="Прямая со стрелкой 1156"/>
          <p:cNvCxnSpPr/>
          <p:nvPr/>
        </p:nvCxnSpPr>
        <p:spPr>
          <a:xfrm rot="10800000">
            <a:off x="1428728" y="4214818"/>
            <a:ext cx="714380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8" name="Прямая со стрелкой 1157"/>
          <p:cNvCxnSpPr/>
          <p:nvPr/>
        </p:nvCxnSpPr>
        <p:spPr>
          <a:xfrm rot="10800000">
            <a:off x="1428728" y="5286388"/>
            <a:ext cx="714380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9" name="Прямая со стрелкой 1158"/>
          <p:cNvCxnSpPr/>
          <p:nvPr/>
        </p:nvCxnSpPr>
        <p:spPr>
          <a:xfrm rot="10800000">
            <a:off x="1428728" y="6000768"/>
            <a:ext cx="785818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7" name="Двойная стрелка влево/вправо 1166"/>
          <p:cNvSpPr/>
          <p:nvPr/>
        </p:nvSpPr>
        <p:spPr>
          <a:xfrm>
            <a:off x="7858148" y="1071546"/>
            <a:ext cx="428628" cy="4571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8" name="Двойная стрелка влево/вправо 1167"/>
          <p:cNvSpPr/>
          <p:nvPr/>
        </p:nvSpPr>
        <p:spPr>
          <a:xfrm>
            <a:off x="6572264" y="4429132"/>
            <a:ext cx="928694" cy="4571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9" name="Двойная стрелка влево/вправо 1168"/>
          <p:cNvSpPr/>
          <p:nvPr/>
        </p:nvSpPr>
        <p:spPr>
          <a:xfrm>
            <a:off x="1428728" y="1214422"/>
            <a:ext cx="714380" cy="7143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0" name="Двойная стрелка влево/вправо 1169"/>
          <p:cNvSpPr/>
          <p:nvPr/>
        </p:nvSpPr>
        <p:spPr>
          <a:xfrm>
            <a:off x="1428728" y="1928802"/>
            <a:ext cx="714380" cy="7143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1" name="Двойная стрелка влево/вправо 1170"/>
          <p:cNvSpPr/>
          <p:nvPr/>
        </p:nvSpPr>
        <p:spPr>
          <a:xfrm>
            <a:off x="6572264" y="3286124"/>
            <a:ext cx="928694" cy="4571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2" name="Двойная стрелка влево/вправо 1171"/>
          <p:cNvSpPr/>
          <p:nvPr/>
        </p:nvSpPr>
        <p:spPr>
          <a:xfrm>
            <a:off x="6572264" y="2071678"/>
            <a:ext cx="928694" cy="4571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6" name="Двойная стрелка влево/вправо 1175"/>
          <p:cNvSpPr/>
          <p:nvPr/>
        </p:nvSpPr>
        <p:spPr>
          <a:xfrm>
            <a:off x="1428728" y="4000504"/>
            <a:ext cx="714380" cy="7143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7" name="Двойная стрелка влево/вправо 1176"/>
          <p:cNvSpPr/>
          <p:nvPr/>
        </p:nvSpPr>
        <p:spPr>
          <a:xfrm>
            <a:off x="6572264" y="2928934"/>
            <a:ext cx="928694" cy="7143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8" name="Двойная стрелка влево/вправо 1177"/>
          <p:cNvSpPr/>
          <p:nvPr/>
        </p:nvSpPr>
        <p:spPr>
          <a:xfrm>
            <a:off x="6572264" y="5429264"/>
            <a:ext cx="928694" cy="7143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9" name="Двойная стрелка влево/вправо 1178"/>
          <p:cNvSpPr/>
          <p:nvPr/>
        </p:nvSpPr>
        <p:spPr>
          <a:xfrm>
            <a:off x="1428728" y="3786190"/>
            <a:ext cx="714380" cy="7143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80" name="Прямая со стрелкой 1179"/>
          <p:cNvCxnSpPr/>
          <p:nvPr/>
        </p:nvCxnSpPr>
        <p:spPr>
          <a:xfrm>
            <a:off x="6572264" y="2428868"/>
            <a:ext cx="928694" cy="1588"/>
          </a:xfrm>
          <a:prstGeom prst="straightConnector1">
            <a:avLst/>
          </a:prstGeom>
          <a:ln w="1905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1" name="Прямая со стрелкой 1180"/>
          <p:cNvCxnSpPr/>
          <p:nvPr/>
        </p:nvCxnSpPr>
        <p:spPr>
          <a:xfrm>
            <a:off x="6572264" y="3071810"/>
            <a:ext cx="928694" cy="1588"/>
          </a:xfrm>
          <a:prstGeom prst="straightConnector1">
            <a:avLst/>
          </a:prstGeom>
          <a:ln w="1905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2" name="Прямая со стрелкой 1181"/>
          <p:cNvCxnSpPr/>
          <p:nvPr/>
        </p:nvCxnSpPr>
        <p:spPr>
          <a:xfrm>
            <a:off x="6572264" y="3500438"/>
            <a:ext cx="928694" cy="1588"/>
          </a:xfrm>
          <a:prstGeom prst="straightConnector1">
            <a:avLst/>
          </a:prstGeom>
          <a:ln w="1905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3" name="Прямая со стрелкой 1182"/>
          <p:cNvCxnSpPr/>
          <p:nvPr/>
        </p:nvCxnSpPr>
        <p:spPr>
          <a:xfrm rot="10800000">
            <a:off x="1428728" y="1142984"/>
            <a:ext cx="714380" cy="1588"/>
          </a:xfrm>
          <a:prstGeom prst="straightConnector1">
            <a:avLst/>
          </a:prstGeom>
          <a:ln w="1905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7" name="Прямая со стрелкой 1186"/>
          <p:cNvCxnSpPr/>
          <p:nvPr/>
        </p:nvCxnSpPr>
        <p:spPr>
          <a:xfrm>
            <a:off x="6572264" y="5572140"/>
            <a:ext cx="928694" cy="1588"/>
          </a:xfrm>
          <a:prstGeom prst="straightConnector1">
            <a:avLst/>
          </a:prstGeom>
          <a:ln w="1905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8" name="Прямая со стрелкой 1187"/>
          <p:cNvCxnSpPr/>
          <p:nvPr/>
        </p:nvCxnSpPr>
        <p:spPr>
          <a:xfrm rot="10800000">
            <a:off x="1428728" y="4857760"/>
            <a:ext cx="714380" cy="1588"/>
          </a:xfrm>
          <a:prstGeom prst="straightConnector1">
            <a:avLst/>
          </a:prstGeom>
          <a:ln w="1905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9" name="Прямая со стрелкой 1188"/>
          <p:cNvCxnSpPr/>
          <p:nvPr/>
        </p:nvCxnSpPr>
        <p:spPr>
          <a:xfrm>
            <a:off x="6500826" y="6072206"/>
            <a:ext cx="1000132" cy="1588"/>
          </a:xfrm>
          <a:prstGeom prst="straightConnector1">
            <a:avLst/>
          </a:prstGeom>
          <a:ln w="1905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1" name="Прямая со стрелкой 1190"/>
          <p:cNvCxnSpPr/>
          <p:nvPr/>
        </p:nvCxnSpPr>
        <p:spPr>
          <a:xfrm rot="10800000">
            <a:off x="1428728" y="2071678"/>
            <a:ext cx="714380" cy="1588"/>
          </a:xfrm>
          <a:prstGeom prst="straightConnector1">
            <a:avLst/>
          </a:prstGeom>
          <a:ln w="1905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2" name="Прямая со стрелкой 1191"/>
          <p:cNvCxnSpPr/>
          <p:nvPr/>
        </p:nvCxnSpPr>
        <p:spPr>
          <a:xfrm rot="10800000">
            <a:off x="1428728" y="2285992"/>
            <a:ext cx="714380" cy="1588"/>
          </a:xfrm>
          <a:prstGeom prst="straightConnector1">
            <a:avLst/>
          </a:prstGeom>
          <a:ln w="1905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3" name="Прямая со стрелкой 1192"/>
          <p:cNvCxnSpPr/>
          <p:nvPr/>
        </p:nvCxnSpPr>
        <p:spPr>
          <a:xfrm rot="10800000">
            <a:off x="1428728" y="2928934"/>
            <a:ext cx="714380" cy="1588"/>
          </a:xfrm>
          <a:prstGeom prst="straightConnector1">
            <a:avLst/>
          </a:prstGeom>
          <a:ln w="1905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4" name="Прямая со стрелкой 1193"/>
          <p:cNvCxnSpPr/>
          <p:nvPr/>
        </p:nvCxnSpPr>
        <p:spPr>
          <a:xfrm rot="10800000">
            <a:off x="1428728" y="3643314"/>
            <a:ext cx="714380" cy="1588"/>
          </a:xfrm>
          <a:prstGeom prst="straightConnector1">
            <a:avLst/>
          </a:prstGeom>
          <a:ln w="1905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6" name="Прямая со стрелкой 1195"/>
          <p:cNvCxnSpPr/>
          <p:nvPr/>
        </p:nvCxnSpPr>
        <p:spPr>
          <a:xfrm rot="10800000">
            <a:off x="1428728" y="5143512"/>
            <a:ext cx="714380" cy="1588"/>
          </a:xfrm>
          <a:prstGeom prst="straightConnector1">
            <a:avLst/>
          </a:prstGeom>
          <a:ln w="1905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8" name="Двойная стрелка влево/вправо 1197"/>
          <p:cNvSpPr/>
          <p:nvPr/>
        </p:nvSpPr>
        <p:spPr>
          <a:xfrm>
            <a:off x="1428728" y="6215082"/>
            <a:ext cx="928694" cy="7143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02" name="Прямая со стрелкой 1201"/>
          <p:cNvCxnSpPr/>
          <p:nvPr/>
        </p:nvCxnSpPr>
        <p:spPr>
          <a:xfrm rot="10800000">
            <a:off x="6572264" y="1928802"/>
            <a:ext cx="928694" cy="1588"/>
          </a:xfrm>
          <a:prstGeom prst="straightConnector1">
            <a:avLst/>
          </a:prstGeom>
          <a:ln w="25400" cmpd="sng">
            <a:solidFill>
              <a:srgbClr val="00B0F0"/>
            </a:solidFill>
            <a:headEnd w="med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3" name="Прямая со стрелкой 1202"/>
          <p:cNvCxnSpPr/>
          <p:nvPr/>
        </p:nvCxnSpPr>
        <p:spPr>
          <a:xfrm>
            <a:off x="1428728" y="3500438"/>
            <a:ext cx="714380" cy="1588"/>
          </a:xfrm>
          <a:prstGeom prst="straightConnector1">
            <a:avLst/>
          </a:prstGeom>
          <a:ln w="25400" cmpd="sng">
            <a:solidFill>
              <a:srgbClr val="00B0F0"/>
            </a:solidFill>
            <a:headEnd w="med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6" name="Прямая со стрелкой 1205"/>
          <p:cNvCxnSpPr/>
          <p:nvPr/>
        </p:nvCxnSpPr>
        <p:spPr>
          <a:xfrm rot="10800000">
            <a:off x="6572264" y="1785926"/>
            <a:ext cx="928694" cy="1588"/>
          </a:xfrm>
          <a:prstGeom prst="straightConnector1">
            <a:avLst/>
          </a:prstGeom>
          <a:ln w="25400" cmpd="sng">
            <a:solidFill>
              <a:srgbClr val="7030A0"/>
            </a:solidFill>
            <a:headEnd w="med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7" name="Прямая со стрелкой 1206"/>
          <p:cNvCxnSpPr/>
          <p:nvPr/>
        </p:nvCxnSpPr>
        <p:spPr>
          <a:xfrm rot="10800000">
            <a:off x="6572264" y="2786058"/>
            <a:ext cx="928694" cy="1588"/>
          </a:xfrm>
          <a:prstGeom prst="straightConnector1">
            <a:avLst/>
          </a:prstGeom>
          <a:ln w="25400" cmpd="sng">
            <a:solidFill>
              <a:srgbClr val="7030A0"/>
            </a:solidFill>
            <a:headEnd w="med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8" name="Прямая со стрелкой 1207"/>
          <p:cNvCxnSpPr/>
          <p:nvPr/>
        </p:nvCxnSpPr>
        <p:spPr>
          <a:xfrm rot="10800000">
            <a:off x="6572264" y="4572008"/>
            <a:ext cx="928694" cy="1588"/>
          </a:xfrm>
          <a:prstGeom prst="straightConnector1">
            <a:avLst/>
          </a:prstGeom>
          <a:ln w="25400" cmpd="sng">
            <a:solidFill>
              <a:srgbClr val="7030A0"/>
            </a:solidFill>
            <a:headEnd w="med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9" name="Прямая со стрелкой 1208"/>
          <p:cNvCxnSpPr/>
          <p:nvPr/>
        </p:nvCxnSpPr>
        <p:spPr>
          <a:xfrm rot="10800000">
            <a:off x="6572264" y="3643314"/>
            <a:ext cx="928694" cy="1588"/>
          </a:xfrm>
          <a:prstGeom prst="straightConnector1">
            <a:avLst/>
          </a:prstGeom>
          <a:ln w="25400" cmpd="sng">
            <a:solidFill>
              <a:srgbClr val="7030A0"/>
            </a:solidFill>
            <a:headEnd w="med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0" name="Прямая со стрелкой 1209"/>
          <p:cNvCxnSpPr/>
          <p:nvPr/>
        </p:nvCxnSpPr>
        <p:spPr>
          <a:xfrm>
            <a:off x="1428728" y="4714884"/>
            <a:ext cx="714380" cy="1588"/>
          </a:xfrm>
          <a:prstGeom prst="straightConnector1">
            <a:avLst/>
          </a:prstGeom>
          <a:ln w="25400" cmpd="sng">
            <a:solidFill>
              <a:srgbClr val="7030A0"/>
            </a:solidFill>
            <a:headEnd w="med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1" name="Прямая со стрелкой 1210"/>
          <p:cNvCxnSpPr/>
          <p:nvPr/>
        </p:nvCxnSpPr>
        <p:spPr>
          <a:xfrm rot="10800000">
            <a:off x="6500826" y="6286520"/>
            <a:ext cx="1000132" cy="1588"/>
          </a:xfrm>
          <a:prstGeom prst="straightConnector1">
            <a:avLst/>
          </a:prstGeom>
          <a:ln w="25400" cmpd="sng">
            <a:solidFill>
              <a:srgbClr val="7030A0"/>
            </a:solidFill>
            <a:headEnd w="med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4" name="Прямая со стрелкой 1213"/>
          <p:cNvCxnSpPr/>
          <p:nvPr/>
        </p:nvCxnSpPr>
        <p:spPr>
          <a:xfrm flipV="1">
            <a:off x="1357290" y="1071546"/>
            <a:ext cx="857256" cy="1588"/>
          </a:xfrm>
          <a:prstGeom prst="straightConnector1">
            <a:avLst/>
          </a:prstGeom>
          <a:ln w="25400" cmpd="sng">
            <a:solidFill>
              <a:srgbClr val="7030A0"/>
            </a:solidFill>
            <a:headEnd w="med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8" name="Прямая со стрелкой 1217"/>
          <p:cNvCxnSpPr/>
          <p:nvPr/>
        </p:nvCxnSpPr>
        <p:spPr>
          <a:xfrm flipV="1">
            <a:off x="1428728" y="1714488"/>
            <a:ext cx="714380" cy="1588"/>
          </a:xfrm>
          <a:prstGeom prst="straightConnector1">
            <a:avLst/>
          </a:prstGeom>
          <a:ln w="25400" cmpd="sng">
            <a:solidFill>
              <a:srgbClr val="7030A0"/>
            </a:solidFill>
            <a:headEnd w="med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1" name="Прямая со стрелкой 1220"/>
          <p:cNvCxnSpPr/>
          <p:nvPr/>
        </p:nvCxnSpPr>
        <p:spPr>
          <a:xfrm flipV="1">
            <a:off x="1428728" y="3429000"/>
            <a:ext cx="714380" cy="1588"/>
          </a:xfrm>
          <a:prstGeom prst="straightConnector1">
            <a:avLst/>
          </a:prstGeom>
          <a:ln w="25400" cmpd="sng">
            <a:solidFill>
              <a:srgbClr val="7030A0"/>
            </a:solidFill>
            <a:headEnd w="med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2" name="Прямая со стрелкой 1221"/>
          <p:cNvCxnSpPr/>
          <p:nvPr/>
        </p:nvCxnSpPr>
        <p:spPr>
          <a:xfrm flipV="1">
            <a:off x="1428728" y="4357694"/>
            <a:ext cx="714380" cy="1588"/>
          </a:xfrm>
          <a:prstGeom prst="straightConnector1">
            <a:avLst/>
          </a:prstGeom>
          <a:ln w="25400" cmpd="sng">
            <a:solidFill>
              <a:srgbClr val="7030A0"/>
            </a:solidFill>
            <a:headEnd w="med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3" name="Прямая со стрелкой 1222"/>
          <p:cNvCxnSpPr/>
          <p:nvPr/>
        </p:nvCxnSpPr>
        <p:spPr>
          <a:xfrm flipV="1">
            <a:off x="1428728" y="5072074"/>
            <a:ext cx="714380" cy="1588"/>
          </a:xfrm>
          <a:prstGeom prst="straightConnector1">
            <a:avLst/>
          </a:prstGeom>
          <a:ln w="25400" cmpd="sng">
            <a:solidFill>
              <a:srgbClr val="7030A0"/>
            </a:solidFill>
            <a:headEnd w="med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4" name="Прямая со стрелкой 1223"/>
          <p:cNvCxnSpPr/>
          <p:nvPr/>
        </p:nvCxnSpPr>
        <p:spPr>
          <a:xfrm flipV="1">
            <a:off x="1428728" y="6072206"/>
            <a:ext cx="857256" cy="1588"/>
          </a:xfrm>
          <a:prstGeom prst="straightConnector1">
            <a:avLst/>
          </a:prstGeom>
          <a:ln w="25400" cmpd="sng">
            <a:solidFill>
              <a:srgbClr val="7030A0"/>
            </a:solidFill>
            <a:headEnd w="med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4" name="Скругленный прямоугольник 1253"/>
          <p:cNvSpPr/>
          <p:nvPr/>
        </p:nvSpPr>
        <p:spPr>
          <a:xfrm>
            <a:off x="7000892" y="1000108"/>
            <a:ext cx="714380" cy="357190"/>
          </a:xfrm>
          <a:prstGeom prst="roundRect">
            <a:avLst/>
          </a:prstGeom>
          <a:solidFill>
            <a:srgbClr val="00B0F0">
              <a:alpha val="2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ООУ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59" name="Двойная стрелка влево/вправо 1258"/>
          <p:cNvSpPr/>
          <p:nvPr/>
        </p:nvSpPr>
        <p:spPr>
          <a:xfrm>
            <a:off x="6500826" y="1071546"/>
            <a:ext cx="500066" cy="4571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60" name="Прямая со стрелкой 1259"/>
          <p:cNvCxnSpPr/>
          <p:nvPr/>
        </p:nvCxnSpPr>
        <p:spPr>
          <a:xfrm rot="10800000">
            <a:off x="6572264" y="1214422"/>
            <a:ext cx="428628" cy="1588"/>
          </a:xfrm>
          <a:prstGeom prst="straightConnector1">
            <a:avLst/>
          </a:prstGeom>
          <a:ln w="25400" cmpd="sng">
            <a:solidFill>
              <a:srgbClr val="7030A0"/>
            </a:solidFill>
            <a:headEnd w="med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2" name="Прямая со стрелкой 1261"/>
          <p:cNvCxnSpPr/>
          <p:nvPr/>
        </p:nvCxnSpPr>
        <p:spPr>
          <a:xfrm>
            <a:off x="6572264" y="1357298"/>
            <a:ext cx="428628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4" name="Прямая со стрелкой 403"/>
          <p:cNvCxnSpPr/>
          <p:nvPr/>
        </p:nvCxnSpPr>
        <p:spPr>
          <a:xfrm flipV="1">
            <a:off x="4857752" y="3857628"/>
            <a:ext cx="1000132" cy="1588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" name="Прямая соединительная линия 308"/>
          <p:cNvCxnSpPr/>
          <p:nvPr/>
        </p:nvCxnSpPr>
        <p:spPr>
          <a:xfrm>
            <a:off x="428596" y="6429396"/>
            <a:ext cx="8143932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1" name="Двойная стрелка влево/вправо 310"/>
          <p:cNvSpPr/>
          <p:nvPr/>
        </p:nvSpPr>
        <p:spPr>
          <a:xfrm>
            <a:off x="3000364" y="1071546"/>
            <a:ext cx="214314" cy="4571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2" name="Двойная стрелка влево/вправо 311"/>
          <p:cNvSpPr/>
          <p:nvPr/>
        </p:nvSpPr>
        <p:spPr>
          <a:xfrm rot="3962525">
            <a:off x="2751091" y="1325257"/>
            <a:ext cx="428628" cy="4571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3" name="Двойная стрелка влево/вправо 312"/>
          <p:cNvSpPr/>
          <p:nvPr/>
        </p:nvSpPr>
        <p:spPr>
          <a:xfrm rot="17740821">
            <a:off x="2985755" y="1316490"/>
            <a:ext cx="428628" cy="4571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1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00"/>
                            </p:stCondLst>
                            <p:childTnLst>
                              <p:par>
                                <p:cTn id="1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000"/>
                            </p:stCondLst>
                            <p:childTnLst>
                              <p:par>
                                <p:cTn id="1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500"/>
                            </p:stCondLst>
                            <p:childTnLst>
                              <p:par>
                                <p:cTn id="1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"/>
                                        <p:tgtEl>
                                          <p:spTgt spid="1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3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00"/>
                            </p:stCondLst>
                            <p:childTnLst>
                              <p:par>
                                <p:cTn id="19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0"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3" dur="500"/>
                                        <p:tgtEl>
                                          <p:spTgt spid="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1000"/>
                            </p:stCondLst>
                            <p:childTnLst>
                              <p:par>
                                <p:cTn id="20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7" dur="5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1500"/>
                            </p:stCondLst>
                            <p:childTnLst>
                              <p:par>
                                <p:cTn id="20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4" dur="5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7" dur="5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2000"/>
                            </p:stCondLst>
                            <p:childTnLst>
                              <p:par>
                                <p:cTn id="2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1" dur="5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4" dur="500"/>
                                        <p:tgtEl>
                                          <p:spTgt spid="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7" dur="500"/>
                                        <p:tgtEl>
                                          <p:spTgt spid="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4" dur="5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7" dur="5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3000"/>
                            </p:stCondLst>
                            <p:childTnLst>
                              <p:par>
                                <p:cTn id="2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1" dur="5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3500"/>
                            </p:stCondLst>
                            <p:childTnLst>
                              <p:par>
                                <p:cTn id="2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5" dur="5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8" dur="5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4000"/>
                            </p:stCondLst>
                            <p:childTnLst>
                              <p:par>
                                <p:cTn id="2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5" dur="5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8" dur="50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4500"/>
                            </p:stCondLst>
                            <p:childTnLst>
                              <p:par>
                                <p:cTn id="2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2" dur="5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5" dur="50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5000"/>
                            </p:stCondLst>
                            <p:childTnLst>
                              <p:par>
                                <p:cTn id="2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9" dur="50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2" dur="500"/>
                                        <p:tgtEl>
                                          <p:spTgt spid="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5500"/>
                            </p:stCondLst>
                            <p:childTnLst>
                              <p:par>
                                <p:cTn id="27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6" dur="500"/>
                                        <p:tgtEl>
                                          <p:spTgt spid="1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6000"/>
                            </p:stCondLst>
                            <p:childTnLst>
                              <p:par>
                                <p:cTn id="27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0" dur="500"/>
                                        <p:tgtEl>
                                          <p:spTgt spid="1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3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6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9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6500"/>
                            </p:stCondLst>
                            <p:childTnLst>
                              <p:par>
                                <p:cTn id="29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7000"/>
                            </p:stCondLst>
                            <p:childTnLst>
                              <p:par>
                                <p:cTn id="29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7"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1" dur="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8000"/>
                            </p:stCondLst>
                            <p:childTnLst>
                              <p:par>
                                <p:cTn id="30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5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8" dur="500"/>
                                        <p:tgtEl>
                                          <p:spTgt spid="1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8500"/>
                            </p:stCondLst>
                            <p:childTnLst>
                              <p:par>
                                <p:cTn id="3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5" dur="500"/>
                                        <p:tgtEl>
                                          <p:spTgt spid="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8" dur="500"/>
                                        <p:tgtEl>
                                          <p:spTgt spid="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9000"/>
                            </p:stCondLst>
                            <p:childTnLst>
                              <p:par>
                                <p:cTn id="3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2" dur="500"/>
                                        <p:tgtEl>
                                          <p:spTgt spid="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9500"/>
                            </p:stCondLst>
                            <p:childTnLst>
                              <p:par>
                                <p:cTn id="3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6" dur="500"/>
                                        <p:tgtEl>
                                          <p:spTgt spid="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9" dur="5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5" dur="500"/>
                                        <p:tgtEl>
                                          <p:spTgt spid="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8" dur="500"/>
                                        <p:tgtEl>
                                          <p:spTgt spid="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2" dur="500"/>
                                        <p:tgtEl>
                                          <p:spTgt spid="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0500"/>
                            </p:stCondLst>
                            <p:childTnLst>
                              <p:par>
                                <p:cTn id="34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6" dur="500"/>
                                        <p:tgtEl>
                                          <p:spTgt spid="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0" dur="500"/>
                                        <p:tgtEl>
                                          <p:spTgt spid="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3" dur="500"/>
                                        <p:tgtEl>
                                          <p:spTgt spid="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6" dur="500"/>
                                        <p:tgtEl>
                                          <p:spTgt spid="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11500"/>
                            </p:stCondLst>
                            <p:childTnLst>
                              <p:par>
                                <p:cTn id="3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0" dur="500"/>
                                        <p:tgtEl>
                                          <p:spTgt spid="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3" dur="500"/>
                                        <p:tgtEl>
                                          <p:spTgt spid="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0" dur="500"/>
                                        <p:tgtEl>
                                          <p:spTgt spid="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12500"/>
                            </p:stCondLst>
                            <p:childTnLst>
                              <p:par>
                                <p:cTn id="37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4" dur="500"/>
                                        <p:tgtEl>
                                          <p:spTgt spid="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13000"/>
                            </p:stCondLst>
                            <p:childTnLst>
                              <p:par>
                                <p:cTn id="37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1" dur="500"/>
                                        <p:tgtEl>
                                          <p:spTgt spid="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4" dur="500"/>
                                        <p:tgtEl>
                                          <p:spTgt spid="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7" dur="500"/>
                                        <p:tgtEl>
                                          <p:spTgt spid="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13500"/>
                            </p:stCondLst>
                            <p:childTnLst>
                              <p:par>
                                <p:cTn id="38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1" dur="500"/>
                                        <p:tgtEl>
                                          <p:spTgt spid="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4" dur="500"/>
                                        <p:tgtEl>
                                          <p:spTgt spid="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7" dur="500"/>
                                        <p:tgtEl>
                                          <p:spTgt spid="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4000"/>
                            </p:stCondLst>
                            <p:childTnLst>
                              <p:par>
                                <p:cTn id="39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1" dur="500"/>
                                        <p:tgtEl>
                                          <p:spTgt spid="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4" dur="500"/>
                                        <p:tgtEl>
                                          <p:spTgt spid="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7" dur="500"/>
                                        <p:tgtEl>
                                          <p:spTgt spid="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8" fill="hold">
                            <p:stCondLst>
                              <p:cond delay="14500"/>
                            </p:stCondLst>
                            <p:childTnLst>
                              <p:par>
                                <p:cTn id="40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1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7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0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3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7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0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3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15500"/>
                            </p:stCondLst>
                            <p:childTnLst>
                              <p:par>
                                <p:cTn id="4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7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0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3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6" dur="500"/>
                                        <p:tgtEl>
                                          <p:spTgt spid="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7" fill="hold">
                            <p:stCondLst>
                              <p:cond delay="16000"/>
                            </p:stCondLst>
                            <p:childTnLst>
                              <p:par>
                                <p:cTn id="4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3" dur="500"/>
                                        <p:tgtEl>
                                          <p:spTgt spid="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6" dur="500"/>
                                        <p:tgtEl>
                                          <p:spTgt spid="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7" fill="hold">
                            <p:stCondLst>
                              <p:cond delay="16500"/>
                            </p:stCondLst>
                            <p:childTnLst>
                              <p:par>
                                <p:cTn id="4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0" dur="500"/>
                                        <p:tgtEl>
                                          <p:spTgt spid="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3" dur="500"/>
                                        <p:tgtEl>
                                          <p:spTgt spid="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6" dur="500"/>
                                        <p:tgtEl>
                                          <p:spTgt spid="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7" fill="hold">
                      <p:stCondLst>
                        <p:cond delay="indefinite"/>
                      </p:stCondLst>
                      <p:childTnLst>
                        <p:par>
                          <p:cTn id="468" fill="hold">
                            <p:stCondLst>
                              <p:cond delay="0"/>
                            </p:stCondLst>
                            <p:childTnLst>
                              <p:par>
                                <p:cTn id="4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1" dur="500"/>
                                        <p:tgtEl>
                                          <p:spTgt spid="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2" fill="hold">
                            <p:stCondLst>
                              <p:cond delay="500"/>
                            </p:stCondLst>
                            <p:childTnLst>
                              <p:par>
                                <p:cTn id="4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9" dur="500"/>
                                        <p:tgtEl>
                                          <p:spTgt spid="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2" dur="500"/>
                                        <p:tgtEl>
                                          <p:spTgt spid="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3" fill="hold">
                            <p:stCondLst>
                              <p:cond delay="1500"/>
                            </p:stCondLst>
                            <p:childTnLst>
                              <p:par>
                                <p:cTn id="48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6" dur="500"/>
                                        <p:tgtEl>
                                          <p:spTgt spid="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9" dur="500"/>
                                        <p:tgtEl>
                                          <p:spTgt spid="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2" dur="500"/>
                                        <p:tgtEl>
                                          <p:spTgt spid="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3" fill="hold">
                            <p:stCondLst>
                              <p:cond delay="2000"/>
                            </p:stCondLst>
                            <p:childTnLst>
                              <p:par>
                                <p:cTn id="49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6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7" fill="hold">
                            <p:stCondLst>
                              <p:cond delay="2500"/>
                            </p:stCondLst>
                            <p:childTnLst>
                              <p:par>
                                <p:cTn id="49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0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6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7" fill="hold">
                            <p:stCondLst>
                              <p:cond delay="3000"/>
                            </p:stCondLst>
                            <p:childTnLst>
                              <p:par>
                                <p:cTn id="50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0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3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4" fill="hold">
                            <p:stCondLst>
                              <p:cond delay="3500"/>
                            </p:stCondLst>
                            <p:childTnLst>
                              <p:par>
                                <p:cTn id="5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7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0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3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4" fill="hold">
                            <p:stCondLst>
                              <p:cond delay="4000"/>
                            </p:stCondLst>
                            <p:childTnLst>
                              <p:par>
                                <p:cTn id="5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0" dur="500"/>
                                        <p:tgtEl>
                                          <p:spTgt spid="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3" dur="500"/>
                                        <p:tgtEl>
                                          <p:spTgt spid="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6" dur="500"/>
                                        <p:tgtEl>
                                          <p:spTgt spid="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7" fill="hold">
                            <p:stCondLst>
                              <p:cond delay="4500"/>
                            </p:stCondLst>
                            <p:childTnLst>
                              <p:par>
                                <p:cTn id="5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0" dur="500"/>
                                        <p:tgtEl>
                                          <p:spTgt spid="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3" dur="500"/>
                                        <p:tgtEl>
                                          <p:spTgt spid="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>
                            <p:stCondLst>
                              <p:cond delay="5000"/>
                            </p:stCondLst>
                            <p:childTnLst>
                              <p:par>
                                <p:cTn id="5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7" dur="500"/>
                                        <p:tgtEl>
                                          <p:spTgt spid="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0" dur="500"/>
                                        <p:tgtEl>
                                          <p:spTgt spid="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3" dur="500"/>
                                        <p:tgtEl>
                                          <p:spTgt spid="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0" dur="500"/>
                                        <p:tgtEl>
                                          <p:spTgt spid="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1" fill="hold">
                            <p:stCondLst>
                              <p:cond delay="6000"/>
                            </p:stCondLst>
                            <p:childTnLst>
                              <p:par>
                                <p:cTn id="56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4" dur="500"/>
                                        <p:tgtEl>
                                          <p:spTgt spid="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5" fill="hold">
                            <p:stCondLst>
                              <p:cond delay="6500"/>
                            </p:stCondLst>
                            <p:childTnLst>
                              <p:par>
                                <p:cTn id="5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8" dur="500"/>
                                        <p:tgtEl>
                                          <p:spTgt spid="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1" dur="500"/>
                                        <p:tgtEl>
                                          <p:spTgt spid="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2" fill="hold">
                            <p:stCondLst>
                              <p:cond delay="7000"/>
                            </p:stCondLst>
                            <p:childTnLst>
                              <p:par>
                                <p:cTn id="5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5" dur="500"/>
                                        <p:tgtEl>
                                          <p:spTgt spid="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8" dur="500"/>
                                        <p:tgtEl>
                                          <p:spTgt spid="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4" dur="5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7" dur="5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8" fill="hold">
                            <p:stCondLst>
                              <p:cond delay="7500"/>
                            </p:stCondLst>
                            <p:childTnLst>
                              <p:par>
                                <p:cTn id="58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1" dur="5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2" fill="hold">
                            <p:stCondLst>
                              <p:cond delay="8000"/>
                            </p:stCondLst>
                            <p:childTnLst>
                              <p:par>
                                <p:cTn id="59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5" dur="5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8" dur="5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9" fill="hold">
                            <p:stCondLst>
                              <p:cond delay="8500"/>
                            </p:stCondLst>
                            <p:childTnLst>
                              <p:par>
                                <p:cTn id="60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5"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8"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9" fill="hold">
                            <p:stCondLst>
                              <p:cond delay="9000"/>
                            </p:stCondLst>
                            <p:childTnLst>
                              <p:par>
                                <p:cTn id="6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2"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5"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6" fill="hold">
                            <p:stCondLst>
                              <p:cond delay="9500"/>
                            </p:stCondLst>
                            <p:childTnLst>
                              <p:par>
                                <p:cTn id="6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9"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2" dur="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5" dur="500"/>
                                        <p:tgtEl>
                                          <p:spTgt spid="1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8" dur="500"/>
                                        <p:tgtEl>
                                          <p:spTgt spid="1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2" dur="500"/>
                                        <p:tgtEl>
                                          <p:spTgt spid="1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5" dur="500"/>
                                        <p:tgtEl>
                                          <p:spTgt spid="1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8" dur="5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9" fill="hold">
                            <p:stCondLst>
                              <p:cond delay="10500"/>
                            </p:stCondLst>
                            <p:childTnLst>
                              <p:par>
                                <p:cTn id="64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2" dur="500"/>
                                        <p:tgtEl>
                                          <p:spTgt spid="1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5" dur="500"/>
                                        <p:tgtEl>
                                          <p:spTgt spid="1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6" fill="hold">
                            <p:stCondLst>
                              <p:cond delay="11000"/>
                            </p:stCondLst>
                            <p:childTnLst>
                              <p:par>
                                <p:cTn id="6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9" dur="500"/>
                                        <p:tgtEl>
                                          <p:spTgt spid="1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2" dur="500"/>
                                        <p:tgtEl>
                                          <p:spTgt spid="1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3" fill="hold">
                            <p:stCondLst>
                              <p:cond delay="11500"/>
                            </p:stCondLst>
                            <p:childTnLst>
                              <p:par>
                                <p:cTn id="65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6" dur="500"/>
                                        <p:tgtEl>
                                          <p:spTgt spid="1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7" fill="hold">
                            <p:stCondLst>
                              <p:cond delay="12000"/>
                            </p:stCondLst>
                            <p:childTnLst>
                              <p:par>
                                <p:cTn id="6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0" dur="500"/>
                                        <p:tgtEl>
                                          <p:spTgt spid="1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3" dur="500"/>
                                        <p:tgtEl>
                                          <p:spTgt spid="1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4" fill="hold">
                            <p:stCondLst>
                              <p:cond delay="12500"/>
                            </p:stCondLst>
                            <p:childTnLst>
                              <p:par>
                                <p:cTn id="6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0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3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4" fill="hold">
                            <p:stCondLst>
                              <p:cond delay="13000"/>
                            </p:stCondLst>
                            <p:childTnLst>
                              <p:par>
                                <p:cTn id="67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7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0"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1" fill="hold">
                            <p:stCondLst>
                              <p:cond delay="13500"/>
                            </p:stCondLst>
                            <p:childTnLst>
                              <p:par>
                                <p:cTn id="6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4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7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0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1" fill="hold">
                            <p:stCondLst>
                              <p:cond delay="14000"/>
                            </p:stCondLst>
                            <p:childTnLst>
                              <p:par>
                                <p:cTn id="69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7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0" dur="500"/>
                                        <p:tgtEl>
                                          <p:spTgt spid="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1" fill="hold">
                            <p:stCondLst>
                              <p:cond delay="14500"/>
                            </p:stCondLst>
                            <p:childTnLst>
                              <p:par>
                                <p:cTn id="70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4" dur="500"/>
                                        <p:tgtEl>
                                          <p:spTgt spid="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7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8" fill="hold">
                            <p:stCondLst>
                              <p:cond delay="15000"/>
                            </p:stCondLst>
                            <p:childTnLst>
                              <p:par>
                                <p:cTn id="70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1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4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7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0" dur="500"/>
                                        <p:tgtEl>
                                          <p:spTgt spid="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3" dur="500"/>
                                        <p:tgtEl>
                                          <p:spTgt spid="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9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2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3" fill="hold">
                            <p:stCondLst>
                              <p:cond delay="15500"/>
                            </p:stCondLst>
                            <p:childTnLst>
                              <p:par>
                                <p:cTn id="7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6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2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5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8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9" fill="hold">
                      <p:stCondLst>
                        <p:cond delay="indefinite"/>
                      </p:stCondLst>
                      <p:childTnLst>
                        <p:par>
                          <p:cTn id="750" fill="hold">
                            <p:stCondLst>
                              <p:cond delay="0"/>
                            </p:stCondLst>
                            <p:childTnLst>
                              <p:par>
                                <p:cTn id="7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3" dur="500"/>
                                        <p:tgtEl>
                                          <p:spTgt spid="1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4" fill="hold">
                            <p:stCondLst>
                              <p:cond delay="500"/>
                            </p:stCondLst>
                            <p:childTnLst>
                              <p:par>
                                <p:cTn id="7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7" dur="500"/>
                                        <p:tgtEl>
                                          <p:spTgt spid="1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8" fill="hold">
                            <p:stCondLst>
                              <p:cond delay="1000"/>
                            </p:stCondLst>
                            <p:childTnLst>
                              <p:par>
                                <p:cTn id="7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1" dur="500"/>
                                        <p:tgtEl>
                                          <p:spTgt spid="1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4" dur="500"/>
                                        <p:tgtEl>
                                          <p:spTgt spid="1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7" dur="500"/>
                                        <p:tgtEl>
                                          <p:spTgt spid="1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0" dur="500"/>
                                        <p:tgtEl>
                                          <p:spTgt spid="1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3" dur="500"/>
                                        <p:tgtEl>
                                          <p:spTgt spid="1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6" dur="500"/>
                                        <p:tgtEl>
                                          <p:spTgt spid="1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9" dur="500"/>
                                        <p:tgtEl>
                                          <p:spTgt spid="1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2" dur="500"/>
                                        <p:tgtEl>
                                          <p:spTgt spid="1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5" dur="500"/>
                                        <p:tgtEl>
                                          <p:spTgt spid="1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8" dur="500"/>
                                        <p:tgtEl>
                                          <p:spTgt spid="1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1" dur="500"/>
                                        <p:tgtEl>
                                          <p:spTgt spid="1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4" dur="500"/>
                                        <p:tgtEl>
                                          <p:spTgt spid="1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7" dur="500"/>
                                        <p:tgtEl>
                                          <p:spTgt spid="1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0" dur="500"/>
                                        <p:tgtEl>
                                          <p:spTgt spid="1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3" dur="500"/>
                                        <p:tgtEl>
                                          <p:spTgt spid="1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6" dur="500"/>
                                        <p:tgtEl>
                                          <p:spTgt spid="1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9" dur="500"/>
                                        <p:tgtEl>
                                          <p:spTgt spid="1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0" fill="hold">
                      <p:stCondLst>
                        <p:cond delay="indefinite"/>
                      </p:stCondLst>
                      <p:childTnLst>
                        <p:par>
                          <p:cTn id="811" fill="hold">
                            <p:stCondLst>
                              <p:cond delay="0"/>
                            </p:stCondLst>
                            <p:childTnLst>
                              <p:par>
                                <p:cTn id="8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4" dur="500"/>
                                        <p:tgtEl>
                                          <p:spTgt spid="1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5" fill="hold">
                            <p:stCondLst>
                              <p:cond delay="500"/>
                            </p:stCondLst>
                            <p:childTnLst>
                              <p:par>
                                <p:cTn id="8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8" dur="500"/>
                                        <p:tgtEl>
                                          <p:spTgt spid="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9" fill="hold">
                            <p:stCondLst>
                              <p:cond delay="1000"/>
                            </p:stCondLst>
                            <p:childTnLst>
                              <p:par>
                                <p:cTn id="8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2" dur="500"/>
                                        <p:tgtEl>
                                          <p:spTgt spid="1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5" dur="500"/>
                                        <p:tgtEl>
                                          <p:spTgt spid="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8" dur="500"/>
                                        <p:tgtEl>
                                          <p:spTgt spid="1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1" dur="500"/>
                                        <p:tgtEl>
                                          <p:spTgt spid="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4" dur="500"/>
                                        <p:tgtEl>
                                          <p:spTgt spid="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7" dur="500"/>
                                        <p:tgtEl>
                                          <p:spTgt spid="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0" dur="500"/>
                                        <p:tgtEl>
                                          <p:spTgt spid="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3" dur="500"/>
                                        <p:tgtEl>
                                          <p:spTgt spid="1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6" dur="500"/>
                                        <p:tgtEl>
                                          <p:spTgt spid="1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9" dur="500"/>
                                        <p:tgtEl>
                                          <p:spTgt spid="1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2" dur="500"/>
                                        <p:tgtEl>
                                          <p:spTgt spid="1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5" dur="500"/>
                                        <p:tgtEl>
                                          <p:spTgt spid="1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8" dur="500"/>
                                        <p:tgtEl>
                                          <p:spTgt spid="1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1" dur="500"/>
                                        <p:tgtEl>
                                          <p:spTgt spid="1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2" fill="hold">
                      <p:stCondLst>
                        <p:cond delay="indefinite"/>
                      </p:stCondLst>
                      <p:childTnLst>
                        <p:par>
                          <p:cTn id="863" fill="hold">
                            <p:stCondLst>
                              <p:cond delay="0"/>
                            </p:stCondLst>
                            <p:childTnLst>
                              <p:par>
                                <p:cTn id="8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6" dur="500"/>
                                        <p:tgtEl>
                                          <p:spTgt spid="1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7" fill="hold">
                            <p:stCondLst>
                              <p:cond delay="500"/>
                            </p:stCondLst>
                            <p:childTnLst>
                              <p:par>
                                <p:cTn id="8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0" dur="500"/>
                                        <p:tgtEl>
                                          <p:spTgt spid="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1" fill="hold">
                            <p:stCondLst>
                              <p:cond delay="1000"/>
                            </p:stCondLst>
                            <p:childTnLst>
                              <p:par>
                                <p:cTn id="87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4" dur="500"/>
                                        <p:tgtEl>
                                          <p:spTgt spid="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7" dur="500"/>
                                        <p:tgtEl>
                                          <p:spTgt spid="1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0" dur="500"/>
                                        <p:tgtEl>
                                          <p:spTgt spid="1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3" dur="500"/>
                                        <p:tgtEl>
                                          <p:spTgt spid="1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6" dur="500"/>
                                        <p:tgtEl>
                                          <p:spTgt spid="1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9" dur="500"/>
                                        <p:tgtEl>
                                          <p:spTgt spid="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5" dur="500"/>
                                        <p:tgtEl>
                                          <p:spTgt spid="1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8" dur="500"/>
                                        <p:tgtEl>
                                          <p:spTgt spid="1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9" fill="hold">
                      <p:stCondLst>
                        <p:cond delay="indefinite"/>
                      </p:stCondLst>
                      <p:childTnLst>
                        <p:par>
                          <p:cTn id="900" fill="hold">
                            <p:stCondLst>
                              <p:cond delay="0"/>
                            </p:stCondLst>
                            <p:childTnLst>
                              <p:par>
                                <p:cTn id="9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3" dur="500"/>
                                        <p:tgtEl>
                                          <p:spTgt spid="1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4" fill="hold">
                            <p:stCondLst>
                              <p:cond delay="500"/>
                            </p:stCondLst>
                            <p:childTnLst>
                              <p:par>
                                <p:cTn id="9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7" dur="500"/>
                                        <p:tgtEl>
                                          <p:spTgt spid="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8" fill="hold">
                            <p:stCondLst>
                              <p:cond delay="1000"/>
                            </p:stCondLst>
                            <p:childTnLst>
                              <p:par>
                                <p:cTn id="90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1" dur="500"/>
                                        <p:tgtEl>
                                          <p:spTgt spid="1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4" dur="500"/>
                                        <p:tgtEl>
                                          <p:spTgt spid="1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7" dur="500"/>
                                        <p:tgtEl>
                                          <p:spTgt spid="1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0" dur="500"/>
                                        <p:tgtEl>
                                          <p:spTgt spid="1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3" dur="500"/>
                                        <p:tgtEl>
                                          <p:spTgt spid="1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6" dur="500"/>
                                        <p:tgtEl>
                                          <p:spTgt spid="1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9" dur="500"/>
                                        <p:tgtEl>
                                          <p:spTgt spid="1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2" dur="500"/>
                                        <p:tgtEl>
                                          <p:spTgt spid="1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5" dur="500"/>
                                        <p:tgtEl>
                                          <p:spTgt spid="1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8" dur="500"/>
                                        <p:tgtEl>
                                          <p:spTgt spid="1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1" dur="500"/>
                                        <p:tgtEl>
                                          <p:spTgt spid="1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4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5" fill="hold">
                            <p:stCondLst>
                              <p:cond delay="1500"/>
                            </p:stCondLst>
                            <p:childTnLst>
                              <p:par>
                                <p:cTn id="9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8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1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2" fill="hold">
                      <p:stCondLst>
                        <p:cond delay="indefinite"/>
                      </p:stCondLst>
                      <p:childTnLst>
                        <p:par>
                          <p:cTn id="953" fill="hold">
                            <p:stCondLst>
                              <p:cond delay="0"/>
                            </p:stCondLst>
                            <p:childTnLst>
                              <p:par>
                                <p:cTn id="9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6" dur="500"/>
                                        <p:tgtEl>
                                          <p:spTgt spid="1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7" fill="hold">
                            <p:stCondLst>
                              <p:cond delay="500"/>
                            </p:stCondLst>
                            <p:childTnLst>
                              <p:par>
                                <p:cTn id="9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0" dur="500"/>
                                        <p:tgtEl>
                                          <p:spTgt spid="1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1" fill="hold">
                            <p:stCondLst>
                              <p:cond delay="1000"/>
                            </p:stCondLst>
                            <p:childTnLst>
                              <p:par>
                                <p:cTn id="9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4" dur="500"/>
                                        <p:tgtEl>
                                          <p:spTgt spid="1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7" dur="500"/>
                                        <p:tgtEl>
                                          <p:spTgt spid="1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0" dur="500"/>
                                        <p:tgtEl>
                                          <p:spTgt spid="1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3" dur="500"/>
                                        <p:tgtEl>
                                          <p:spTgt spid="1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6" dur="500"/>
                                        <p:tgtEl>
                                          <p:spTgt spid="1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9" dur="500"/>
                                        <p:tgtEl>
                                          <p:spTgt spid="1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0" fill="hold">
                            <p:stCondLst>
                              <p:cond delay="1500"/>
                            </p:stCondLst>
                            <p:childTnLst>
                              <p:par>
                                <p:cTn id="98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3" dur="500"/>
                                        <p:tgtEl>
                                          <p:spTgt spid="1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6" dur="500"/>
                                        <p:tgtEl>
                                          <p:spTgt spid="1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9" dur="500"/>
                                        <p:tgtEl>
                                          <p:spTgt spid="1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2" dur="500"/>
                                        <p:tgtEl>
                                          <p:spTgt spid="1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5" dur="500"/>
                                        <p:tgtEl>
                                          <p:spTgt spid="1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8" dur="500"/>
                                        <p:tgtEl>
                                          <p:spTgt spid="1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1" dur="500"/>
                                        <p:tgtEl>
                                          <p:spTgt spid="1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4" grpId="0" animBg="1"/>
      <p:bldP spid="127" grpId="0"/>
      <p:bldP spid="128" grpId="0"/>
      <p:bldP spid="129" grpId="0"/>
      <p:bldP spid="130" grpId="0"/>
      <p:bldP spid="131" grpId="0"/>
      <p:bldP spid="84" grpId="0" animBg="1"/>
      <p:bldP spid="89" grpId="0" animBg="1"/>
      <p:bldP spid="90" grpId="0" animBg="1"/>
      <p:bldP spid="91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5" grpId="0" animBg="1"/>
      <p:bldP spid="106" grpId="0" animBg="1"/>
      <p:bldP spid="107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5" grpId="0" animBg="1"/>
      <p:bldP spid="94" grpId="0" animBg="1"/>
      <p:bldP spid="95" grpId="0" animBg="1"/>
      <p:bldP spid="104" grpId="0" animBg="1"/>
      <p:bldP spid="108" grpId="0" animBg="1"/>
      <p:bldP spid="109" grpId="0" animBg="1"/>
      <p:bldP spid="110" grpId="0" animBg="1"/>
      <p:bldP spid="112" grpId="0" animBg="1"/>
      <p:bldP spid="114" grpId="0" animBg="1"/>
      <p:bldP spid="115" grpId="0" animBg="1"/>
      <p:bldP spid="116" grpId="0" animBg="1"/>
      <p:bldP spid="117" grpId="0" animBg="1"/>
      <p:bldP spid="119" grpId="0" animBg="1"/>
      <p:bldP spid="120" grpId="0" animBg="1"/>
      <p:bldP spid="121" grpId="0" animBg="1"/>
      <p:bldP spid="123" grpId="0" animBg="1"/>
      <p:bldP spid="124" grpId="0" animBg="1"/>
      <p:bldP spid="125" grpId="0" animBg="1"/>
      <p:bldP spid="126" grpId="0" animBg="1"/>
      <p:bldP spid="137" grpId="0" animBg="1"/>
      <p:bldP spid="147" grpId="0" animBg="1"/>
      <p:bldP spid="150" grpId="0"/>
      <p:bldP spid="820" grpId="0" animBg="1"/>
      <p:bldP spid="821" grpId="0" animBg="1"/>
      <p:bldP spid="941" grpId="0" animBg="1"/>
      <p:bldP spid="942" grpId="0" animBg="1"/>
      <p:bldP spid="972" grpId="0" animBg="1"/>
      <p:bldP spid="973" grpId="0" animBg="1"/>
      <p:bldP spid="1004" grpId="0" animBg="1"/>
      <p:bldP spid="1005" grpId="0" animBg="1"/>
      <p:bldP spid="1006" grpId="0" animBg="1"/>
      <p:bldP spid="1133" grpId="0"/>
      <p:bldP spid="1137" grpId="0"/>
      <p:bldP spid="1138" grpId="0"/>
      <p:bldP spid="1139" grpId="0"/>
      <p:bldP spid="1140" grpId="0"/>
      <p:bldP spid="1141" grpId="0"/>
      <p:bldP spid="1167" grpId="0" animBg="1"/>
      <p:bldP spid="1254" grpId="0" animBg="1"/>
      <p:bldP spid="1259" grpId="0" animBg="1"/>
      <p:bldP spid="312" grpId="0" animBg="1"/>
      <p:bldP spid="3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Скругленный прямоугольник 115"/>
          <p:cNvSpPr/>
          <p:nvPr/>
        </p:nvSpPr>
        <p:spPr>
          <a:xfrm>
            <a:off x="571472" y="4143380"/>
            <a:ext cx="7572428" cy="1785950"/>
          </a:xfrm>
          <a:prstGeom prst="roundRect">
            <a:avLst/>
          </a:prstGeom>
          <a:solidFill>
            <a:schemeClr val="accent1"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2" name="Скругленный прямоугольник 221"/>
          <p:cNvSpPr/>
          <p:nvPr/>
        </p:nvSpPr>
        <p:spPr>
          <a:xfrm>
            <a:off x="2143108" y="4286256"/>
            <a:ext cx="1643074" cy="500066"/>
          </a:xfrm>
          <a:prstGeom prst="roundRect">
            <a:avLst/>
          </a:prstGeom>
          <a:solidFill>
            <a:srgbClr val="FFC000">
              <a:alpha val="2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6" name="Скругленный прямоугольник 215"/>
          <p:cNvSpPr/>
          <p:nvPr/>
        </p:nvSpPr>
        <p:spPr>
          <a:xfrm>
            <a:off x="4357686" y="4286256"/>
            <a:ext cx="1643074" cy="500066"/>
          </a:xfrm>
          <a:prstGeom prst="roundRect">
            <a:avLst/>
          </a:prstGeom>
          <a:solidFill>
            <a:srgbClr val="FFC000">
              <a:alpha val="2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 descr="Logo-KAMOV-sup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98107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6429388" y="4357694"/>
            <a:ext cx="297394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43042" y="4357694"/>
            <a:ext cx="190501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86050" y="4357694"/>
            <a:ext cx="428628" cy="367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633567">
            <a:off x="1450756" y="5249692"/>
            <a:ext cx="404844" cy="277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633567">
            <a:off x="6665729" y="5249692"/>
            <a:ext cx="404844" cy="277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00562" y="5214950"/>
            <a:ext cx="313192" cy="277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00100" y="5214950"/>
            <a:ext cx="313192" cy="277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0800000">
            <a:off x="2928926" y="5715016"/>
            <a:ext cx="357189" cy="155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0800000">
            <a:off x="6357950" y="5715016"/>
            <a:ext cx="357189" cy="155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857620" y="4572008"/>
            <a:ext cx="428628" cy="375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0628" y="5214950"/>
            <a:ext cx="313192" cy="277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57422" y="5286388"/>
            <a:ext cx="313192" cy="277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0800000">
            <a:off x="3571868" y="5715016"/>
            <a:ext cx="357189" cy="155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0800000">
            <a:off x="1071538" y="5715016"/>
            <a:ext cx="357189" cy="155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0800000">
            <a:off x="4714876" y="5715016"/>
            <a:ext cx="357189" cy="155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0800000">
            <a:off x="4214810" y="5715016"/>
            <a:ext cx="357189" cy="155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0800000">
            <a:off x="2143108" y="5715016"/>
            <a:ext cx="357189" cy="155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0800000">
            <a:off x="5857884" y="5715016"/>
            <a:ext cx="357189" cy="155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00694" y="5214950"/>
            <a:ext cx="313192" cy="277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86050" y="5286388"/>
            <a:ext cx="313192" cy="277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15206" y="5214950"/>
            <a:ext cx="313192" cy="277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86116" y="5286388"/>
            <a:ext cx="313192" cy="277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643042" y="2071678"/>
            <a:ext cx="84970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214942" y="714356"/>
            <a:ext cx="1285883" cy="1076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428728" y="714356"/>
            <a:ext cx="1285884" cy="1076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214810" y="857233"/>
            <a:ext cx="813333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786050" y="2143116"/>
            <a:ext cx="437495" cy="571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" name="Picture 5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000364" y="857232"/>
            <a:ext cx="813332" cy="642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2" name="Picture 6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857752" y="2143116"/>
            <a:ext cx="437495" cy="571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572132" y="2071678"/>
            <a:ext cx="84970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6" name="Прямая соединительная линия 45"/>
          <p:cNvCxnSpPr/>
          <p:nvPr/>
        </p:nvCxnSpPr>
        <p:spPr>
          <a:xfrm>
            <a:off x="857224" y="5000636"/>
            <a:ext cx="6715172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857224" y="5143512"/>
            <a:ext cx="6715172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rot="5400000">
            <a:off x="1677173" y="4965711"/>
            <a:ext cx="73820" cy="794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rot="5400000">
            <a:off x="1678763" y="5036355"/>
            <a:ext cx="214312" cy="2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>
            <a:stCxn id="3" idx="0"/>
          </p:cNvCxnSpPr>
          <p:nvPr/>
        </p:nvCxnSpPr>
        <p:spPr>
          <a:xfrm rot="5400000">
            <a:off x="6432298" y="4997727"/>
            <a:ext cx="285755" cy="582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rot="5400000">
            <a:off x="6507398" y="4993276"/>
            <a:ext cx="271819" cy="79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rot="5400000">
            <a:off x="3250397" y="4893479"/>
            <a:ext cx="214314" cy="158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rot="5400000">
            <a:off x="3107521" y="4964917"/>
            <a:ext cx="357190" cy="158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rot="5400000">
            <a:off x="1393009" y="5250669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8" name="Picture 5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929190" y="4357694"/>
            <a:ext cx="428628" cy="362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9" name="Прямая соединительная линия 78"/>
          <p:cNvCxnSpPr/>
          <p:nvPr/>
        </p:nvCxnSpPr>
        <p:spPr>
          <a:xfrm rot="5400000">
            <a:off x="4321967" y="4964917"/>
            <a:ext cx="357190" cy="158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 rot="5400000">
            <a:off x="4464843" y="4893479"/>
            <a:ext cx="214314" cy="158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>
            <a:endCxn id="10" idx="1"/>
          </p:cNvCxnSpPr>
          <p:nvPr/>
        </p:nvCxnSpPr>
        <p:spPr>
          <a:xfrm rot="5400000">
            <a:off x="894927" y="5248685"/>
            <a:ext cx="21034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 rot="5400000">
            <a:off x="2322497" y="5249875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rot="5400000">
            <a:off x="2751125" y="5249875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 rot="5400000">
            <a:off x="3394067" y="5249875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 rot="5400000">
            <a:off x="6608777" y="5249875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rot="5400000">
            <a:off x="5394331" y="5249875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 rot="5400000">
            <a:off x="4894265" y="5249875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 rot="5400000">
            <a:off x="4465637" y="5249875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 rot="5400000">
            <a:off x="7108843" y="5249875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 rot="5400000">
            <a:off x="4501356" y="5142718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 rot="5400000">
            <a:off x="3286910" y="5142718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 rot="5400000">
            <a:off x="2786844" y="5142718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/>
          <p:nvPr/>
        </p:nvCxnSpPr>
        <p:spPr>
          <a:xfrm rot="5400000">
            <a:off x="1071538" y="5429264"/>
            <a:ext cx="57150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/>
          <p:nvPr/>
        </p:nvCxnSpPr>
        <p:spPr>
          <a:xfrm rot="5400000">
            <a:off x="2358216" y="5142718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/>
          <p:cNvCxnSpPr/>
          <p:nvPr/>
        </p:nvCxnSpPr>
        <p:spPr>
          <a:xfrm rot="5400000">
            <a:off x="1429522" y="5142718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 rot="5400000">
            <a:off x="929456" y="5142718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 rot="5400000">
            <a:off x="7144562" y="5142718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/>
          <p:cNvCxnSpPr/>
          <p:nvPr/>
        </p:nvCxnSpPr>
        <p:spPr>
          <a:xfrm rot="5400000">
            <a:off x="5430050" y="5142718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/>
          <p:cNvCxnSpPr/>
          <p:nvPr/>
        </p:nvCxnSpPr>
        <p:spPr>
          <a:xfrm rot="5400000">
            <a:off x="6644496" y="5142718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единительная линия 95"/>
          <p:cNvCxnSpPr/>
          <p:nvPr/>
        </p:nvCxnSpPr>
        <p:spPr>
          <a:xfrm rot="5400000">
            <a:off x="4929984" y="5142718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единительная линия 97"/>
          <p:cNvCxnSpPr/>
          <p:nvPr/>
        </p:nvCxnSpPr>
        <p:spPr>
          <a:xfrm rot="5400000">
            <a:off x="1929588" y="5428470"/>
            <a:ext cx="57150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98"/>
          <p:cNvCxnSpPr/>
          <p:nvPr/>
        </p:nvCxnSpPr>
        <p:spPr>
          <a:xfrm rot="5400000">
            <a:off x="4572794" y="5428470"/>
            <a:ext cx="57150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/>
          <p:cNvCxnSpPr/>
          <p:nvPr/>
        </p:nvCxnSpPr>
        <p:spPr>
          <a:xfrm rot="5400000">
            <a:off x="4001290" y="5428470"/>
            <a:ext cx="57150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единительная линия 100"/>
          <p:cNvCxnSpPr/>
          <p:nvPr/>
        </p:nvCxnSpPr>
        <p:spPr>
          <a:xfrm rot="5400000">
            <a:off x="3358348" y="5428470"/>
            <a:ext cx="57150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единительная линия 101"/>
          <p:cNvCxnSpPr/>
          <p:nvPr/>
        </p:nvCxnSpPr>
        <p:spPr>
          <a:xfrm rot="5400000">
            <a:off x="2858282" y="5428470"/>
            <a:ext cx="57150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единительная линия 102"/>
          <p:cNvCxnSpPr/>
          <p:nvPr/>
        </p:nvCxnSpPr>
        <p:spPr>
          <a:xfrm rot="5400000">
            <a:off x="6144430" y="5428470"/>
            <a:ext cx="57150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единительная линия 103"/>
          <p:cNvCxnSpPr/>
          <p:nvPr/>
        </p:nvCxnSpPr>
        <p:spPr>
          <a:xfrm rot="5400000">
            <a:off x="5644364" y="5428470"/>
            <a:ext cx="57150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единительная линия 104"/>
          <p:cNvCxnSpPr/>
          <p:nvPr/>
        </p:nvCxnSpPr>
        <p:spPr>
          <a:xfrm rot="5400000">
            <a:off x="1071538" y="5357826"/>
            <a:ext cx="71438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/>
          <p:cNvCxnSpPr/>
          <p:nvPr/>
        </p:nvCxnSpPr>
        <p:spPr>
          <a:xfrm rot="5400000">
            <a:off x="3358348" y="5357032"/>
            <a:ext cx="71438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/>
          <p:cNvCxnSpPr/>
          <p:nvPr/>
        </p:nvCxnSpPr>
        <p:spPr>
          <a:xfrm rot="5400000">
            <a:off x="2858282" y="5357032"/>
            <a:ext cx="71438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единительная линия 108"/>
          <p:cNvCxnSpPr/>
          <p:nvPr/>
        </p:nvCxnSpPr>
        <p:spPr>
          <a:xfrm rot="5400000">
            <a:off x="1929588" y="5357032"/>
            <a:ext cx="71438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единительная линия 109"/>
          <p:cNvCxnSpPr/>
          <p:nvPr/>
        </p:nvCxnSpPr>
        <p:spPr>
          <a:xfrm rot="5400000">
            <a:off x="5644364" y="5357032"/>
            <a:ext cx="71438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/>
          <p:cNvCxnSpPr/>
          <p:nvPr/>
        </p:nvCxnSpPr>
        <p:spPr>
          <a:xfrm rot="5400000">
            <a:off x="4572794" y="5357032"/>
            <a:ext cx="71438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/>
          <p:cNvCxnSpPr/>
          <p:nvPr/>
        </p:nvCxnSpPr>
        <p:spPr>
          <a:xfrm rot="5400000">
            <a:off x="4001290" y="5357032"/>
            <a:ext cx="71438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/>
          <p:cNvCxnSpPr/>
          <p:nvPr/>
        </p:nvCxnSpPr>
        <p:spPr>
          <a:xfrm rot="5400000">
            <a:off x="6144430" y="5357032"/>
            <a:ext cx="71438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Скругленный прямоугольник 114"/>
          <p:cNvSpPr/>
          <p:nvPr/>
        </p:nvSpPr>
        <p:spPr>
          <a:xfrm>
            <a:off x="714348" y="5929330"/>
            <a:ext cx="7429552" cy="642942"/>
          </a:xfrm>
          <a:prstGeom prst="roundRect">
            <a:avLst/>
          </a:prstGeom>
          <a:solidFill>
            <a:schemeClr val="accent1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err="1" smtClean="0">
                <a:solidFill>
                  <a:schemeClr val="tx1"/>
                </a:solidFill>
              </a:rPr>
              <a:t>Общевертолетные</a:t>
            </a:r>
            <a:r>
              <a:rPr lang="ru-RU" dirty="0" smtClean="0">
                <a:solidFill>
                  <a:schemeClr val="tx1"/>
                </a:solidFill>
              </a:rPr>
              <a:t> системы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6858016" y="4214818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СУОВО-С</a:t>
            </a:r>
            <a:endParaRPr lang="ru-RU" dirty="0"/>
          </a:p>
        </p:txBody>
      </p:sp>
      <p:cxnSp>
        <p:nvCxnSpPr>
          <p:cNvPr id="119" name="Прямая со стрелкой 118"/>
          <p:cNvCxnSpPr>
            <a:endCxn id="2053" idx="2"/>
          </p:cNvCxnSpPr>
          <p:nvPr/>
        </p:nvCxnSpPr>
        <p:spPr>
          <a:xfrm rot="16200000" flipV="1">
            <a:off x="3239417" y="2882235"/>
            <a:ext cx="2786082" cy="21962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Прямая со стрелкой 121"/>
          <p:cNvCxnSpPr/>
          <p:nvPr/>
        </p:nvCxnSpPr>
        <p:spPr>
          <a:xfrm rot="5400000" flipH="1" flipV="1">
            <a:off x="2037905" y="2891261"/>
            <a:ext cx="2786082" cy="3908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Прямая со стрелкой 123"/>
          <p:cNvCxnSpPr/>
          <p:nvPr/>
        </p:nvCxnSpPr>
        <p:spPr>
          <a:xfrm rot="5400000">
            <a:off x="3108315" y="2892421"/>
            <a:ext cx="2786082" cy="1588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 стрелкой 124"/>
          <p:cNvCxnSpPr/>
          <p:nvPr/>
        </p:nvCxnSpPr>
        <p:spPr>
          <a:xfrm rot="5400000">
            <a:off x="2179621" y="2892421"/>
            <a:ext cx="2786082" cy="1588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Соединительная линия уступом 128"/>
          <p:cNvCxnSpPr/>
          <p:nvPr/>
        </p:nvCxnSpPr>
        <p:spPr>
          <a:xfrm>
            <a:off x="3571868" y="3786190"/>
            <a:ext cx="857256" cy="500066"/>
          </a:xfrm>
          <a:prstGeom prst="bentConnector3">
            <a:avLst>
              <a:gd name="adj1" fmla="val 100280"/>
            </a:avLst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Соединительная линия уступом 131"/>
          <p:cNvCxnSpPr/>
          <p:nvPr/>
        </p:nvCxnSpPr>
        <p:spPr>
          <a:xfrm rot="10800000" flipV="1">
            <a:off x="3643306" y="3714752"/>
            <a:ext cx="857256" cy="571504"/>
          </a:xfrm>
          <a:prstGeom prst="bentConnector3">
            <a:avLst>
              <a:gd name="adj1" fmla="val 100149"/>
            </a:avLst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Прямая со стрелкой 133"/>
          <p:cNvCxnSpPr/>
          <p:nvPr/>
        </p:nvCxnSpPr>
        <p:spPr>
          <a:xfrm rot="16200000" flipV="1">
            <a:off x="3330862" y="2884188"/>
            <a:ext cx="2786083" cy="18054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Прямая со стрелкой 134"/>
          <p:cNvCxnSpPr/>
          <p:nvPr/>
        </p:nvCxnSpPr>
        <p:spPr>
          <a:xfrm rot="16200000" flipV="1">
            <a:off x="1973539" y="2884188"/>
            <a:ext cx="2786083" cy="18054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Соединительная линия уступом 136"/>
          <p:cNvCxnSpPr/>
          <p:nvPr/>
        </p:nvCxnSpPr>
        <p:spPr>
          <a:xfrm rot="10800000">
            <a:off x="2071670" y="1785926"/>
            <a:ext cx="2571768" cy="209150"/>
          </a:xfrm>
          <a:prstGeom prst="bentConnector2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Соединительная линия уступом 139"/>
          <p:cNvCxnSpPr>
            <a:endCxn id="2051" idx="2"/>
          </p:cNvCxnSpPr>
          <p:nvPr/>
        </p:nvCxnSpPr>
        <p:spPr>
          <a:xfrm flipV="1">
            <a:off x="3428992" y="1791090"/>
            <a:ext cx="2428892" cy="137712"/>
          </a:xfrm>
          <a:prstGeom prst="bentConnector2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Соединительная линия уступом 148"/>
          <p:cNvCxnSpPr/>
          <p:nvPr/>
        </p:nvCxnSpPr>
        <p:spPr>
          <a:xfrm rot="5400000" flipH="1" flipV="1">
            <a:off x="4643438" y="2928934"/>
            <a:ext cx="1571636" cy="1143008"/>
          </a:xfrm>
          <a:prstGeom prst="bentConnector3">
            <a:avLst>
              <a:gd name="adj1" fmla="val 72844"/>
            </a:avLst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hape 151"/>
          <p:cNvCxnSpPr/>
          <p:nvPr/>
        </p:nvCxnSpPr>
        <p:spPr>
          <a:xfrm rot="10800000">
            <a:off x="2071670" y="2714620"/>
            <a:ext cx="2786084" cy="428628"/>
          </a:xfrm>
          <a:prstGeom prst="bentConnector3">
            <a:avLst>
              <a:gd name="adj1" fmla="val 99935"/>
            </a:avLst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Соединительная линия уступом 154"/>
          <p:cNvCxnSpPr/>
          <p:nvPr/>
        </p:nvCxnSpPr>
        <p:spPr>
          <a:xfrm rot="16200000" flipV="1">
            <a:off x="1928794" y="2928934"/>
            <a:ext cx="1643074" cy="1071570"/>
          </a:xfrm>
          <a:prstGeom prst="bentConnector3">
            <a:avLst>
              <a:gd name="adj1" fmla="val 73900"/>
            </a:avLst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Соединительная линия уступом 157"/>
          <p:cNvCxnSpPr/>
          <p:nvPr/>
        </p:nvCxnSpPr>
        <p:spPr>
          <a:xfrm flipV="1">
            <a:off x="3286116" y="2857496"/>
            <a:ext cx="2571768" cy="214314"/>
          </a:xfrm>
          <a:prstGeom prst="bentConnector3">
            <a:avLst>
              <a:gd name="adj1" fmla="val 99946"/>
            </a:avLst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Соединительная линия уступом 162"/>
          <p:cNvCxnSpPr/>
          <p:nvPr/>
        </p:nvCxnSpPr>
        <p:spPr>
          <a:xfrm rot="5400000">
            <a:off x="4714876" y="2857496"/>
            <a:ext cx="1643074" cy="1214446"/>
          </a:xfrm>
          <a:prstGeom prst="bentConnector3">
            <a:avLst>
              <a:gd name="adj1" fmla="val 33953"/>
            </a:avLst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Скругленный прямоугольник 171"/>
          <p:cNvSpPr/>
          <p:nvPr/>
        </p:nvSpPr>
        <p:spPr>
          <a:xfrm>
            <a:off x="1000100" y="6000768"/>
            <a:ext cx="500066" cy="2143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3" name="Скругленный прямоугольник 172"/>
          <p:cNvSpPr/>
          <p:nvPr/>
        </p:nvSpPr>
        <p:spPr>
          <a:xfrm>
            <a:off x="1000100" y="6286520"/>
            <a:ext cx="500066" cy="2143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4" name="Скругленный прямоугольник 173"/>
          <p:cNvSpPr/>
          <p:nvPr/>
        </p:nvSpPr>
        <p:spPr>
          <a:xfrm>
            <a:off x="1643042" y="6286520"/>
            <a:ext cx="500066" cy="2143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5" name="Скругленный прямоугольник 174"/>
          <p:cNvSpPr/>
          <p:nvPr/>
        </p:nvSpPr>
        <p:spPr>
          <a:xfrm>
            <a:off x="1643042" y="6000768"/>
            <a:ext cx="500066" cy="2143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6" name="Скругленный прямоугольник 175"/>
          <p:cNvSpPr/>
          <p:nvPr/>
        </p:nvSpPr>
        <p:spPr>
          <a:xfrm>
            <a:off x="2214546" y="6000768"/>
            <a:ext cx="500066" cy="2143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7" name="Скругленный прямоугольник 176"/>
          <p:cNvSpPr/>
          <p:nvPr/>
        </p:nvSpPr>
        <p:spPr>
          <a:xfrm>
            <a:off x="2214546" y="6286520"/>
            <a:ext cx="500066" cy="2143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Скругленный прямоугольник 177"/>
          <p:cNvSpPr/>
          <p:nvPr/>
        </p:nvSpPr>
        <p:spPr>
          <a:xfrm>
            <a:off x="2857488" y="6286520"/>
            <a:ext cx="500066" cy="2143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9" name="Скругленный прямоугольник 178"/>
          <p:cNvSpPr/>
          <p:nvPr/>
        </p:nvSpPr>
        <p:spPr>
          <a:xfrm>
            <a:off x="2857488" y="6000768"/>
            <a:ext cx="500066" cy="2143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" name="Скругленный прямоугольник 179"/>
          <p:cNvSpPr/>
          <p:nvPr/>
        </p:nvSpPr>
        <p:spPr>
          <a:xfrm>
            <a:off x="3428992" y="6000768"/>
            <a:ext cx="500066" cy="2143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Скругленный прямоугольник 180"/>
          <p:cNvSpPr/>
          <p:nvPr/>
        </p:nvSpPr>
        <p:spPr>
          <a:xfrm>
            <a:off x="3428992" y="6286520"/>
            <a:ext cx="500066" cy="2143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2" name="Скругленный прямоугольник 181"/>
          <p:cNvSpPr/>
          <p:nvPr/>
        </p:nvSpPr>
        <p:spPr>
          <a:xfrm>
            <a:off x="4071934" y="6286520"/>
            <a:ext cx="500066" cy="2143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3" name="Скругленный прямоугольник 182"/>
          <p:cNvSpPr/>
          <p:nvPr/>
        </p:nvSpPr>
        <p:spPr>
          <a:xfrm>
            <a:off x="4071934" y="6000768"/>
            <a:ext cx="500066" cy="2143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" name="Скругленный прямоугольник 183"/>
          <p:cNvSpPr/>
          <p:nvPr/>
        </p:nvSpPr>
        <p:spPr>
          <a:xfrm>
            <a:off x="4714876" y="6286520"/>
            <a:ext cx="500066" cy="2143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5" name="Скругленный прямоугольник 184"/>
          <p:cNvSpPr/>
          <p:nvPr/>
        </p:nvSpPr>
        <p:spPr>
          <a:xfrm>
            <a:off x="4714876" y="6000768"/>
            <a:ext cx="500066" cy="2143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7" name="Соединительная линия уступом 186"/>
          <p:cNvCxnSpPr/>
          <p:nvPr/>
        </p:nvCxnSpPr>
        <p:spPr>
          <a:xfrm rot="16200000" flipH="1">
            <a:off x="1821637" y="2893215"/>
            <a:ext cx="1500198" cy="1285884"/>
          </a:xfrm>
          <a:prstGeom prst="bentConnector3">
            <a:avLst>
              <a:gd name="adj1" fmla="val 27938"/>
            </a:avLst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Соединительная линия уступом 189"/>
          <p:cNvCxnSpPr/>
          <p:nvPr/>
        </p:nvCxnSpPr>
        <p:spPr>
          <a:xfrm>
            <a:off x="3786182" y="4429132"/>
            <a:ext cx="214314" cy="142876"/>
          </a:xfrm>
          <a:prstGeom prst="bentConnector3">
            <a:avLst>
              <a:gd name="adj1" fmla="val 100235"/>
            </a:avLst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Соединительная линия уступом 194"/>
          <p:cNvCxnSpPr/>
          <p:nvPr/>
        </p:nvCxnSpPr>
        <p:spPr>
          <a:xfrm rot="10800000" flipV="1">
            <a:off x="4071934" y="4429132"/>
            <a:ext cx="285752" cy="142876"/>
          </a:xfrm>
          <a:prstGeom prst="bentConnector3">
            <a:avLst>
              <a:gd name="adj1" fmla="val 100000"/>
            </a:avLst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Прямая со стрелкой 198"/>
          <p:cNvCxnSpPr/>
          <p:nvPr/>
        </p:nvCxnSpPr>
        <p:spPr>
          <a:xfrm rot="5400000" flipH="1" flipV="1">
            <a:off x="4217027" y="3498221"/>
            <a:ext cx="1571637" cy="4434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Прямая со стрелкой 200"/>
          <p:cNvCxnSpPr/>
          <p:nvPr/>
        </p:nvCxnSpPr>
        <p:spPr>
          <a:xfrm rot="5400000" flipH="1" flipV="1">
            <a:off x="2285984" y="3500438"/>
            <a:ext cx="1571636" cy="1588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Скругленный прямоугольник 117"/>
          <p:cNvSpPr/>
          <p:nvPr/>
        </p:nvSpPr>
        <p:spPr>
          <a:xfrm>
            <a:off x="7215206" y="1428736"/>
            <a:ext cx="500066" cy="285752"/>
          </a:xfrm>
          <a:prstGeom prst="roundRect">
            <a:avLst/>
          </a:prstGeom>
          <a:solidFill>
            <a:schemeClr val="accent6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solidFill>
                  <a:schemeClr val="tx1"/>
                </a:solidFill>
              </a:rPr>
              <a:t>АС-32</a:t>
            </a:r>
            <a:endParaRPr lang="ru-RU" sz="800" b="1" dirty="0">
              <a:solidFill>
                <a:schemeClr val="tx1"/>
              </a:solidFill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4786314" y="1928802"/>
            <a:ext cx="50006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/>
              <a:t>МФПУ</a:t>
            </a:r>
            <a:endParaRPr lang="ru-RU" sz="800" b="1" dirty="0"/>
          </a:p>
        </p:txBody>
      </p:sp>
      <p:sp>
        <p:nvSpPr>
          <p:cNvPr id="126" name="TextBox 125"/>
          <p:cNvSpPr txBox="1"/>
          <p:nvPr/>
        </p:nvSpPr>
        <p:spPr>
          <a:xfrm>
            <a:off x="2786050" y="1928802"/>
            <a:ext cx="50006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/>
              <a:t>МФПУ</a:t>
            </a:r>
            <a:endParaRPr lang="ru-RU" sz="800" b="1" dirty="0"/>
          </a:p>
        </p:txBody>
      </p:sp>
      <p:sp>
        <p:nvSpPr>
          <p:cNvPr id="127" name="TextBox 126"/>
          <p:cNvSpPr txBox="1"/>
          <p:nvPr/>
        </p:nvSpPr>
        <p:spPr>
          <a:xfrm>
            <a:off x="1571604" y="2000240"/>
            <a:ext cx="4286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/>
              <a:t>ВЦ-3</a:t>
            </a:r>
            <a:endParaRPr lang="ru-RU" sz="800" b="1" dirty="0"/>
          </a:p>
        </p:txBody>
      </p:sp>
      <p:sp>
        <p:nvSpPr>
          <p:cNvPr id="128" name="TextBox 127"/>
          <p:cNvSpPr txBox="1"/>
          <p:nvPr/>
        </p:nvSpPr>
        <p:spPr>
          <a:xfrm>
            <a:off x="6286512" y="2000240"/>
            <a:ext cx="4286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/>
              <a:t>ВЦ-3</a:t>
            </a:r>
            <a:endParaRPr lang="ru-RU" sz="800" b="1" dirty="0"/>
          </a:p>
        </p:txBody>
      </p:sp>
      <p:sp>
        <p:nvSpPr>
          <p:cNvPr id="130" name="TextBox 129"/>
          <p:cNvSpPr txBox="1"/>
          <p:nvPr/>
        </p:nvSpPr>
        <p:spPr>
          <a:xfrm>
            <a:off x="1785918" y="500042"/>
            <a:ext cx="50006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/>
              <a:t>ТДС-12</a:t>
            </a:r>
            <a:endParaRPr lang="ru-RU" sz="800" b="1" dirty="0"/>
          </a:p>
        </p:txBody>
      </p:sp>
      <p:sp>
        <p:nvSpPr>
          <p:cNvPr id="131" name="TextBox 130"/>
          <p:cNvSpPr txBox="1"/>
          <p:nvPr/>
        </p:nvSpPr>
        <p:spPr>
          <a:xfrm>
            <a:off x="5643570" y="500042"/>
            <a:ext cx="50006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/>
              <a:t>ТДС-12</a:t>
            </a:r>
            <a:endParaRPr lang="ru-RU" sz="800" b="1" dirty="0"/>
          </a:p>
        </p:txBody>
      </p:sp>
      <p:sp>
        <p:nvSpPr>
          <p:cNvPr id="133" name="TextBox 132"/>
          <p:cNvSpPr txBox="1"/>
          <p:nvPr/>
        </p:nvSpPr>
        <p:spPr>
          <a:xfrm>
            <a:off x="3214678" y="571480"/>
            <a:ext cx="50006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/>
              <a:t>ТДС-84</a:t>
            </a:r>
            <a:endParaRPr lang="ru-RU" sz="800" b="1" dirty="0"/>
          </a:p>
        </p:txBody>
      </p:sp>
      <p:sp>
        <p:nvSpPr>
          <p:cNvPr id="136" name="TextBox 135"/>
          <p:cNvSpPr txBox="1"/>
          <p:nvPr/>
        </p:nvSpPr>
        <p:spPr>
          <a:xfrm>
            <a:off x="4357686" y="571480"/>
            <a:ext cx="50006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/>
              <a:t>ТДС-84</a:t>
            </a:r>
            <a:endParaRPr lang="ru-RU" sz="800" b="1" dirty="0"/>
          </a:p>
        </p:txBody>
      </p:sp>
      <p:sp>
        <p:nvSpPr>
          <p:cNvPr id="138" name="Скругленный прямоугольник 137"/>
          <p:cNvSpPr/>
          <p:nvPr/>
        </p:nvSpPr>
        <p:spPr>
          <a:xfrm>
            <a:off x="500034" y="1428736"/>
            <a:ext cx="500066" cy="285752"/>
          </a:xfrm>
          <a:prstGeom prst="roundRect">
            <a:avLst/>
          </a:prstGeom>
          <a:solidFill>
            <a:schemeClr val="accent6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solidFill>
                  <a:schemeClr val="tx1"/>
                </a:solidFill>
              </a:rPr>
              <a:t>АС-32</a:t>
            </a:r>
            <a:endParaRPr lang="ru-RU" sz="800" b="1" dirty="0">
              <a:solidFill>
                <a:schemeClr val="tx1"/>
              </a:solidFill>
            </a:endParaRPr>
          </a:p>
        </p:txBody>
      </p:sp>
      <p:sp>
        <p:nvSpPr>
          <p:cNvPr id="139" name="Скругленный прямоугольник 138"/>
          <p:cNvSpPr/>
          <p:nvPr/>
        </p:nvSpPr>
        <p:spPr>
          <a:xfrm>
            <a:off x="500034" y="1857364"/>
            <a:ext cx="500066" cy="285752"/>
          </a:xfrm>
          <a:prstGeom prst="roundRect">
            <a:avLst/>
          </a:prstGeom>
          <a:solidFill>
            <a:schemeClr val="accent6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>
                <a:solidFill>
                  <a:schemeClr val="tx1"/>
                </a:solidFill>
              </a:rPr>
              <a:t>LCR</a:t>
            </a:r>
            <a:endParaRPr lang="ru-RU" sz="800" b="1" dirty="0">
              <a:solidFill>
                <a:schemeClr val="tx1"/>
              </a:solidFill>
            </a:endParaRPr>
          </a:p>
        </p:txBody>
      </p:sp>
      <p:sp>
        <p:nvSpPr>
          <p:cNvPr id="141" name="Скругленный прямоугольник 140"/>
          <p:cNvSpPr/>
          <p:nvPr/>
        </p:nvSpPr>
        <p:spPr>
          <a:xfrm>
            <a:off x="7215206" y="1857364"/>
            <a:ext cx="500066" cy="285752"/>
          </a:xfrm>
          <a:prstGeom prst="roundRect">
            <a:avLst/>
          </a:prstGeom>
          <a:solidFill>
            <a:schemeClr val="accent6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>
                <a:solidFill>
                  <a:schemeClr val="tx1"/>
                </a:solidFill>
              </a:rPr>
              <a:t>LCR</a:t>
            </a:r>
            <a:endParaRPr lang="ru-RU" sz="800" b="1" dirty="0">
              <a:solidFill>
                <a:schemeClr val="tx1"/>
              </a:solidFill>
            </a:endParaRPr>
          </a:p>
        </p:txBody>
      </p:sp>
      <p:sp>
        <p:nvSpPr>
          <p:cNvPr id="142" name="Скругленный прямоугольник 141"/>
          <p:cNvSpPr/>
          <p:nvPr/>
        </p:nvSpPr>
        <p:spPr>
          <a:xfrm>
            <a:off x="7215206" y="2285992"/>
            <a:ext cx="500066" cy="285752"/>
          </a:xfrm>
          <a:prstGeom prst="roundRect">
            <a:avLst/>
          </a:prstGeom>
          <a:solidFill>
            <a:schemeClr val="accent6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solidFill>
                  <a:schemeClr val="tx1"/>
                </a:solidFill>
              </a:rPr>
              <a:t>РВ</a:t>
            </a:r>
            <a:endParaRPr lang="ru-RU" sz="800" b="1" dirty="0">
              <a:solidFill>
                <a:schemeClr val="tx1"/>
              </a:solidFill>
            </a:endParaRPr>
          </a:p>
        </p:txBody>
      </p:sp>
      <p:sp>
        <p:nvSpPr>
          <p:cNvPr id="143" name="Скругленный прямоугольник 142"/>
          <p:cNvSpPr/>
          <p:nvPr/>
        </p:nvSpPr>
        <p:spPr>
          <a:xfrm>
            <a:off x="500034" y="2285992"/>
            <a:ext cx="500066" cy="285752"/>
          </a:xfrm>
          <a:prstGeom prst="roundRect">
            <a:avLst/>
          </a:prstGeom>
          <a:solidFill>
            <a:schemeClr val="accent6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solidFill>
                  <a:schemeClr val="tx1"/>
                </a:solidFill>
              </a:rPr>
              <a:t>РВ</a:t>
            </a:r>
            <a:endParaRPr lang="ru-RU" sz="800" b="1" dirty="0">
              <a:solidFill>
                <a:schemeClr val="tx1"/>
              </a:solidFill>
            </a:endParaRPr>
          </a:p>
        </p:txBody>
      </p:sp>
      <p:sp>
        <p:nvSpPr>
          <p:cNvPr id="156" name="Скругленный прямоугольник 155"/>
          <p:cNvSpPr/>
          <p:nvPr/>
        </p:nvSpPr>
        <p:spPr>
          <a:xfrm>
            <a:off x="8786842" y="2928934"/>
            <a:ext cx="71438" cy="285752"/>
          </a:xfrm>
          <a:prstGeom prst="roundRect">
            <a:avLst/>
          </a:prstGeom>
          <a:solidFill>
            <a:srgbClr val="00B05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7" name="Скругленный прямоугольник 156"/>
          <p:cNvSpPr/>
          <p:nvPr/>
        </p:nvSpPr>
        <p:spPr>
          <a:xfrm>
            <a:off x="8501090" y="3143248"/>
            <a:ext cx="214314" cy="71438"/>
          </a:xfrm>
          <a:prstGeom prst="roundRect">
            <a:avLst/>
          </a:prstGeom>
          <a:solidFill>
            <a:srgbClr val="00B05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9" name="Скругленный прямоугольник 158"/>
          <p:cNvSpPr/>
          <p:nvPr/>
        </p:nvSpPr>
        <p:spPr>
          <a:xfrm>
            <a:off x="8501090" y="3500438"/>
            <a:ext cx="428628" cy="142876"/>
          </a:xfrm>
          <a:prstGeom prst="roundRect">
            <a:avLst/>
          </a:prstGeom>
          <a:solidFill>
            <a:srgbClr val="00B05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2" name="Стрелка вниз 161"/>
          <p:cNvSpPr/>
          <p:nvPr/>
        </p:nvSpPr>
        <p:spPr>
          <a:xfrm>
            <a:off x="8643966" y="3214686"/>
            <a:ext cx="45719" cy="2143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" name="Стрелка вниз 163"/>
          <p:cNvSpPr/>
          <p:nvPr/>
        </p:nvSpPr>
        <p:spPr>
          <a:xfrm>
            <a:off x="8786842" y="3214686"/>
            <a:ext cx="45719" cy="2143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5" name="Скругленный прямоугольник 164"/>
          <p:cNvSpPr/>
          <p:nvPr/>
        </p:nvSpPr>
        <p:spPr>
          <a:xfrm>
            <a:off x="428596" y="3000372"/>
            <a:ext cx="71438" cy="285752"/>
          </a:xfrm>
          <a:prstGeom prst="roundRect">
            <a:avLst/>
          </a:prstGeom>
          <a:solidFill>
            <a:srgbClr val="00B05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6" name="Скругленный прямоугольник 165"/>
          <p:cNvSpPr/>
          <p:nvPr/>
        </p:nvSpPr>
        <p:spPr>
          <a:xfrm>
            <a:off x="142844" y="3214686"/>
            <a:ext cx="214314" cy="71438"/>
          </a:xfrm>
          <a:prstGeom prst="roundRect">
            <a:avLst/>
          </a:prstGeom>
          <a:solidFill>
            <a:srgbClr val="00B05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7" name="Скругленный прямоугольник 166"/>
          <p:cNvSpPr/>
          <p:nvPr/>
        </p:nvSpPr>
        <p:spPr>
          <a:xfrm>
            <a:off x="142844" y="3571876"/>
            <a:ext cx="428628" cy="142876"/>
          </a:xfrm>
          <a:prstGeom prst="roundRect">
            <a:avLst/>
          </a:prstGeom>
          <a:solidFill>
            <a:srgbClr val="00B05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8" name="Стрелка вниз 167"/>
          <p:cNvSpPr/>
          <p:nvPr/>
        </p:nvSpPr>
        <p:spPr>
          <a:xfrm>
            <a:off x="285720" y="3286124"/>
            <a:ext cx="45719" cy="2143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9" name="Стрелка вниз 168"/>
          <p:cNvSpPr/>
          <p:nvPr/>
        </p:nvSpPr>
        <p:spPr>
          <a:xfrm>
            <a:off x="428596" y="3286124"/>
            <a:ext cx="45719" cy="2143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2" name="Прямая соединительная линия 191"/>
          <p:cNvCxnSpPr>
            <a:stCxn id="159" idx="1"/>
          </p:cNvCxnSpPr>
          <p:nvPr/>
        </p:nvCxnSpPr>
        <p:spPr>
          <a:xfrm rot="10800000">
            <a:off x="2643174" y="3571876"/>
            <a:ext cx="5857916" cy="1588"/>
          </a:xfrm>
          <a:prstGeom prst="line">
            <a:avLst/>
          </a:prstGeom>
          <a:ln w="158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Прямая со стрелкой 196"/>
          <p:cNvCxnSpPr/>
          <p:nvPr/>
        </p:nvCxnSpPr>
        <p:spPr>
          <a:xfrm rot="5400000">
            <a:off x="5571338" y="3929066"/>
            <a:ext cx="715174" cy="794"/>
          </a:xfrm>
          <a:prstGeom prst="straightConnector1">
            <a:avLst/>
          </a:prstGeom>
          <a:ln w="158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Прямая соединительная линия 197"/>
          <p:cNvCxnSpPr/>
          <p:nvPr/>
        </p:nvCxnSpPr>
        <p:spPr>
          <a:xfrm rot="10800000">
            <a:off x="571472" y="3643314"/>
            <a:ext cx="5286412" cy="1588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Прямая со стрелкой 201"/>
          <p:cNvCxnSpPr/>
          <p:nvPr/>
        </p:nvCxnSpPr>
        <p:spPr>
          <a:xfrm rot="5400000">
            <a:off x="1964513" y="3964785"/>
            <a:ext cx="642942" cy="1588"/>
          </a:xfrm>
          <a:prstGeom prst="straightConnector1">
            <a:avLst/>
          </a:prstGeom>
          <a:ln w="158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Прямая со стрелкой 207"/>
          <p:cNvCxnSpPr/>
          <p:nvPr/>
        </p:nvCxnSpPr>
        <p:spPr>
          <a:xfrm rot="5400000">
            <a:off x="2286778" y="3928272"/>
            <a:ext cx="714380" cy="1588"/>
          </a:xfrm>
          <a:prstGeom prst="straightConnector1">
            <a:avLst/>
          </a:prstGeom>
          <a:ln w="127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Прямая со стрелкой 212"/>
          <p:cNvCxnSpPr/>
          <p:nvPr/>
        </p:nvCxnSpPr>
        <p:spPr>
          <a:xfrm rot="5400000">
            <a:off x="5536413" y="3964785"/>
            <a:ext cx="642942" cy="1588"/>
          </a:xfrm>
          <a:prstGeom prst="straightConnector1">
            <a:avLst/>
          </a:prstGeom>
          <a:ln w="158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3" name="TextBox 222"/>
          <p:cNvSpPr txBox="1"/>
          <p:nvPr/>
        </p:nvSpPr>
        <p:spPr>
          <a:xfrm>
            <a:off x="8501090" y="3643314"/>
            <a:ext cx="4286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/>
              <a:t>ООУ</a:t>
            </a:r>
            <a:endParaRPr lang="ru-RU" sz="800" b="1" dirty="0"/>
          </a:p>
        </p:txBody>
      </p:sp>
      <p:sp>
        <p:nvSpPr>
          <p:cNvPr id="224" name="TextBox 223"/>
          <p:cNvSpPr txBox="1"/>
          <p:nvPr/>
        </p:nvSpPr>
        <p:spPr>
          <a:xfrm>
            <a:off x="142844" y="3786190"/>
            <a:ext cx="4286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/>
              <a:t>ООУ</a:t>
            </a:r>
            <a:endParaRPr lang="ru-RU" sz="800" b="1" dirty="0"/>
          </a:p>
        </p:txBody>
      </p:sp>
      <p:sp>
        <p:nvSpPr>
          <p:cNvPr id="225" name="TextBox 224"/>
          <p:cNvSpPr txBox="1"/>
          <p:nvPr/>
        </p:nvSpPr>
        <p:spPr>
          <a:xfrm>
            <a:off x="5500694" y="142852"/>
            <a:ext cx="49292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Взаимодействие с КБО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6" name="Скругленный прямоугольник 225"/>
          <p:cNvSpPr/>
          <p:nvPr/>
        </p:nvSpPr>
        <p:spPr>
          <a:xfrm>
            <a:off x="7715272" y="2500306"/>
            <a:ext cx="500066" cy="285752"/>
          </a:xfrm>
          <a:prstGeom prst="roundRect">
            <a:avLst/>
          </a:prstGeom>
          <a:solidFill>
            <a:schemeClr val="accent6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>
                <a:solidFill>
                  <a:schemeClr val="tx1"/>
                </a:solidFill>
              </a:rPr>
              <a:t>NAV</a:t>
            </a:r>
            <a:endParaRPr lang="ru-RU" sz="800" b="1" dirty="0">
              <a:solidFill>
                <a:schemeClr val="tx1"/>
              </a:solidFill>
            </a:endParaRPr>
          </a:p>
        </p:txBody>
      </p:sp>
      <p:sp>
        <p:nvSpPr>
          <p:cNvPr id="231" name="Скругленный прямоугольник 230"/>
          <p:cNvSpPr/>
          <p:nvPr/>
        </p:nvSpPr>
        <p:spPr>
          <a:xfrm rot="10800000" flipV="1">
            <a:off x="285720" y="2643182"/>
            <a:ext cx="571504" cy="285752"/>
          </a:xfrm>
          <a:prstGeom prst="roundRect">
            <a:avLst/>
          </a:prstGeom>
          <a:solidFill>
            <a:schemeClr val="accent6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>
                <a:solidFill>
                  <a:schemeClr val="tx1"/>
                </a:solidFill>
              </a:rPr>
              <a:t>NAV</a:t>
            </a:r>
            <a:endParaRPr lang="ru-RU" sz="800" b="1" dirty="0">
              <a:solidFill>
                <a:schemeClr val="tx1"/>
              </a:solidFill>
            </a:endParaRPr>
          </a:p>
        </p:txBody>
      </p:sp>
      <p:sp>
        <p:nvSpPr>
          <p:cNvPr id="232" name="Скругленный прямоугольник 231"/>
          <p:cNvSpPr/>
          <p:nvPr/>
        </p:nvSpPr>
        <p:spPr>
          <a:xfrm>
            <a:off x="7715272" y="2786058"/>
            <a:ext cx="571504" cy="285752"/>
          </a:xfrm>
          <a:prstGeom prst="roundRect">
            <a:avLst/>
          </a:prstGeom>
          <a:solidFill>
            <a:schemeClr val="accent6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solidFill>
                  <a:schemeClr val="tx1"/>
                </a:solidFill>
              </a:rPr>
              <a:t>ТТА12Н</a:t>
            </a:r>
            <a:endParaRPr lang="ru-RU" sz="800" b="1" dirty="0">
              <a:solidFill>
                <a:schemeClr val="tx1"/>
              </a:solidFill>
            </a:endParaRPr>
          </a:p>
        </p:txBody>
      </p:sp>
      <p:sp>
        <p:nvSpPr>
          <p:cNvPr id="233" name="Скругленный прямоугольник 232"/>
          <p:cNvSpPr/>
          <p:nvPr/>
        </p:nvSpPr>
        <p:spPr>
          <a:xfrm>
            <a:off x="7715272" y="3071810"/>
            <a:ext cx="571504" cy="285752"/>
          </a:xfrm>
          <a:prstGeom prst="roundRect">
            <a:avLst/>
          </a:prstGeom>
          <a:solidFill>
            <a:schemeClr val="accent6">
              <a:alpha val="4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>
                <a:solidFill>
                  <a:schemeClr val="tx1"/>
                </a:solidFill>
              </a:rPr>
              <a:t>ART-2100</a:t>
            </a:r>
            <a:endParaRPr lang="ru-RU" sz="800" b="1" dirty="0">
              <a:solidFill>
                <a:schemeClr val="tx1"/>
              </a:solidFill>
            </a:endParaRPr>
          </a:p>
        </p:txBody>
      </p:sp>
      <p:sp>
        <p:nvSpPr>
          <p:cNvPr id="234" name="Скругленный прямоугольник 233"/>
          <p:cNvSpPr/>
          <p:nvPr/>
        </p:nvSpPr>
        <p:spPr>
          <a:xfrm>
            <a:off x="7715272" y="2071678"/>
            <a:ext cx="571504" cy="285752"/>
          </a:xfrm>
          <a:prstGeom prst="roundRect">
            <a:avLst/>
          </a:prstGeom>
          <a:solidFill>
            <a:schemeClr val="accent6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solidFill>
                  <a:schemeClr val="tx1"/>
                </a:solidFill>
              </a:rPr>
              <a:t>СО 2010</a:t>
            </a:r>
            <a:endParaRPr lang="ru-RU" sz="800" b="1" dirty="0">
              <a:solidFill>
                <a:schemeClr val="tx1"/>
              </a:solidFill>
            </a:endParaRPr>
          </a:p>
        </p:txBody>
      </p:sp>
      <p:sp>
        <p:nvSpPr>
          <p:cNvPr id="235" name="Скругленный прямоугольник 234"/>
          <p:cNvSpPr/>
          <p:nvPr/>
        </p:nvSpPr>
        <p:spPr>
          <a:xfrm>
            <a:off x="7215206" y="928670"/>
            <a:ext cx="500066" cy="285752"/>
          </a:xfrm>
          <a:prstGeom prst="roundRect">
            <a:avLst/>
          </a:prstGeom>
          <a:solidFill>
            <a:schemeClr val="accent6">
              <a:alpha val="4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solidFill>
                  <a:schemeClr val="tx1"/>
                </a:solidFill>
              </a:rPr>
              <a:t>СТЗ</a:t>
            </a:r>
            <a:endParaRPr lang="ru-RU" sz="800" b="1" dirty="0">
              <a:solidFill>
                <a:schemeClr val="tx1"/>
              </a:solidFill>
            </a:endParaRPr>
          </a:p>
        </p:txBody>
      </p:sp>
      <p:sp>
        <p:nvSpPr>
          <p:cNvPr id="236" name="Скругленный прямоугольник 235"/>
          <p:cNvSpPr/>
          <p:nvPr/>
        </p:nvSpPr>
        <p:spPr>
          <a:xfrm>
            <a:off x="7715272" y="1214422"/>
            <a:ext cx="571504" cy="285752"/>
          </a:xfrm>
          <a:prstGeom prst="roundRect">
            <a:avLst/>
          </a:prstGeom>
          <a:solidFill>
            <a:schemeClr val="accent6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>
                <a:solidFill>
                  <a:schemeClr val="tx1"/>
                </a:solidFill>
              </a:rPr>
              <a:t>TDC-17</a:t>
            </a:r>
            <a:r>
              <a:rPr lang="ru-RU" sz="800" b="1" dirty="0" smtClean="0">
                <a:solidFill>
                  <a:schemeClr val="tx1"/>
                </a:solidFill>
              </a:rPr>
              <a:t>М</a:t>
            </a:r>
            <a:endParaRPr lang="ru-RU" sz="800" b="1" dirty="0">
              <a:solidFill>
                <a:schemeClr val="tx1"/>
              </a:solidFill>
            </a:endParaRPr>
          </a:p>
        </p:txBody>
      </p:sp>
      <p:cxnSp>
        <p:nvCxnSpPr>
          <p:cNvPr id="259" name="Прямая соединительная линия 258"/>
          <p:cNvCxnSpPr>
            <a:stCxn id="235" idx="1"/>
          </p:cNvCxnSpPr>
          <p:nvPr/>
        </p:nvCxnSpPr>
        <p:spPr>
          <a:xfrm rot="10800000">
            <a:off x="6643702" y="1071546"/>
            <a:ext cx="571504" cy="158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Прямая соединительная линия 263"/>
          <p:cNvCxnSpPr/>
          <p:nvPr/>
        </p:nvCxnSpPr>
        <p:spPr>
          <a:xfrm rot="10800000">
            <a:off x="7072330" y="2643182"/>
            <a:ext cx="642942" cy="158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Прямая соединительная линия 265"/>
          <p:cNvCxnSpPr/>
          <p:nvPr/>
        </p:nvCxnSpPr>
        <p:spPr>
          <a:xfrm rot="10800000">
            <a:off x="6715140" y="1357298"/>
            <a:ext cx="1000132" cy="158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Прямая соединительная линия 266"/>
          <p:cNvCxnSpPr/>
          <p:nvPr/>
        </p:nvCxnSpPr>
        <p:spPr>
          <a:xfrm rot="10800000">
            <a:off x="6786578" y="1571612"/>
            <a:ext cx="428628" cy="158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Прямая соединительная линия 267"/>
          <p:cNvCxnSpPr/>
          <p:nvPr/>
        </p:nvCxnSpPr>
        <p:spPr>
          <a:xfrm rot="10800000">
            <a:off x="7143768" y="2714620"/>
            <a:ext cx="571504" cy="158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Прямая соединительная линия 268"/>
          <p:cNvCxnSpPr/>
          <p:nvPr/>
        </p:nvCxnSpPr>
        <p:spPr>
          <a:xfrm rot="10800000">
            <a:off x="6858016" y="2000240"/>
            <a:ext cx="357190" cy="158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Прямая соединительная линия 269"/>
          <p:cNvCxnSpPr/>
          <p:nvPr/>
        </p:nvCxnSpPr>
        <p:spPr>
          <a:xfrm rot="10800000">
            <a:off x="7000892" y="2428868"/>
            <a:ext cx="214314" cy="158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Прямая соединительная линия 270"/>
          <p:cNvCxnSpPr/>
          <p:nvPr/>
        </p:nvCxnSpPr>
        <p:spPr>
          <a:xfrm rot="5400000">
            <a:off x="5072066" y="4000504"/>
            <a:ext cx="571504" cy="158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Прямая соединительная линия 272"/>
          <p:cNvCxnSpPr/>
          <p:nvPr/>
        </p:nvCxnSpPr>
        <p:spPr>
          <a:xfrm rot="10800000">
            <a:off x="7215206" y="2857496"/>
            <a:ext cx="500066" cy="158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Прямая соединительная линия 279"/>
          <p:cNvCxnSpPr/>
          <p:nvPr/>
        </p:nvCxnSpPr>
        <p:spPr>
          <a:xfrm rot="5400000">
            <a:off x="5536413" y="2178835"/>
            <a:ext cx="2214578" cy="158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" name="Прямая соединительная линия 282"/>
          <p:cNvCxnSpPr/>
          <p:nvPr/>
        </p:nvCxnSpPr>
        <p:spPr>
          <a:xfrm rot="10800000">
            <a:off x="5072066" y="3286124"/>
            <a:ext cx="1571636" cy="158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Прямая со стрелкой 285"/>
          <p:cNvCxnSpPr/>
          <p:nvPr/>
        </p:nvCxnSpPr>
        <p:spPr>
          <a:xfrm rot="5400000">
            <a:off x="4572000" y="3786190"/>
            <a:ext cx="1000132" cy="1588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0" name="Прямая соединительная линия 289"/>
          <p:cNvCxnSpPr/>
          <p:nvPr/>
        </p:nvCxnSpPr>
        <p:spPr>
          <a:xfrm rot="5400000">
            <a:off x="5715008" y="2357430"/>
            <a:ext cx="2000264" cy="158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Прямая соединительная линия 291"/>
          <p:cNvCxnSpPr/>
          <p:nvPr/>
        </p:nvCxnSpPr>
        <p:spPr>
          <a:xfrm rot="10800000">
            <a:off x="5143504" y="3357562"/>
            <a:ext cx="1571636" cy="158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Прямая со стрелкой 293"/>
          <p:cNvCxnSpPr/>
          <p:nvPr/>
        </p:nvCxnSpPr>
        <p:spPr>
          <a:xfrm rot="5400000">
            <a:off x="4679157" y="3821909"/>
            <a:ext cx="928694" cy="1588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Прямая соединительная линия 295"/>
          <p:cNvCxnSpPr/>
          <p:nvPr/>
        </p:nvCxnSpPr>
        <p:spPr>
          <a:xfrm rot="5400000">
            <a:off x="5857884" y="2500306"/>
            <a:ext cx="1857388" cy="158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Прямая соединительная линия 297"/>
          <p:cNvCxnSpPr/>
          <p:nvPr/>
        </p:nvCxnSpPr>
        <p:spPr>
          <a:xfrm rot="10800000">
            <a:off x="5214942" y="3429000"/>
            <a:ext cx="1571636" cy="158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Прямая со стрелкой 299"/>
          <p:cNvCxnSpPr/>
          <p:nvPr/>
        </p:nvCxnSpPr>
        <p:spPr>
          <a:xfrm rot="5400000">
            <a:off x="4786314" y="3857628"/>
            <a:ext cx="857256" cy="1588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Прямая соединительная линия 187"/>
          <p:cNvCxnSpPr/>
          <p:nvPr/>
        </p:nvCxnSpPr>
        <p:spPr>
          <a:xfrm rot="5400000">
            <a:off x="6108711" y="2749545"/>
            <a:ext cx="1500198" cy="158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Прямая соединительная линия 192"/>
          <p:cNvCxnSpPr/>
          <p:nvPr/>
        </p:nvCxnSpPr>
        <p:spPr>
          <a:xfrm rot="10800000">
            <a:off x="5286380" y="3500438"/>
            <a:ext cx="1571636" cy="158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Прямая со стрелкой 199"/>
          <p:cNvCxnSpPr/>
          <p:nvPr/>
        </p:nvCxnSpPr>
        <p:spPr>
          <a:xfrm rot="5400000">
            <a:off x="4893471" y="3893347"/>
            <a:ext cx="785818" cy="1588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Прямая соединительная линия 205"/>
          <p:cNvCxnSpPr/>
          <p:nvPr/>
        </p:nvCxnSpPr>
        <p:spPr>
          <a:xfrm>
            <a:off x="5357818" y="3714752"/>
            <a:ext cx="1571636" cy="158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Прямая соединительная линия 208"/>
          <p:cNvCxnSpPr/>
          <p:nvPr/>
        </p:nvCxnSpPr>
        <p:spPr>
          <a:xfrm rot="5400000" flipH="1" flipV="1">
            <a:off x="6179355" y="2964653"/>
            <a:ext cx="1500198" cy="158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Прямая со стрелкой 210"/>
          <p:cNvCxnSpPr>
            <a:endCxn id="234" idx="1"/>
          </p:cNvCxnSpPr>
          <p:nvPr/>
        </p:nvCxnSpPr>
        <p:spPr>
          <a:xfrm>
            <a:off x="6929454" y="2214554"/>
            <a:ext cx="785818" cy="1588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Прямая соединительная линия 238"/>
          <p:cNvCxnSpPr/>
          <p:nvPr/>
        </p:nvCxnSpPr>
        <p:spPr>
          <a:xfrm rot="5400000">
            <a:off x="6323025" y="3107529"/>
            <a:ext cx="1356528" cy="794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Прямая соединительная линия 243"/>
          <p:cNvCxnSpPr/>
          <p:nvPr/>
        </p:nvCxnSpPr>
        <p:spPr>
          <a:xfrm rot="10800000">
            <a:off x="5429256" y="3786190"/>
            <a:ext cx="1571636" cy="158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Прямая со стрелкой 245"/>
          <p:cNvCxnSpPr/>
          <p:nvPr/>
        </p:nvCxnSpPr>
        <p:spPr>
          <a:xfrm rot="5400000">
            <a:off x="5179223" y="4036223"/>
            <a:ext cx="500066" cy="1588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Прямая соединительная линия 248"/>
          <p:cNvCxnSpPr/>
          <p:nvPr/>
        </p:nvCxnSpPr>
        <p:spPr>
          <a:xfrm rot="5400000">
            <a:off x="6465107" y="3250405"/>
            <a:ext cx="1214446" cy="158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Прямая соединительная линия 250"/>
          <p:cNvCxnSpPr/>
          <p:nvPr/>
        </p:nvCxnSpPr>
        <p:spPr>
          <a:xfrm rot="10800000">
            <a:off x="5500694" y="3857628"/>
            <a:ext cx="1571636" cy="158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Прямая со стрелкой 252"/>
          <p:cNvCxnSpPr/>
          <p:nvPr/>
        </p:nvCxnSpPr>
        <p:spPr>
          <a:xfrm rot="5400000">
            <a:off x="5286380" y="4071942"/>
            <a:ext cx="428628" cy="1588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Прямая соединительная линия 254"/>
          <p:cNvCxnSpPr/>
          <p:nvPr/>
        </p:nvCxnSpPr>
        <p:spPr>
          <a:xfrm rot="5400000">
            <a:off x="6536545" y="3321843"/>
            <a:ext cx="1214446" cy="158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Прямая соединительная линия 257"/>
          <p:cNvCxnSpPr/>
          <p:nvPr/>
        </p:nvCxnSpPr>
        <p:spPr>
          <a:xfrm rot="10800000">
            <a:off x="5572132" y="3929066"/>
            <a:ext cx="1571636" cy="158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Прямая со стрелкой 261"/>
          <p:cNvCxnSpPr/>
          <p:nvPr/>
        </p:nvCxnSpPr>
        <p:spPr>
          <a:xfrm rot="5400000">
            <a:off x="5393537" y="4107661"/>
            <a:ext cx="357190" cy="1588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Прямая соединительная линия 264"/>
          <p:cNvCxnSpPr/>
          <p:nvPr/>
        </p:nvCxnSpPr>
        <p:spPr>
          <a:xfrm rot="5400000">
            <a:off x="6644496" y="3429000"/>
            <a:ext cx="1142214" cy="794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Прямая соединительная линия 275"/>
          <p:cNvCxnSpPr/>
          <p:nvPr/>
        </p:nvCxnSpPr>
        <p:spPr>
          <a:xfrm rot="10800000">
            <a:off x="5643570" y="4000504"/>
            <a:ext cx="1571636" cy="158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Прямая со стрелкой 277"/>
          <p:cNvCxnSpPr/>
          <p:nvPr/>
        </p:nvCxnSpPr>
        <p:spPr>
          <a:xfrm rot="5400000">
            <a:off x="5500694" y="4143380"/>
            <a:ext cx="285752" cy="1588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Прямая соединительная линия 298"/>
          <p:cNvCxnSpPr>
            <a:stCxn id="233" idx="1"/>
          </p:cNvCxnSpPr>
          <p:nvPr/>
        </p:nvCxnSpPr>
        <p:spPr>
          <a:xfrm rot="10800000">
            <a:off x="7286644" y="3214686"/>
            <a:ext cx="428628" cy="158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Прямая соединительная линия 301"/>
          <p:cNvCxnSpPr/>
          <p:nvPr/>
        </p:nvCxnSpPr>
        <p:spPr>
          <a:xfrm rot="5400000">
            <a:off x="6858016" y="3643314"/>
            <a:ext cx="857256" cy="158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Прямая соединительная линия 303"/>
          <p:cNvCxnSpPr/>
          <p:nvPr/>
        </p:nvCxnSpPr>
        <p:spPr>
          <a:xfrm rot="10800000">
            <a:off x="5715008" y="4071942"/>
            <a:ext cx="1571636" cy="158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6" name="Прямая со стрелкой 305"/>
          <p:cNvCxnSpPr/>
          <p:nvPr/>
        </p:nvCxnSpPr>
        <p:spPr>
          <a:xfrm rot="5400000">
            <a:off x="5607851" y="4179099"/>
            <a:ext cx="214314" cy="1588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Прямая соединительная линия 309"/>
          <p:cNvCxnSpPr>
            <a:stCxn id="138" idx="3"/>
          </p:cNvCxnSpPr>
          <p:nvPr/>
        </p:nvCxnSpPr>
        <p:spPr>
          <a:xfrm>
            <a:off x="1000100" y="1571612"/>
            <a:ext cx="357190" cy="158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" name="Прямая соединительная линия 312"/>
          <p:cNvCxnSpPr/>
          <p:nvPr/>
        </p:nvCxnSpPr>
        <p:spPr>
          <a:xfrm rot="5400000">
            <a:off x="500034" y="2428868"/>
            <a:ext cx="1714512" cy="158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5" name="Прямая соединительная линия 314"/>
          <p:cNvCxnSpPr/>
          <p:nvPr/>
        </p:nvCxnSpPr>
        <p:spPr>
          <a:xfrm>
            <a:off x="1357290" y="3286124"/>
            <a:ext cx="1571636" cy="158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7" name="Прямая со стрелкой 316"/>
          <p:cNvCxnSpPr/>
          <p:nvPr/>
        </p:nvCxnSpPr>
        <p:spPr>
          <a:xfrm rot="5400000">
            <a:off x="2428860" y="3786190"/>
            <a:ext cx="1000132" cy="1588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9" name="Прямая соединительная линия 318"/>
          <p:cNvCxnSpPr>
            <a:stCxn id="139" idx="3"/>
          </p:cNvCxnSpPr>
          <p:nvPr/>
        </p:nvCxnSpPr>
        <p:spPr>
          <a:xfrm>
            <a:off x="1000100" y="2000240"/>
            <a:ext cx="285752" cy="158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1" name="Прямая соединительная линия 320"/>
          <p:cNvCxnSpPr/>
          <p:nvPr/>
        </p:nvCxnSpPr>
        <p:spPr>
          <a:xfrm rot="5400000">
            <a:off x="607191" y="2678901"/>
            <a:ext cx="1357322" cy="158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3" name="Прямая соединительная линия 322"/>
          <p:cNvCxnSpPr/>
          <p:nvPr/>
        </p:nvCxnSpPr>
        <p:spPr>
          <a:xfrm>
            <a:off x="1285852" y="3357562"/>
            <a:ext cx="1571636" cy="158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5" name="Прямая со стрелкой 324"/>
          <p:cNvCxnSpPr/>
          <p:nvPr/>
        </p:nvCxnSpPr>
        <p:spPr>
          <a:xfrm rot="5400000">
            <a:off x="2392347" y="3821909"/>
            <a:ext cx="929488" cy="794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8" name="Прямая соединительная линия 327"/>
          <p:cNvCxnSpPr>
            <a:stCxn id="143" idx="3"/>
          </p:cNvCxnSpPr>
          <p:nvPr/>
        </p:nvCxnSpPr>
        <p:spPr>
          <a:xfrm>
            <a:off x="1000100" y="2428868"/>
            <a:ext cx="214314" cy="158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Прямая соединительная линия 329"/>
          <p:cNvCxnSpPr/>
          <p:nvPr/>
        </p:nvCxnSpPr>
        <p:spPr>
          <a:xfrm rot="5400000">
            <a:off x="713554" y="2928934"/>
            <a:ext cx="1000926" cy="794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2" name="Прямая соединительная линия 331"/>
          <p:cNvCxnSpPr/>
          <p:nvPr/>
        </p:nvCxnSpPr>
        <p:spPr>
          <a:xfrm>
            <a:off x="1214414" y="3429000"/>
            <a:ext cx="1571636" cy="158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Прямая со стрелкой 333"/>
          <p:cNvCxnSpPr/>
          <p:nvPr/>
        </p:nvCxnSpPr>
        <p:spPr>
          <a:xfrm rot="5400000">
            <a:off x="2357422" y="3857628"/>
            <a:ext cx="857256" cy="1588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Прямая соединительная линия 339"/>
          <p:cNvCxnSpPr/>
          <p:nvPr/>
        </p:nvCxnSpPr>
        <p:spPr>
          <a:xfrm>
            <a:off x="857224" y="2714620"/>
            <a:ext cx="285752" cy="158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Прямая соединительная линия 343"/>
          <p:cNvCxnSpPr/>
          <p:nvPr/>
        </p:nvCxnSpPr>
        <p:spPr>
          <a:xfrm rot="5400000">
            <a:off x="750067" y="3107529"/>
            <a:ext cx="785818" cy="158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6" name="Прямая соединительная линия 345"/>
          <p:cNvCxnSpPr/>
          <p:nvPr/>
        </p:nvCxnSpPr>
        <p:spPr>
          <a:xfrm>
            <a:off x="1142976" y="3500438"/>
            <a:ext cx="1571636" cy="158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8" name="Прямая со стрелкой 347"/>
          <p:cNvCxnSpPr/>
          <p:nvPr/>
        </p:nvCxnSpPr>
        <p:spPr>
          <a:xfrm rot="5400000">
            <a:off x="2321703" y="3893347"/>
            <a:ext cx="785818" cy="1588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1" name="Прямая соединительная линия 350"/>
          <p:cNvCxnSpPr/>
          <p:nvPr/>
        </p:nvCxnSpPr>
        <p:spPr>
          <a:xfrm>
            <a:off x="857224" y="2857496"/>
            <a:ext cx="214314" cy="158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4" name="Прямая соединительная линия 353"/>
          <p:cNvCxnSpPr/>
          <p:nvPr/>
        </p:nvCxnSpPr>
        <p:spPr>
          <a:xfrm rot="5400000">
            <a:off x="714348" y="3214686"/>
            <a:ext cx="714380" cy="158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6" name="Прямая соединительная линия 355"/>
          <p:cNvCxnSpPr/>
          <p:nvPr/>
        </p:nvCxnSpPr>
        <p:spPr>
          <a:xfrm>
            <a:off x="1071538" y="3571876"/>
            <a:ext cx="1500198" cy="158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8" name="Прямая со стрелкой 357"/>
          <p:cNvCxnSpPr/>
          <p:nvPr/>
        </p:nvCxnSpPr>
        <p:spPr>
          <a:xfrm rot="5400000">
            <a:off x="2214546" y="3929066"/>
            <a:ext cx="714380" cy="1588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Прямая со стрелкой 240"/>
          <p:cNvCxnSpPr/>
          <p:nvPr/>
        </p:nvCxnSpPr>
        <p:spPr>
          <a:xfrm>
            <a:off x="3786182" y="4357694"/>
            <a:ext cx="571504" cy="1588"/>
          </a:xfrm>
          <a:prstGeom prst="straightConnector1">
            <a:avLst/>
          </a:prstGeom>
          <a:ln w="1270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9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4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0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6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9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2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5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8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1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4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0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3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4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9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5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8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3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6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9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2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5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6" fill="hold">
                      <p:stCondLst>
                        <p:cond delay="indefinite"/>
                      </p:stCondLst>
                      <p:childTnLst>
                        <p:par>
                          <p:cTn id="367" fill="hold">
                            <p:stCondLst>
                              <p:cond delay="0"/>
                            </p:stCondLst>
                            <p:childTnLst>
                              <p:par>
                                <p:cTn id="3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0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3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6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9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5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8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1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4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7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500"/>
                            </p:stCondLst>
                            <p:childTnLst>
                              <p:par>
                                <p:cTn id="39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1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4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7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0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1000"/>
                            </p:stCondLst>
                            <p:childTnLst>
                              <p:par>
                                <p:cTn id="4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4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0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4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5" fill="hold">
                      <p:stCondLst>
                        <p:cond delay="indefinite"/>
                      </p:stCondLst>
                      <p:childTnLst>
                        <p:par>
                          <p:cTn id="426" fill="hold">
                            <p:stCondLst>
                              <p:cond delay="0"/>
                            </p:stCondLst>
                            <p:childTnLst>
                              <p:par>
                                <p:cTn id="4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9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2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5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6" fill="hold">
                      <p:stCondLst>
                        <p:cond delay="indefinite"/>
                      </p:stCondLst>
                      <p:childTnLst>
                        <p:par>
                          <p:cTn id="437" fill="hold">
                            <p:stCondLst>
                              <p:cond delay="0"/>
                            </p:stCondLst>
                            <p:childTnLst>
                              <p:par>
                                <p:cTn id="43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0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3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6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9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2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5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8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1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4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3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6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9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2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5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8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1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4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7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0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3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6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9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5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8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1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4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7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3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6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9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2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5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8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1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4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7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3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6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9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2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5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6" fill="hold">
                            <p:stCondLst>
                              <p:cond delay="500"/>
                            </p:stCondLst>
                            <p:childTnLst>
                              <p:par>
                                <p:cTn id="57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9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2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5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8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1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4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0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3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6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9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2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5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8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1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4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5" fill="hold">
                      <p:stCondLst>
                        <p:cond delay="indefinite"/>
                      </p:stCondLst>
                      <p:childTnLst>
                        <p:par>
                          <p:cTn id="626" fill="hold">
                            <p:stCondLst>
                              <p:cond delay="0"/>
                            </p:stCondLst>
                            <p:childTnLst>
                              <p:par>
                                <p:cTn id="6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9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4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7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0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3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4" fill="hold">
                            <p:stCondLst>
                              <p:cond delay="500"/>
                            </p:stCondLst>
                            <p:childTnLst>
                              <p:par>
                                <p:cTn id="6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0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3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7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0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3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4" fill="hold">
                            <p:stCondLst>
                              <p:cond delay="1500"/>
                            </p:stCondLst>
                            <p:childTnLst>
                              <p:par>
                                <p:cTn id="6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7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animBg="1"/>
      <p:bldP spid="222" grpId="0" animBg="1"/>
      <p:bldP spid="216" grpId="0" animBg="1"/>
      <p:bldP spid="115" grpId="0" animBg="1"/>
      <p:bldP spid="117" grpId="0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18" grpId="0" animBg="1"/>
      <p:bldP spid="123" grpId="0"/>
      <p:bldP spid="126" grpId="0"/>
      <p:bldP spid="127" grpId="0"/>
      <p:bldP spid="128" grpId="0"/>
      <p:bldP spid="130" grpId="0"/>
      <p:bldP spid="131" grpId="0"/>
      <p:bldP spid="133" grpId="0"/>
      <p:bldP spid="136" grpId="0"/>
      <p:bldP spid="138" grpId="0" animBg="1"/>
      <p:bldP spid="139" grpId="0" animBg="1"/>
      <p:bldP spid="141" grpId="0" animBg="1"/>
      <p:bldP spid="142" grpId="0" animBg="1"/>
      <p:bldP spid="143" grpId="0" animBg="1"/>
      <p:bldP spid="156" grpId="0" animBg="1"/>
      <p:bldP spid="157" grpId="0" animBg="1"/>
      <p:bldP spid="159" grpId="0" animBg="1"/>
      <p:bldP spid="162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223" grpId="0"/>
      <p:bldP spid="224" grpId="0"/>
      <p:bldP spid="225" grpId="0"/>
      <p:bldP spid="226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21028" t="13415" r="27965" b="13415"/>
          <a:stretch>
            <a:fillRect/>
          </a:stretch>
        </p:blipFill>
        <p:spPr bwMode="auto">
          <a:xfrm>
            <a:off x="285688" y="1714513"/>
            <a:ext cx="2000264" cy="146956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12700">
            <a:solidFill>
              <a:srgbClr val="0070C0"/>
            </a:solidFill>
            <a:round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/>
          <a:srcRect l="6298" t="11765" r="39115" b="15686"/>
          <a:stretch>
            <a:fillRect/>
          </a:stretch>
        </p:blipFill>
        <p:spPr bwMode="auto">
          <a:xfrm>
            <a:off x="214282" y="1857364"/>
            <a:ext cx="2071703" cy="147409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12700">
            <a:solidFill>
              <a:srgbClr val="0070C0"/>
            </a:solidFill>
            <a:round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/>
          <a:srcRect l="23885" t="13415" r="18988" b="13415"/>
          <a:stretch>
            <a:fillRect/>
          </a:stretch>
        </p:blipFill>
        <p:spPr bwMode="auto">
          <a:xfrm>
            <a:off x="214282" y="1928802"/>
            <a:ext cx="2071702" cy="145019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12700">
            <a:solidFill>
              <a:srgbClr val="0070C0"/>
            </a:solidFill>
            <a:round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/>
          <a:srcRect l="9603" t="1981" r="46327" b="40091"/>
          <a:stretch>
            <a:fillRect/>
          </a:stretch>
        </p:blipFill>
        <p:spPr bwMode="auto">
          <a:xfrm>
            <a:off x="214282" y="2000240"/>
            <a:ext cx="2060422" cy="144992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12700">
            <a:solidFill>
              <a:srgbClr val="0070C0"/>
            </a:solidFill>
            <a:round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/>
          <a:srcRect l="16947" t="13415" r="18988" b="7317"/>
          <a:stretch>
            <a:fillRect/>
          </a:stretch>
        </p:blipFill>
        <p:spPr bwMode="auto">
          <a:xfrm>
            <a:off x="214282" y="2071678"/>
            <a:ext cx="2046489" cy="144959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12700">
            <a:solidFill>
              <a:srgbClr val="0070C0"/>
            </a:solidFill>
            <a:round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/>
          <a:srcRect l="25925" t="13415" r="25109" b="19512"/>
          <a:stretch>
            <a:fillRect/>
          </a:stretch>
        </p:blipFill>
        <p:spPr bwMode="auto">
          <a:xfrm>
            <a:off x="214282" y="2214554"/>
            <a:ext cx="2081157" cy="142876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12700">
            <a:solidFill>
              <a:srgbClr val="0070C0"/>
            </a:solidFill>
            <a:round/>
            <a:headEnd/>
            <a:tailEnd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10"/>
          <a:srcRect l="10400" t="25285" r="47200" b="19426"/>
          <a:stretch>
            <a:fillRect/>
          </a:stretch>
        </p:blipFill>
        <p:spPr bwMode="auto">
          <a:xfrm>
            <a:off x="214282" y="2285992"/>
            <a:ext cx="2046603" cy="142876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12700">
            <a:solidFill>
              <a:srgbClr val="0070C0"/>
            </a:solidFill>
            <a:round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11"/>
          <a:srcRect l="25194" t="13726" r="21270" b="13725"/>
          <a:stretch>
            <a:fillRect/>
          </a:stretch>
        </p:blipFill>
        <p:spPr bwMode="auto">
          <a:xfrm>
            <a:off x="285688" y="2428868"/>
            <a:ext cx="1969372" cy="142876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12700">
            <a:solidFill>
              <a:srgbClr val="0070C0"/>
            </a:solidFill>
            <a:round/>
            <a:headEnd/>
            <a:tailEnd/>
          </a:ln>
          <a:effectLst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12"/>
          <a:srcRect l="18270" t="10776" r="31731" b="19178"/>
          <a:stretch>
            <a:fillRect/>
          </a:stretch>
        </p:blipFill>
        <p:spPr bwMode="auto">
          <a:xfrm>
            <a:off x="214282" y="2571744"/>
            <a:ext cx="2071702" cy="155379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12700">
            <a:solidFill>
              <a:srgbClr val="0070C0"/>
            </a:solidFill>
            <a:round/>
            <a:headEnd/>
            <a:tailEnd/>
          </a:ln>
          <a:effectLst/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3"/>
          <a:srcRect l="7835" t="2439" r="21654" b="4878"/>
          <a:stretch>
            <a:fillRect/>
          </a:stretch>
        </p:blipFill>
        <p:spPr bwMode="auto">
          <a:xfrm>
            <a:off x="285688" y="2786058"/>
            <a:ext cx="2000264" cy="140759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12700">
            <a:solidFill>
              <a:srgbClr val="0070C0"/>
            </a:solidFill>
            <a:round/>
            <a:headEnd/>
            <a:tailEnd/>
          </a:ln>
          <a:effectLst/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14"/>
          <a:srcRect l="13219" t="16461" r="30600" b="9464"/>
          <a:stretch>
            <a:fillRect/>
          </a:stretch>
        </p:blipFill>
        <p:spPr bwMode="auto">
          <a:xfrm>
            <a:off x="285688" y="2928934"/>
            <a:ext cx="2024076" cy="142876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12700">
            <a:solidFill>
              <a:srgbClr val="0070C0"/>
            </a:solidFill>
            <a:round/>
            <a:headEnd/>
            <a:tailEnd/>
          </a:ln>
          <a:effec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15"/>
          <a:srcRect l="30410" t="43439" r="38596" b="14208"/>
          <a:stretch>
            <a:fillRect/>
          </a:stretch>
        </p:blipFill>
        <p:spPr bwMode="auto">
          <a:xfrm>
            <a:off x="285688" y="3071810"/>
            <a:ext cx="2045798" cy="150019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12700">
            <a:solidFill>
              <a:srgbClr val="0070C0"/>
            </a:solidFill>
            <a:round/>
            <a:headEnd/>
            <a:tailEnd/>
          </a:ln>
          <a:effectLst/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16"/>
          <a:srcRect l="23667" t="11433" r="14716" b="5487"/>
          <a:stretch>
            <a:fillRect/>
          </a:stretch>
        </p:blipFill>
        <p:spPr bwMode="auto">
          <a:xfrm>
            <a:off x="214282" y="3286124"/>
            <a:ext cx="2078256" cy="150019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12700">
            <a:solidFill>
              <a:srgbClr val="0070C0"/>
            </a:solidFill>
            <a:round/>
            <a:headEnd/>
            <a:tailEnd/>
          </a:ln>
          <a:effectLst/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7">
            <a:lum bright="15000" contrast="23000"/>
          </a:blip>
          <a:srcRect l="12071" t="5368" r="22976" b="6591"/>
          <a:stretch>
            <a:fillRect/>
          </a:stretch>
        </p:blipFill>
        <p:spPr bwMode="auto">
          <a:xfrm>
            <a:off x="214282" y="3500438"/>
            <a:ext cx="2000264" cy="14515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12700">
            <a:solidFill>
              <a:srgbClr val="0070C0"/>
            </a:solidFill>
            <a:round/>
            <a:headEnd/>
            <a:tailEnd/>
          </a:ln>
          <a:effectLst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18"/>
          <a:srcRect l="18605" t="13636" r="20930" b="4545"/>
          <a:stretch>
            <a:fillRect/>
          </a:stretch>
        </p:blipFill>
        <p:spPr bwMode="auto">
          <a:xfrm>
            <a:off x="214282" y="3786190"/>
            <a:ext cx="2024042" cy="150019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12700">
            <a:solidFill>
              <a:srgbClr val="0070C0"/>
            </a:solidFill>
            <a:round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19"/>
          <a:srcRect l="23885" t="17988" r="29597" b="19512"/>
          <a:stretch>
            <a:fillRect/>
          </a:stretch>
        </p:blipFill>
        <p:spPr bwMode="auto">
          <a:xfrm>
            <a:off x="214282" y="4000504"/>
            <a:ext cx="2085599" cy="1500174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12700">
            <a:solidFill>
              <a:srgbClr val="0070C0"/>
            </a:solidFill>
            <a:round/>
            <a:headEnd/>
            <a:tailEnd/>
          </a:ln>
          <a:effectLst/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20"/>
          <a:srcRect l="25748" t="20133" r="49701" b="46312"/>
          <a:stretch>
            <a:fillRect/>
          </a:stretch>
        </p:blipFill>
        <p:spPr bwMode="auto">
          <a:xfrm>
            <a:off x="214282" y="4286256"/>
            <a:ext cx="2071670" cy="151585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12700">
            <a:solidFill>
              <a:srgbClr val="0070C0"/>
            </a:solidFill>
            <a:round/>
            <a:headEnd/>
            <a:tailEnd/>
          </a:ln>
          <a:effectLst/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21"/>
          <a:srcRect l="19355" t="2008" r="22581" b="19661"/>
          <a:stretch>
            <a:fillRect/>
          </a:stretch>
        </p:blipFill>
        <p:spPr bwMode="auto">
          <a:xfrm>
            <a:off x="214282" y="4500570"/>
            <a:ext cx="2038698" cy="1500174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12700">
            <a:solidFill>
              <a:srgbClr val="0070C0"/>
            </a:solidFill>
            <a:round/>
            <a:headEnd/>
            <a:tailEnd/>
          </a:ln>
          <a:effectLst/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22"/>
          <a:srcRect l="16473" t="11538" r="27932" b="11539"/>
          <a:stretch>
            <a:fillRect/>
          </a:stretch>
        </p:blipFill>
        <p:spPr bwMode="auto">
          <a:xfrm>
            <a:off x="214282" y="4786322"/>
            <a:ext cx="2025267" cy="150019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12700">
            <a:solidFill>
              <a:srgbClr val="0070C0"/>
            </a:solidFill>
            <a:round/>
            <a:headEnd/>
            <a:tailEnd/>
          </a:ln>
          <a:effectLst/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3"/>
          <a:srcRect l="13637" t="12736" r="46212" b="32077"/>
          <a:stretch>
            <a:fillRect/>
          </a:stretch>
        </p:blipFill>
        <p:spPr bwMode="auto">
          <a:xfrm>
            <a:off x="214282" y="5000636"/>
            <a:ext cx="2038698" cy="1500174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12700">
            <a:solidFill>
              <a:srgbClr val="0070C0"/>
            </a:solidFill>
            <a:round/>
            <a:headEnd/>
            <a:tailEnd/>
          </a:ln>
          <a:effectLst/>
        </p:spPr>
      </p:pic>
      <p:pic>
        <p:nvPicPr>
          <p:cNvPr id="22" name="Рисунок 21" descr="Logo-KAMOV-super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142844" y="142852"/>
            <a:ext cx="98107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Прямоугольник 22"/>
          <p:cNvSpPr/>
          <p:nvPr/>
        </p:nvSpPr>
        <p:spPr>
          <a:xfrm>
            <a:off x="1500166" y="428604"/>
            <a:ext cx="72866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Разработка программы функционирования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85720" y="1285860"/>
            <a:ext cx="2000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Функциональные схемы</a:t>
            </a:r>
            <a:endParaRPr lang="ru-RU" sz="12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2571736" y="1357298"/>
            <a:ext cx="200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Перечни каналов электропитания</a:t>
            </a:r>
            <a:endParaRPr lang="ru-RU" sz="12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4429124" y="1357298"/>
            <a:ext cx="2000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Перечни каналов входных разовых и аналоговых сигналов</a:t>
            </a:r>
            <a:endParaRPr lang="ru-RU" sz="12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6286512" y="1357298"/>
            <a:ext cx="200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Каналы информационного обмена</a:t>
            </a:r>
            <a:endParaRPr lang="ru-RU" sz="1200" b="1" dirty="0"/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25" cstate="print"/>
          <a:srcRect l="45703" t="38125" r="23437" b="16250"/>
          <a:stretch>
            <a:fillRect/>
          </a:stretch>
        </p:blipFill>
        <p:spPr bwMode="auto">
          <a:xfrm>
            <a:off x="2714612" y="2071678"/>
            <a:ext cx="1143008" cy="714380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25" cstate="print"/>
          <a:srcRect l="45703" t="38125" r="23437" b="16250"/>
          <a:stretch>
            <a:fillRect/>
          </a:stretch>
        </p:blipFill>
        <p:spPr bwMode="auto">
          <a:xfrm>
            <a:off x="2714612" y="2214554"/>
            <a:ext cx="1143008" cy="714380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25" cstate="print"/>
          <a:srcRect l="45703" t="38125" r="23437" b="16250"/>
          <a:stretch>
            <a:fillRect/>
          </a:stretch>
        </p:blipFill>
        <p:spPr bwMode="auto">
          <a:xfrm>
            <a:off x="2714612" y="2357430"/>
            <a:ext cx="1143008" cy="714380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25" cstate="print"/>
          <a:srcRect l="45703" t="38125" r="23437" b="16250"/>
          <a:stretch>
            <a:fillRect/>
          </a:stretch>
        </p:blipFill>
        <p:spPr bwMode="auto">
          <a:xfrm>
            <a:off x="2714612" y="2500306"/>
            <a:ext cx="1143008" cy="714380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5" cstate="print"/>
          <a:srcRect l="45703" t="38125" r="23437" b="16250"/>
          <a:stretch>
            <a:fillRect/>
          </a:stretch>
        </p:blipFill>
        <p:spPr bwMode="auto">
          <a:xfrm>
            <a:off x="2714612" y="2714620"/>
            <a:ext cx="1143008" cy="714380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25" cstate="print"/>
          <a:srcRect l="45703" t="38125" r="23437" b="16250"/>
          <a:stretch>
            <a:fillRect/>
          </a:stretch>
        </p:blipFill>
        <p:spPr bwMode="auto">
          <a:xfrm>
            <a:off x="2714612" y="2857496"/>
            <a:ext cx="1143008" cy="714380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25" cstate="print"/>
          <a:srcRect l="45703" t="38125" r="23437" b="16250"/>
          <a:stretch>
            <a:fillRect/>
          </a:stretch>
        </p:blipFill>
        <p:spPr bwMode="auto">
          <a:xfrm>
            <a:off x="2714612" y="3000372"/>
            <a:ext cx="1143008" cy="714380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26" cstate="print"/>
          <a:srcRect l="45703" t="38125" r="23437" b="16250"/>
          <a:stretch>
            <a:fillRect/>
          </a:stretch>
        </p:blipFill>
        <p:spPr bwMode="auto">
          <a:xfrm>
            <a:off x="2714612" y="3143248"/>
            <a:ext cx="1143008" cy="714380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25" cstate="print"/>
          <a:srcRect l="45703" t="38125" r="23437" b="16250"/>
          <a:stretch>
            <a:fillRect/>
          </a:stretch>
        </p:blipFill>
        <p:spPr bwMode="auto">
          <a:xfrm>
            <a:off x="2714612" y="3286124"/>
            <a:ext cx="1143008" cy="714380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25" cstate="print"/>
          <a:srcRect l="45703" t="38125" r="23437" b="16250"/>
          <a:stretch>
            <a:fillRect/>
          </a:stretch>
        </p:blipFill>
        <p:spPr bwMode="auto">
          <a:xfrm>
            <a:off x="2714612" y="3429000"/>
            <a:ext cx="1143008" cy="714380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25" cstate="print"/>
          <a:srcRect l="45703" t="38125" r="23437" b="16250"/>
          <a:stretch>
            <a:fillRect/>
          </a:stretch>
        </p:blipFill>
        <p:spPr bwMode="auto">
          <a:xfrm>
            <a:off x="2714612" y="3571876"/>
            <a:ext cx="1143008" cy="714380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25" cstate="print"/>
          <a:srcRect l="45703" t="38125" r="23437" b="16250"/>
          <a:stretch>
            <a:fillRect/>
          </a:stretch>
        </p:blipFill>
        <p:spPr bwMode="auto">
          <a:xfrm>
            <a:off x="2714612" y="3714752"/>
            <a:ext cx="1143008" cy="714380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25" cstate="print"/>
          <a:srcRect l="45703" t="38125" r="23437" b="16250"/>
          <a:stretch>
            <a:fillRect/>
          </a:stretch>
        </p:blipFill>
        <p:spPr bwMode="auto">
          <a:xfrm>
            <a:off x="2714612" y="3857628"/>
            <a:ext cx="1143008" cy="714380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25" cstate="print"/>
          <a:srcRect l="45703" t="38125" r="23437" b="16250"/>
          <a:stretch>
            <a:fillRect/>
          </a:stretch>
        </p:blipFill>
        <p:spPr bwMode="auto">
          <a:xfrm>
            <a:off x="2714612" y="4000504"/>
            <a:ext cx="1143008" cy="714380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25" cstate="print"/>
          <a:srcRect l="45703" t="38125" r="23437" b="16250"/>
          <a:stretch>
            <a:fillRect/>
          </a:stretch>
        </p:blipFill>
        <p:spPr bwMode="auto">
          <a:xfrm>
            <a:off x="2714612" y="4143380"/>
            <a:ext cx="1143008" cy="714380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25" cstate="print"/>
          <a:srcRect l="45703" t="38125" r="23437" b="16250"/>
          <a:stretch>
            <a:fillRect/>
          </a:stretch>
        </p:blipFill>
        <p:spPr bwMode="auto">
          <a:xfrm>
            <a:off x="2714612" y="4357694"/>
            <a:ext cx="1143008" cy="714380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25" cstate="print"/>
          <a:srcRect l="45703" t="38125" r="23437" b="16250"/>
          <a:stretch>
            <a:fillRect/>
          </a:stretch>
        </p:blipFill>
        <p:spPr bwMode="auto">
          <a:xfrm>
            <a:off x="2714612" y="4500570"/>
            <a:ext cx="1143008" cy="714380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25" cstate="print"/>
          <a:srcRect l="45703" t="38125" r="23437" b="16250"/>
          <a:stretch>
            <a:fillRect/>
          </a:stretch>
        </p:blipFill>
        <p:spPr bwMode="auto">
          <a:xfrm>
            <a:off x="2714612" y="4643446"/>
            <a:ext cx="1143008" cy="714380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26" cstate="print"/>
          <a:srcRect l="45703" t="38125" r="23437" b="16250"/>
          <a:stretch>
            <a:fillRect/>
          </a:stretch>
        </p:blipFill>
        <p:spPr bwMode="auto">
          <a:xfrm>
            <a:off x="2714612" y="4786322"/>
            <a:ext cx="1143008" cy="714380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25" cstate="print"/>
          <a:srcRect l="45703" t="38125" r="23437" b="16250"/>
          <a:stretch>
            <a:fillRect/>
          </a:stretch>
        </p:blipFill>
        <p:spPr bwMode="auto">
          <a:xfrm>
            <a:off x="2714612" y="4929198"/>
            <a:ext cx="1143008" cy="714380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25" cstate="print"/>
          <a:srcRect l="45703" t="38125" r="23437" b="16250"/>
          <a:stretch>
            <a:fillRect/>
          </a:stretch>
        </p:blipFill>
        <p:spPr bwMode="auto">
          <a:xfrm>
            <a:off x="2714612" y="5072074"/>
            <a:ext cx="1143008" cy="714380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25" cstate="print"/>
          <a:srcRect l="45703" t="38125" r="23437" b="16250"/>
          <a:stretch>
            <a:fillRect/>
          </a:stretch>
        </p:blipFill>
        <p:spPr bwMode="auto">
          <a:xfrm>
            <a:off x="2714612" y="5214950"/>
            <a:ext cx="1143008" cy="714380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25" cstate="print"/>
          <a:srcRect l="45703" t="38125" r="23437" b="16250"/>
          <a:stretch>
            <a:fillRect/>
          </a:stretch>
        </p:blipFill>
        <p:spPr bwMode="auto">
          <a:xfrm>
            <a:off x="4286248" y="2071678"/>
            <a:ext cx="1143008" cy="714380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25" cstate="print"/>
          <a:srcRect l="45703" t="38125" r="23437" b="16250"/>
          <a:stretch>
            <a:fillRect/>
          </a:stretch>
        </p:blipFill>
        <p:spPr bwMode="auto">
          <a:xfrm>
            <a:off x="4286248" y="2214554"/>
            <a:ext cx="1143008" cy="714380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25" cstate="print"/>
          <a:srcRect l="45703" t="38125" r="23437" b="16250"/>
          <a:stretch>
            <a:fillRect/>
          </a:stretch>
        </p:blipFill>
        <p:spPr bwMode="auto">
          <a:xfrm>
            <a:off x="4286248" y="2357430"/>
            <a:ext cx="1143008" cy="714380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25" cstate="print"/>
          <a:srcRect l="45703" t="38125" r="23437" b="16250"/>
          <a:stretch>
            <a:fillRect/>
          </a:stretch>
        </p:blipFill>
        <p:spPr bwMode="auto">
          <a:xfrm>
            <a:off x="4286248" y="2500306"/>
            <a:ext cx="1143008" cy="714380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25" cstate="print"/>
          <a:srcRect l="45703" t="38125" r="23437" b="16250"/>
          <a:stretch>
            <a:fillRect/>
          </a:stretch>
        </p:blipFill>
        <p:spPr bwMode="auto">
          <a:xfrm>
            <a:off x="4286248" y="2714620"/>
            <a:ext cx="1143008" cy="714380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25" cstate="print"/>
          <a:srcRect l="45703" t="38125" r="23437" b="16250"/>
          <a:stretch>
            <a:fillRect/>
          </a:stretch>
        </p:blipFill>
        <p:spPr bwMode="auto">
          <a:xfrm>
            <a:off x="4286248" y="2857496"/>
            <a:ext cx="1143008" cy="714380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25" cstate="print"/>
          <a:srcRect l="45703" t="38125" r="23437" b="16250"/>
          <a:stretch>
            <a:fillRect/>
          </a:stretch>
        </p:blipFill>
        <p:spPr bwMode="auto">
          <a:xfrm>
            <a:off x="4286248" y="3000372"/>
            <a:ext cx="1143008" cy="714380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26" cstate="print"/>
          <a:srcRect l="45703" t="38125" r="23437" b="16250"/>
          <a:stretch>
            <a:fillRect/>
          </a:stretch>
        </p:blipFill>
        <p:spPr bwMode="auto">
          <a:xfrm>
            <a:off x="4286248" y="3143248"/>
            <a:ext cx="1143008" cy="714380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25" cstate="print"/>
          <a:srcRect l="45703" t="38125" r="23437" b="16250"/>
          <a:stretch>
            <a:fillRect/>
          </a:stretch>
        </p:blipFill>
        <p:spPr bwMode="auto">
          <a:xfrm>
            <a:off x="4286248" y="3286124"/>
            <a:ext cx="1143008" cy="714380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62" name="Picture 2"/>
          <p:cNvPicPr>
            <a:picLocks noChangeAspect="1" noChangeArrowheads="1"/>
          </p:cNvPicPr>
          <p:nvPr/>
        </p:nvPicPr>
        <p:blipFill>
          <a:blip r:embed="rId25" cstate="print"/>
          <a:srcRect l="45703" t="38125" r="23437" b="16250"/>
          <a:stretch>
            <a:fillRect/>
          </a:stretch>
        </p:blipFill>
        <p:spPr bwMode="auto">
          <a:xfrm>
            <a:off x="4286248" y="3429000"/>
            <a:ext cx="1143008" cy="714380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63" name="Picture 2"/>
          <p:cNvPicPr>
            <a:picLocks noChangeAspect="1" noChangeArrowheads="1"/>
          </p:cNvPicPr>
          <p:nvPr/>
        </p:nvPicPr>
        <p:blipFill>
          <a:blip r:embed="rId25" cstate="print"/>
          <a:srcRect l="45703" t="38125" r="23437" b="16250"/>
          <a:stretch>
            <a:fillRect/>
          </a:stretch>
        </p:blipFill>
        <p:spPr bwMode="auto">
          <a:xfrm>
            <a:off x="4286248" y="3571876"/>
            <a:ext cx="1143008" cy="714380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25" cstate="print"/>
          <a:srcRect l="45703" t="38125" r="23437" b="16250"/>
          <a:stretch>
            <a:fillRect/>
          </a:stretch>
        </p:blipFill>
        <p:spPr bwMode="auto">
          <a:xfrm>
            <a:off x="4286248" y="3714752"/>
            <a:ext cx="1143008" cy="714380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65" name="Picture 2"/>
          <p:cNvPicPr>
            <a:picLocks noChangeAspect="1" noChangeArrowheads="1"/>
          </p:cNvPicPr>
          <p:nvPr/>
        </p:nvPicPr>
        <p:blipFill>
          <a:blip r:embed="rId25" cstate="print"/>
          <a:srcRect l="45703" t="38125" r="23437" b="16250"/>
          <a:stretch>
            <a:fillRect/>
          </a:stretch>
        </p:blipFill>
        <p:spPr bwMode="auto">
          <a:xfrm>
            <a:off x="4286248" y="3857628"/>
            <a:ext cx="1143008" cy="714380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66" name="Picture 2"/>
          <p:cNvPicPr>
            <a:picLocks noChangeAspect="1" noChangeArrowheads="1"/>
          </p:cNvPicPr>
          <p:nvPr/>
        </p:nvPicPr>
        <p:blipFill>
          <a:blip r:embed="rId25" cstate="print"/>
          <a:srcRect l="45703" t="38125" r="23437" b="16250"/>
          <a:stretch>
            <a:fillRect/>
          </a:stretch>
        </p:blipFill>
        <p:spPr bwMode="auto">
          <a:xfrm>
            <a:off x="4286248" y="4000504"/>
            <a:ext cx="1143008" cy="714380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67" name="Picture 2"/>
          <p:cNvPicPr>
            <a:picLocks noChangeAspect="1" noChangeArrowheads="1"/>
          </p:cNvPicPr>
          <p:nvPr/>
        </p:nvPicPr>
        <p:blipFill>
          <a:blip r:embed="rId25" cstate="print"/>
          <a:srcRect l="45703" t="38125" r="23437" b="16250"/>
          <a:stretch>
            <a:fillRect/>
          </a:stretch>
        </p:blipFill>
        <p:spPr bwMode="auto">
          <a:xfrm>
            <a:off x="4286248" y="4143380"/>
            <a:ext cx="1143008" cy="714380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68" name="Picture 2"/>
          <p:cNvPicPr>
            <a:picLocks noChangeAspect="1" noChangeArrowheads="1"/>
          </p:cNvPicPr>
          <p:nvPr/>
        </p:nvPicPr>
        <p:blipFill>
          <a:blip r:embed="rId25" cstate="print"/>
          <a:srcRect l="45703" t="38125" r="23437" b="16250"/>
          <a:stretch>
            <a:fillRect/>
          </a:stretch>
        </p:blipFill>
        <p:spPr bwMode="auto">
          <a:xfrm>
            <a:off x="4286248" y="4357694"/>
            <a:ext cx="1143008" cy="714380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25" cstate="print"/>
          <a:srcRect l="45703" t="38125" r="23437" b="16250"/>
          <a:stretch>
            <a:fillRect/>
          </a:stretch>
        </p:blipFill>
        <p:spPr bwMode="auto">
          <a:xfrm>
            <a:off x="4286248" y="4500570"/>
            <a:ext cx="1143008" cy="714380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70" name="Picture 2"/>
          <p:cNvPicPr>
            <a:picLocks noChangeAspect="1" noChangeArrowheads="1"/>
          </p:cNvPicPr>
          <p:nvPr/>
        </p:nvPicPr>
        <p:blipFill>
          <a:blip r:embed="rId25" cstate="print"/>
          <a:srcRect l="45703" t="38125" r="23437" b="16250"/>
          <a:stretch>
            <a:fillRect/>
          </a:stretch>
        </p:blipFill>
        <p:spPr bwMode="auto">
          <a:xfrm>
            <a:off x="4286248" y="4643446"/>
            <a:ext cx="1143008" cy="714380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71" name="Picture 2"/>
          <p:cNvPicPr>
            <a:picLocks noChangeAspect="1" noChangeArrowheads="1"/>
          </p:cNvPicPr>
          <p:nvPr/>
        </p:nvPicPr>
        <p:blipFill>
          <a:blip r:embed="rId26" cstate="print"/>
          <a:srcRect l="45703" t="38125" r="23437" b="16250"/>
          <a:stretch>
            <a:fillRect/>
          </a:stretch>
        </p:blipFill>
        <p:spPr bwMode="auto">
          <a:xfrm>
            <a:off x="4286248" y="4786322"/>
            <a:ext cx="1143008" cy="714380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72" name="Picture 2"/>
          <p:cNvPicPr>
            <a:picLocks noChangeAspect="1" noChangeArrowheads="1"/>
          </p:cNvPicPr>
          <p:nvPr/>
        </p:nvPicPr>
        <p:blipFill>
          <a:blip r:embed="rId25" cstate="print"/>
          <a:srcRect l="45703" t="38125" r="23437" b="16250"/>
          <a:stretch>
            <a:fillRect/>
          </a:stretch>
        </p:blipFill>
        <p:spPr bwMode="auto">
          <a:xfrm>
            <a:off x="4286248" y="4929198"/>
            <a:ext cx="1143008" cy="714380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73" name="Picture 2"/>
          <p:cNvPicPr>
            <a:picLocks noChangeAspect="1" noChangeArrowheads="1"/>
          </p:cNvPicPr>
          <p:nvPr/>
        </p:nvPicPr>
        <p:blipFill>
          <a:blip r:embed="rId25" cstate="print"/>
          <a:srcRect l="45703" t="38125" r="23437" b="16250"/>
          <a:stretch>
            <a:fillRect/>
          </a:stretch>
        </p:blipFill>
        <p:spPr bwMode="auto">
          <a:xfrm>
            <a:off x="4286248" y="5072074"/>
            <a:ext cx="1143008" cy="714380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74" name="Picture 2"/>
          <p:cNvPicPr>
            <a:picLocks noChangeAspect="1" noChangeArrowheads="1"/>
          </p:cNvPicPr>
          <p:nvPr/>
        </p:nvPicPr>
        <p:blipFill>
          <a:blip r:embed="rId25" cstate="print"/>
          <a:srcRect l="45703" t="38125" r="23437" b="16250"/>
          <a:stretch>
            <a:fillRect/>
          </a:stretch>
        </p:blipFill>
        <p:spPr bwMode="auto">
          <a:xfrm>
            <a:off x="4286248" y="5214950"/>
            <a:ext cx="1143008" cy="714380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75" name="Picture 2"/>
          <p:cNvPicPr>
            <a:picLocks noChangeAspect="1" noChangeArrowheads="1"/>
          </p:cNvPicPr>
          <p:nvPr/>
        </p:nvPicPr>
        <p:blipFill>
          <a:blip r:embed="rId25" cstate="print"/>
          <a:srcRect l="45703" t="38125" r="23437" b="16250"/>
          <a:stretch>
            <a:fillRect/>
          </a:stretch>
        </p:blipFill>
        <p:spPr bwMode="auto">
          <a:xfrm>
            <a:off x="5072066" y="2143116"/>
            <a:ext cx="1143008" cy="714380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76" name="Picture 2"/>
          <p:cNvPicPr>
            <a:picLocks noChangeAspect="1" noChangeArrowheads="1"/>
          </p:cNvPicPr>
          <p:nvPr/>
        </p:nvPicPr>
        <p:blipFill>
          <a:blip r:embed="rId25" cstate="print"/>
          <a:srcRect l="45703" t="38125" r="23437" b="16250"/>
          <a:stretch>
            <a:fillRect/>
          </a:stretch>
        </p:blipFill>
        <p:spPr bwMode="auto">
          <a:xfrm>
            <a:off x="5072066" y="2285992"/>
            <a:ext cx="1143008" cy="714380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77" name="Picture 2"/>
          <p:cNvPicPr>
            <a:picLocks noChangeAspect="1" noChangeArrowheads="1"/>
          </p:cNvPicPr>
          <p:nvPr/>
        </p:nvPicPr>
        <p:blipFill>
          <a:blip r:embed="rId25" cstate="print"/>
          <a:srcRect l="45703" t="38125" r="23437" b="16250"/>
          <a:stretch>
            <a:fillRect/>
          </a:stretch>
        </p:blipFill>
        <p:spPr bwMode="auto">
          <a:xfrm>
            <a:off x="5072066" y="2428868"/>
            <a:ext cx="1143008" cy="714380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78" name="Picture 2"/>
          <p:cNvPicPr>
            <a:picLocks noChangeAspect="1" noChangeArrowheads="1"/>
          </p:cNvPicPr>
          <p:nvPr/>
        </p:nvPicPr>
        <p:blipFill>
          <a:blip r:embed="rId25" cstate="print"/>
          <a:srcRect l="45703" t="38125" r="23437" b="16250"/>
          <a:stretch>
            <a:fillRect/>
          </a:stretch>
        </p:blipFill>
        <p:spPr bwMode="auto">
          <a:xfrm>
            <a:off x="5072066" y="2571744"/>
            <a:ext cx="1143008" cy="714380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79" name="Picture 2"/>
          <p:cNvPicPr>
            <a:picLocks noChangeAspect="1" noChangeArrowheads="1"/>
          </p:cNvPicPr>
          <p:nvPr/>
        </p:nvPicPr>
        <p:blipFill>
          <a:blip r:embed="rId25" cstate="print"/>
          <a:srcRect l="45703" t="38125" r="23437" b="16250"/>
          <a:stretch>
            <a:fillRect/>
          </a:stretch>
        </p:blipFill>
        <p:spPr bwMode="auto">
          <a:xfrm>
            <a:off x="5072066" y="2786058"/>
            <a:ext cx="1143008" cy="714380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80" name="Picture 2"/>
          <p:cNvPicPr>
            <a:picLocks noChangeAspect="1" noChangeArrowheads="1"/>
          </p:cNvPicPr>
          <p:nvPr/>
        </p:nvPicPr>
        <p:blipFill>
          <a:blip r:embed="rId25" cstate="print"/>
          <a:srcRect l="45703" t="38125" r="23437" b="16250"/>
          <a:stretch>
            <a:fillRect/>
          </a:stretch>
        </p:blipFill>
        <p:spPr bwMode="auto">
          <a:xfrm>
            <a:off x="5072066" y="2928934"/>
            <a:ext cx="1143008" cy="714380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81" name="Picture 2"/>
          <p:cNvPicPr>
            <a:picLocks noChangeAspect="1" noChangeArrowheads="1"/>
          </p:cNvPicPr>
          <p:nvPr/>
        </p:nvPicPr>
        <p:blipFill>
          <a:blip r:embed="rId25" cstate="print"/>
          <a:srcRect l="45703" t="38125" r="23437" b="16250"/>
          <a:stretch>
            <a:fillRect/>
          </a:stretch>
        </p:blipFill>
        <p:spPr bwMode="auto">
          <a:xfrm>
            <a:off x="5072066" y="3071810"/>
            <a:ext cx="1143008" cy="714380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82" name="Picture 2"/>
          <p:cNvPicPr>
            <a:picLocks noChangeAspect="1" noChangeArrowheads="1"/>
          </p:cNvPicPr>
          <p:nvPr/>
        </p:nvPicPr>
        <p:blipFill>
          <a:blip r:embed="rId26" cstate="print"/>
          <a:srcRect l="45703" t="38125" r="23437" b="16250"/>
          <a:stretch>
            <a:fillRect/>
          </a:stretch>
        </p:blipFill>
        <p:spPr bwMode="auto">
          <a:xfrm>
            <a:off x="5072066" y="3214686"/>
            <a:ext cx="1143008" cy="714380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83" name="Picture 2"/>
          <p:cNvPicPr>
            <a:picLocks noChangeAspect="1" noChangeArrowheads="1"/>
          </p:cNvPicPr>
          <p:nvPr/>
        </p:nvPicPr>
        <p:blipFill>
          <a:blip r:embed="rId25" cstate="print"/>
          <a:srcRect l="45703" t="38125" r="23437" b="16250"/>
          <a:stretch>
            <a:fillRect/>
          </a:stretch>
        </p:blipFill>
        <p:spPr bwMode="auto">
          <a:xfrm>
            <a:off x="5072066" y="3357562"/>
            <a:ext cx="1143008" cy="714380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84" name="Picture 2"/>
          <p:cNvPicPr>
            <a:picLocks noChangeAspect="1" noChangeArrowheads="1"/>
          </p:cNvPicPr>
          <p:nvPr/>
        </p:nvPicPr>
        <p:blipFill>
          <a:blip r:embed="rId25" cstate="print"/>
          <a:srcRect l="45703" t="38125" r="23437" b="16250"/>
          <a:stretch>
            <a:fillRect/>
          </a:stretch>
        </p:blipFill>
        <p:spPr bwMode="auto">
          <a:xfrm>
            <a:off x="5072066" y="3500438"/>
            <a:ext cx="1143008" cy="714380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85" name="Picture 2"/>
          <p:cNvPicPr>
            <a:picLocks noChangeAspect="1" noChangeArrowheads="1"/>
          </p:cNvPicPr>
          <p:nvPr/>
        </p:nvPicPr>
        <p:blipFill>
          <a:blip r:embed="rId25" cstate="print"/>
          <a:srcRect l="45703" t="38125" r="23437" b="16250"/>
          <a:stretch>
            <a:fillRect/>
          </a:stretch>
        </p:blipFill>
        <p:spPr bwMode="auto">
          <a:xfrm>
            <a:off x="5072066" y="3643314"/>
            <a:ext cx="1143008" cy="714380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86" name="Picture 2"/>
          <p:cNvPicPr>
            <a:picLocks noChangeAspect="1" noChangeArrowheads="1"/>
          </p:cNvPicPr>
          <p:nvPr/>
        </p:nvPicPr>
        <p:blipFill>
          <a:blip r:embed="rId25" cstate="print"/>
          <a:srcRect l="45703" t="38125" r="23437" b="16250"/>
          <a:stretch>
            <a:fillRect/>
          </a:stretch>
        </p:blipFill>
        <p:spPr bwMode="auto">
          <a:xfrm>
            <a:off x="5072066" y="3786190"/>
            <a:ext cx="1143008" cy="714380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87" name="Picture 2"/>
          <p:cNvPicPr>
            <a:picLocks noChangeAspect="1" noChangeArrowheads="1"/>
          </p:cNvPicPr>
          <p:nvPr/>
        </p:nvPicPr>
        <p:blipFill>
          <a:blip r:embed="rId25" cstate="print"/>
          <a:srcRect l="45703" t="38125" r="23437" b="16250"/>
          <a:stretch>
            <a:fillRect/>
          </a:stretch>
        </p:blipFill>
        <p:spPr bwMode="auto">
          <a:xfrm>
            <a:off x="5072066" y="3929066"/>
            <a:ext cx="1143008" cy="714380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88" name="Picture 2"/>
          <p:cNvPicPr>
            <a:picLocks noChangeAspect="1" noChangeArrowheads="1"/>
          </p:cNvPicPr>
          <p:nvPr/>
        </p:nvPicPr>
        <p:blipFill>
          <a:blip r:embed="rId25" cstate="print"/>
          <a:srcRect l="45703" t="38125" r="23437" b="16250"/>
          <a:stretch>
            <a:fillRect/>
          </a:stretch>
        </p:blipFill>
        <p:spPr bwMode="auto">
          <a:xfrm>
            <a:off x="5072066" y="4071942"/>
            <a:ext cx="1143008" cy="714380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89" name="Picture 2"/>
          <p:cNvPicPr>
            <a:picLocks noChangeAspect="1" noChangeArrowheads="1"/>
          </p:cNvPicPr>
          <p:nvPr/>
        </p:nvPicPr>
        <p:blipFill>
          <a:blip r:embed="rId25" cstate="print"/>
          <a:srcRect l="45703" t="38125" r="23437" b="16250"/>
          <a:stretch>
            <a:fillRect/>
          </a:stretch>
        </p:blipFill>
        <p:spPr bwMode="auto">
          <a:xfrm>
            <a:off x="5072066" y="4214818"/>
            <a:ext cx="1143008" cy="714380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90" name="Picture 2"/>
          <p:cNvPicPr>
            <a:picLocks noChangeAspect="1" noChangeArrowheads="1"/>
          </p:cNvPicPr>
          <p:nvPr/>
        </p:nvPicPr>
        <p:blipFill>
          <a:blip r:embed="rId25" cstate="print"/>
          <a:srcRect l="45703" t="38125" r="23437" b="16250"/>
          <a:stretch>
            <a:fillRect/>
          </a:stretch>
        </p:blipFill>
        <p:spPr bwMode="auto">
          <a:xfrm>
            <a:off x="5072066" y="4429132"/>
            <a:ext cx="1143008" cy="714380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91" name="Picture 2"/>
          <p:cNvPicPr>
            <a:picLocks noChangeAspect="1" noChangeArrowheads="1"/>
          </p:cNvPicPr>
          <p:nvPr/>
        </p:nvPicPr>
        <p:blipFill>
          <a:blip r:embed="rId25" cstate="print"/>
          <a:srcRect l="45703" t="38125" r="23437" b="16250"/>
          <a:stretch>
            <a:fillRect/>
          </a:stretch>
        </p:blipFill>
        <p:spPr bwMode="auto">
          <a:xfrm>
            <a:off x="5072066" y="4572008"/>
            <a:ext cx="1143008" cy="714380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92" name="Picture 2"/>
          <p:cNvPicPr>
            <a:picLocks noChangeAspect="1" noChangeArrowheads="1"/>
          </p:cNvPicPr>
          <p:nvPr/>
        </p:nvPicPr>
        <p:blipFill>
          <a:blip r:embed="rId25" cstate="print"/>
          <a:srcRect l="45703" t="38125" r="23437" b="16250"/>
          <a:stretch>
            <a:fillRect/>
          </a:stretch>
        </p:blipFill>
        <p:spPr bwMode="auto">
          <a:xfrm>
            <a:off x="5072066" y="4714884"/>
            <a:ext cx="1143008" cy="714380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93" name="Picture 2"/>
          <p:cNvPicPr>
            <a:picLocks noChangeAspect="1" noChangeArrowheads="1"/>
          </p:cNvPicPr>
          <p:nvPr/>
        </p:nvPicPr>
        <p:blipFill>
          <a:blip r:embed="rId26" cstate="print"/>
          <a:srcRect l="45703" t="38125" r="23437" b="16250"/>
          <a:stretch>
            <a:fillRect/>
          </a:stretch>
        </p:blipFill>
        <p:spPr bwMode="auto">
          <a:xfrm>
            <a:off x="5072066" y="4857760"/>
            <a:ext cx="1143008" cy="714380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94" name="Picture 2"/>
          <p:cNvPicPr>
            <a:picLocks noChangeAspect="1" noChangeArrowheads="1"/>
          </p:cNvPicPr>
          <p:nvPr/>
        </p:nvPicPr>
        <p:blipFill>
          <a:blip r:embed="rId25" cstate="print"/>
          <a:srcRect l="45703" t="38125" r="23437" b="16250"/>
          <a:stretch>
            <a:fillRect/>
          </a:stretch>
        </p:blipFill>
        <p:spPr bwMode="auto">
          <a:xfrm>
            <a:off x="5072066" y="5000636"/>
            <a:ext cx="1143008" cy="714380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95" name="Picture 2"/>
          <p:cNvPicPr>
            <a:picLocks noChangeAspect="1" noChangeArrowheads="1"/>
          </p:cNvPicPr>
          <p:nvPr/>
        </p:nvPicPr>
        <p:blipFill>
          <a:blip r:embed="rId25" cstate="print"/>
          <a:srcRect l="45703" t="38125" r="23437" b="16250"/>
          <a:stretch>
            <a:fillRect/>
          </a:stretch>
        </p:blipFill>
        <p:spPr bwMode="auto">
          <a:xfrm>
            <a:off x="5072066" y="5143512"/>
            <a:ext cx="1143008" cy="714380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96" name="Picture 2"/>
          <p:cNvPicPr>
            <a:picLocks noChangeAspect="1" noChangeArrowheads="1"/>
          </p:cNvPicPr>
          <p:nvPr/>
        </p:nvPicPr>
        <p:blipFill>
          <a:blip r:embed="rId25" cstate="print"/>
          <a:srcRect l="45703" t="38125" r="23437" b="16250"/>
          <a:stretch>
            <a:fillRect/>
          </a:stretch>
        </p:blipFill>
        <p:spPr bwMode="auto">
          <a:xfrm>
            <a:off x="5072066" y="5286388"/>
            <a:ext cx="1143008" cy="714380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97" name="Picture 2"/>
          <p:cNvPicPr>
            <a:picLocks noChangeAspect="1" noChangeArrowheads="1"/>
          </p:cNvPicPr>
          <p:nvPr/>
        </p:nvPicPr>
        <p:blipFill>
          <a:blip r:embed="rId25" cstate="print"/>
          <a:srcRect l="45703" t="38125" r="23437" b="16250"/>
          <a:stretch>
            <a:fillRect/>
          </a:stretch>
        </p:blipFill>
        <p:spPr bwMode="auto">
          <a:xfrm>
            <a:off x="6786578" y="2071678"/>
            <a:ext cx="1143008" cy="714380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98" name="Picture 2"/>
          <p:cNvPicPr>
            <a:picLocks noChangeAspect="1" noChangeArrowheads="1"/>
          </p:cNvPicPr>
          <p:nvPr/>
        </p:nvPicPr>
        <p:blipFill>
          <a:blip r:embed="rId25" cstate="print"/>
          <a:srcRect l="45703" t="38125" r="23437" b="16250"/>
          <a:stretch>
            <a:fillRect/>
          </a:stretch>
        </p:blipFill>
        <p:spPr bwMode="auto">
          <a:xfrm>
            <a:off x="6786578" y="2214554"/>
            <a:ext cx="1143008" cy="714380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99" name="Picture 2"/>
          <p:cNvPicPr>
            <a:picLocks noChangeAspect="1" noChangeArrowheads="1"/>
          </p:cNvPicPr>
          <p:nvPr/>
        </p:nvPicPr>
        <p:blipFill>
          <a:blip r:embed="rId25" cstate="print"/>
          <a:srcRect l="45703" t="38125" r="23437" b="16250"/>
          <a:stretch>
            <a:fillRect/>
          </a:stretch>
        </p:blipFill>
        <p:spPr bwMode="auto">
          <a:xfrm>
            <a:off x="6786578" y="2357430"/>
            <a:ext cx="1143008" cy="714380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00" name="Picture 2"/>
          <p:cNvPicPr>
            <a:picLocks noChangeAspect="1" noChangeArrowheads="1"/>
          </p:cNvPicPr>
          <p:nvPr/>
        </p:nvPicPr>
        <p:blipFill>
          <a:blip r:embed="rId25" cstate="print"/>
          <a:srcRect l="45703" t="38125" r="23437" b="16250"/>
          <a:stretch>
            <a:fillRect/>
          </a:stretch>
        </p:blipFill>
        <p:spPr bwMode="auto">
          <a:xfrm>
            <a:off x="6786578" y="2500306"/>
            <a:ext cx="1143008" cy="714380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01" name="Picture 2"/>
          <p:cNvPicPr>
            <a:picLocks noChangeAspect="1" noChangeArrowheads="1"/>
          </p:cNvPicPr>
          <p:nvPr/>
        </p:nvPicPr>
        <p:blipFill>
          <a:blip r:embed="rId25" cstate="print"/>
          <a:srcRect l="45703" t="38125" r="23437" b="16250"/>
          <a:stretch>
            <a:fillRect/>
          </a:stretch>
        </p:blipFill>
        <p:spPr bwMode="auto">
          <a:xfrm>
            <a:off x="6786578" y="2714620"/>
            <a:ext cx="1143008" cy="714380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02" name="Picture 2"/>
          <p:cNvPicPr>
            <a:picLocks noChangeAspect="1" noChangeArrowheads="1"/>
          </p:cNvPicPr>
          <p:nvPr/>
        </p:nvPicPr>
        <p:blipFill>
          <a:blip r:embed="rId25" cstate="print"/>
          <a:srcRect l="45703" t="38125" r="23437" b="16250"/>
          <a:stretch>
            <a:fillRect/>
          </a:stretch>
        </p:blipFill>
        <p:spPr bwMode="auto">
          <a:xfrm>
            <a:off x="6786578" y="2857496"/>
            <a:ext cx="1143008" cy="714380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03" name="Picture 2"/>
          <p:cNvPicPr>
            <a:picLocks noChangeAspect="1" noChangeArrowheads="1"/>
          </p:cNvPicPr>
          <p:nvPr/>
        </p:nvPicPr>
        <p:blipFill>
          <a:blip r:embed="rId25" cstate="print"/>
          <a:srcRect l="45703" t="38125" r="23437" b="16250"/>
          <a:stretch>
            <a:fillRect/>
          </a:stretch>
        </p:blipFill>
        <p:spPr bwMode="auto">
          <a:xfrm>
            <a:off x="6786578" y="3000372"/>
            <a:ext cx="1143008" cy="714380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04" name="Picture 2"/>
          <p:cNvPicPr>
            <a:picLocks noChangeAspect="1" noChangeArrowheads="1"/>
          </p:cNvPicPr>
          <p:nvPr/>
        </p:nvPicPr>
        <p:blipFill>
          <a:blip r:embed="rId26" cstate="print"/>
          <a:srcRect l="45703" t="38125" r="23437" b="16250"/>
          <a:stretch>
            <a:fillRect/>
          </a:stretch>
        </p:blipFill>
        <p:spPr bwMode="auto">
          <a:xfrm>
            <a:off x="6786578" y="3143248"/>
            <a:ext cx="1143008" cy="714380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05" name="Picture 2"/>
          <p:cNvPicPr>
            <a:picLocks noChangeAspect="1" noChangeArrowheads="1"/>
          </p:cNvPicPr>
          <p:nvPr/>
        </p:nvPicPr>
        <p:blipFill>
          <a:blip r:embed="rId25" cstate="print"/>
          <a:srcRect l="45703" t="38125" r="23437" b="16250"/>
          <a:stretch>
            <a:fillRect/>
          </a:stretch>
        </p:blipFill>
        <p:spPr bwMode="auto">
          <a:xfrm>
            <a:off x="6786578" y="3286124"/>
            <a:ext cx="1143008" cy="714380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06" name="Picture 2"/>
          <p:cNvPicPr>
            <a:picLocks noChangeAspect="1" noChangeArrowheads="1"/>
          </p:cNvPicPr>
          <p:nvPr/>
        </p:nvPicPr>
        <p:blipFill>
          <a:blip r:embed="rId25" cstate="print"/>
          <a:srcRect l="45703" t="38125" r="23437" b="16250"/>
          <a:stretch>
            <a:fillRect/>
          </a:stretch>
        </p:blipFill>
        <p:spPr bwMode="auto">
          <a:xfrm>
            <a:off x="6786578" y="3429000"/>
            <a:ext cx="1143008" cy="714380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07" name="Picture 2"/>
          <p:cNvPicPr>
            <a:picLocks noChangeAspect="1" noChangeArrowheads="1"/>
          </p:cNvPicPr>
          <p:nvPr/>
        </p:nvPicPr>
        <p:blipFill>
          <a:blip r:embed="rId25" cstate="print"/>
          <a:srcRect l="45703" t="38125" r="23437" b="16250"/>
          <a:stretch>
            <a:fillRect/>
          </a:stretch>
        </p:blipFill>
        <p:spPr bwMode="auto">
          <a:xfrm>
            <a:off x="6786578" y="3571876"/>
            <a:ext cx="1143008" cy="714380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08" name="Picture 2"/>
          <p:cNvPicPr>
            <a:picLocks noChangeAspect="1" noChangeArrowheads="1"/>
          </p:cNvPicPr>
          <p:nvPr/>
        </p:nvPicPr>
        <p:blipFill>
          <a:blip r:embed="rId25" cstate="print"/>
          <a:srcRect l="45703" t="38125" r="23437" b="16250"/>
          <a:stretch>
            <a:fillRect/>
          </a:stretch>
        </p:blipFill>
        <p:spPr bwMode="auto">
          <a:xfrm>
            <a:off x="6786578" y="3714752"/>
            <a:ext cx="1143008" cy="714380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09" name="Picture 2"/>
          <p:cNvPicPr>
            <a:picLocks noChangeAspect="1" noChangeArrowheads="1"/>
          </p:cNvPicPr>
          <p:nvPr/>
        </p:nvPicPr>
        <p:blipFill>
          <a:blip r:embed="rId25" cstate="print"/>
          <a:srcRect l="45703" t="38125" r="23437" b="16250"/>
          <a:stretch>
            <a:fillRect/>
          </a:stretch>
        </p:blipFill>
        <p:spPr bwMode="auto">
          <a:xfrm>
            <a:off x="6786578" y="3857628"/>
            <a:ext cx="1143008" cy="714380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10" name="Picture 2"/>
          <p:cNvPicPr>
            <a:picLocks noChangeAspect="1" noChangeArrowheads="1"/>
          </p:cNvPicPr>
          <p:nvPr/>
        </p:nvPicPr>
        <p:blipFill>
          <a:blip r:embed="rId25" cstate="print"/>
          <a:srcRect l="45703" t="38125" r="23437" b="16250"/>
          <a:stretch>
            <a:fillRect/>
          </a:stretch>
        </p:blipFill>
        <p:spPr bwMode="auto">
          <a:xfrm>
            <a:off x="6786578" y="4000504"/>
            <a:ext cx="1143008" cy="714380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11" name="Picture 2"/>
          <p:cNvPicPr>
            <a:picLocks noChangeAspect="1" noChangeArrowheads="1"/>
          </p:cNvPicPr>
          <p:nvPr/>
        </p:nvPicPr>
        <p:blipFill>
          <a:blip r:embed="rId25" cstate="print"/>
          <a:srcRect l="45703" t="38125" r="23437" b="16250"/>
          <a:stretch>
            <a:fillRect/>
          </a:stretch>
        </p:blipFill>
        <p:spPr bwMode="auto">
          <a:xfrm>
            <a:off x="6786578" y="4143380"/>
            <a:ext cx="1143008" cy="714380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12" name="Picture 2"/>
          <p:cNvPicPr>
            <a:picLocks noChangeAspect="1" noChangeArrowheads="1"/>
          </p:cNvPicPr>
          <p:nvPr/>
        </p:nvPicPr>
        <p:blipFill>
          <a:blip r:embed="rId25" cstate="print"/>
          <a:srcRect l="45703" t="38125" r="23437" b="16250"/>
          <a:stretch>
            <a:fillRect/>
          </a:stretch>
        </p:blipFill>
        <p:spPr bwMode="auto">
          <a:xfrm>
            <a:off x="6786578" y="4357694"/>
            <a:ext cx="1143008" cy="714380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13" name="Picture 2"/>
          <p:cNvPicPr>
            <a:picLocks noChangeAspect="1" noChangeArrowheads="1"/>
          </p:cNvPicPr>
          <p:nvPr/>
        </p:nvPicPr>
        <p:blipFill>
          <a:blip r:embed="rId25" cstate="print"/>
          <a:srcRect l="45703" t="38125" r="23437" b="16250"/>
          <a:stretch>
            <a:fillRect/>
          </a:stretch>
        </p:blipFill>
        <p:spPr bwMode="auto">
          <a:xfrm>
            <a:off x="6786578" y="4500570"/>
            <a:ext cx="1143008" cy="714380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14" name="Picture 2"/>
          <p:cNvPicPr>
            <a:picLocks noChangeAspect="1" noChangeArrowheads="1"/>
          </p:cNvPicPr>
          <p:nvPr/>
        </p:nvPicPr>
        <p:blipFill>
          <a:blip r:embed="rId25" cstate="print"/>
          <a:srcRect l="45703" t="38125" r="23437" b="16250"/>
          <a:stretch>
            <a:fillRect/>
          </a:stretch>
        </p:blipFill>
        <p:spPr bwMode="auto">
          <a:xfrm>
            <a:off x="6786578" y="4643446"/>
            <a:ext cx="1143008" cy="714380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15" name="Picture 2"/>
          <p:cNvPicPr>
            <a:picLocks noChangeAspect="1" noChangeArrowheads="1"/>
          </p:cNvPicPr>
          <p:nvPr/>
        </p:nvPicPr>
        <p:blipFill>
          <a:blip r:embed="rId26" cstate="print"/>
          <a:srcRect l="45703" t="38125" r="23437" b="16250"/>
          <a:stretch>
            <a:fillRect/>
          </a:stretch>
        </p:blipFill>
        <p:spPr bwMode="auto">
          <a:xfrm>
            <a:off x="6786578" y="4786322"/>
            <a:ext cx="1143008" cy="714380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16" name="Picture 2"/>
          <p:cNvPicPr>
            <a:picLocks noChangeAspect="1" noChangeArrowheads="1"/>
          </p:cNvPicPr>
          <p:nvPr/>
        </p:nvPicPr>
        <p:blipFill>
          <a:blip r:embed="rId25" cstate="print"/>
          <a:srcRect l="45703" t="38125" r="23437" b="16250"/>
          <a:stretch>
            <a:fillRect/>
          </a:stretch>
        </p:blipFill>
        <p:spPr bwMode="auto">
          <a:xfrm>
            <a:off x="6786578" y="4929198"/>
            <a:ext cx="1143008" cy="714380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17" name="Picture 2"/>
          <p:cNvPicPr>
            <a:picLocks noChangeAspect="1" noChangeArrowheads="1"/>
          </p:cNvPicPr>
          <p:nvPr/>
        </p:nvPicPr>
        <p:blipFill>
          <a:blip r:embed="rId25" cstate="print"/>
          <a:srcRect l="45703" t="38125" r="23437" b="16250"/>
          <a:stretch>
            <a:fillRect/>
          </a:stretch>
        </p:blipFill>
        <p:spPr bwMode="auto">
          <a:xfrm>
            <a:off x="6786578" y="5072074"/>
            <a:ext cx="1143008" cy="714380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18" name="Picture 2"/>
          <p:cNvPicPr>
            <a:picLocks noChangeAspect="1" noChangeArrowheads="1"/>
          </p:cNvPicPr>
          <p:nvPr/>
        </p:nvPicPr>
        <p:blipFill>
          <a:blip r:embed="rId25" cstate="print"/>
          <a:srcRect l="45703" t="38125" r="23437" b="16250"/>
          <a:stretch>
            <a:fillRect/>
          </a:stretch>
        </p:blipFill>
        <p:spPr bwMode="auto">
          <a:xfrm>
            <a:off x="6786578" y="5214950"/>
            <a:ext cx="1143008" cy="714380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/>
        </p:spPr>
      </p:pic>
      <p:cxnSp>
        <p:nvCxnSpPr>
          <p:cNvPr id="120" name="Прямая соединительная линия 119"/>
          <p:cNvCxnSpPr/>
          <p:nvPr/>
        </p:nvCxnSpPr>
        <p:spPr>
          <a:xfrm rot="5400000">
            <a:off x="392877" y="4107661"/>
            <a:ext cx="4214842" cy="15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Прямая соединительная линия 121"/>
          <p:cNvCxnSpPr/>
          <p:nvPr/>
        </p:nvCxnSpPr>
        <p:spPr>
          <a:xfrm rot="5400000">
            <a:off x="1965307" y="4107661"/>
            <a:ext cx="4214048" cy="79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Прямая соединительная линия 123"/>
          <p:cNvCxnSpPr/>
          <p:nvPr/>
        </p:nvCxnSpPr>
        <p:spPr>
          <a:xfrm rot="5400000">
            <a:off x="4394199" y="4107661"/>
            <a:ext cx="4214048" cy="79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Прямая соединительная линия 125"/>
          <p:cNvCxnSpPr/>
          <p:nvPr/>
        </p:nvCxnSpPr>
        <p:spPr>
          <a:xfrm rot="5400000">
            <a:off x="6037273" y="4107661"/>
            <a:ext cx="4214048" cy="79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Прямая соединительная линия 131"/>
          <p:cNvCxnSpPr/>
          <p:nvPr/>
        </p:nvCxnSpPr>
        <p:spPr>
          <a:xfrm>
            <a:off x="2357422" y="2000240"/>
            <a:ext cx="142876" cy="1588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я соединительная линия 132"/>
          <p:cNvCxnSpPr/>
          <p:nvPr/>
        </p:nvCxnSpPr>
        <p:spPr>
          <a:xfrm>
            <a:off x="2357422" y="2714620"/>
            <a:ext cx="142876" cy="1588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Прямая соединительная линия 133"/>
          <p:cNvCxnSpPr/>
          <p:nvPr/>
        </p:nvCxnSpPr>
        <p:spPr>
          <a:xfrm>
            <a:off x="2357422" y="3643314"/>
            <a:ext cx="142876" cy="1588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Прямая соединительная линия 134"/>
          <p:cNvCxnSpPr/>
          <p:nvPr/>
        </p:nvCxnSpPr>
        <p:spPr>
          <a:xfrm>
            <a:off x="2357422" y="4786322"/>
            <a:ext cx="142876" cy="1588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Прямая соединительная линия 135"/>
          <p:cNvCxnSpPr/>
          <p:nvPr/>
        </p:nvCxnSpPr>
        <p:spPr>
          <a:xfrm>
            <a:off x="2357422" y="5786454"/>
            <a:ext cx="142876" cy="1588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Прямая соединительная линия 136"/>
          <p:cNvCxnSpPr/>
          <p:nvPr/>
        </p:nvCxnSpPr>
        <p:spPr>
          <a:xfrm>
            <a:off x="3929058" y="2000240"/>
            <a:ext cx="142876" cy="1588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Прямая соединительная линия 137"/>
          <p:cNvCxnSpPr/>
          <p:nvPr/>
        </p:nvCxnSpPr>
        <p:spPr>
          <a:xfrm>
            <a:off x="3929058" y="2714620"/>
            <a:ext cx="142876" cy="1588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Прямая соединительная линия 138"/>
          <p:cNvCxnSpPr/>
          <p:nvPr/>
        </p:nvCxnSpPr>
        <p:spPr>
          <a:xfrm>
            <a:off x="3929058" y="3643314"/>
            <a:ext cx="142876" cy="1588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Прямая соединительная линия 139"/>
          <p:cNvCxnSpPr/>
          <p:nvPr/>
        </p:nvCxnSpPr>
        <p:spPr>
          <a:xfrm>
            <a:off x="3929058" y="4786322"/>
            <a:ext cx="142876" cy="1588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Прямая соединительная линия 140"/>
          <p:cNvCxnSpPr/>
          <p:nvPr/>
        </p:nvCxnSpPr>
        <p:spPr>
          <a:xfrm>
            <a:off x="3929058" y="5786454"/>
            <a:ext cx="142876" cy="1588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Прямая соединительная линия 141"/>
          <p:cNvCxnSpPr/>
          <p:nvPr/>
        </p:nvCxnSpPr>
        <p:spPr>
          <a:xfrm>
            <a:off x="6357950" y="2000240"/>
            <a:ext cx="142876" cy="1588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Прямая соединительная линия 142"/>
          <p:cNvCxnSpPr/>
          <p:nvPr/>
        </p:nvCxnSpPr>
        <p:spPr>
          <a:xfrm>
            <a:off x="6357950" y="2714620"/>
            <a:ext cx="142876" cy="1588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Прямая соединительная линия 143"/>
          <p:cNvCxnSpPr/>
          <p:nvPr/>
        </p:nvCxnSpPr>
        <p:spPr>
          <a:xfrm>
            <a:off x="6357950" y="3643314"/>
            <a:ext cx="142876" cy="1588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Прямая соединительная линия 144"/>
          <p:cNvCxnSpPr/>
          <p:nvPr/>
        </p:nvCxnSpPr>
        <p:spPr>
          <a:xfrm>
            <a:off x="6357950" y="4786322"/>
            <a:ext cx="142876" cy="1588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Прямая соединительная линия 145"/>
          <p:cNvCxnSpPr/>
          <p:nvPr/>
        </p:nvCxnSpPr>
        <p:spPr>
          <a:xfrm>
            <a:off x="6357950" y="5786454"/>
            <a:ext cx="142876" cy="1588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Прямая соединительная линия 146"/>
          <p:cNvCxnSpPr/>
          <p:nvPr/>
        </p:nvCxnSpPr>
        <p:spPr>
          <a:xfrm>
            <a:off x="8001024" y="2000240"/>
            <a:ext cx="142876" cy="1588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Прямая соединительная линия 147"/>
          <p:cNvCxnSpPr/>
          <p:nvPr/>
        </p:nvCxnSpPr>
        <p:spPr>
          <a:xfrm>
            <a:off x="8001024" y="2714620"/>
            <a:ext cx="142876" cy="1588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Прямая соединительная линия 148"/>
          <p:cNvCxnSpPr/>
          <p:nvPr/>
        </p:nvCxnSpPr>
        <p:spPr>
          <a:xfrm>
            <a:off x="8001024" y="3643314"/>
            <a:ext cx="142876" cy="1588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Прямая соединительная линия 149"/>
          <p:cNvCxnSpPr/>
          <p:nvPr/>
        </p:nvCxnSpPr>
        <p:spPr>
          <a:xfrm>
            <a:off x="8001024" y="4786322"/>
            <a:ext cx="142876" cy="1588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Прямая соединительная линия 150"/>
          <p:cNvCxnSpPr/>
          <p:nvPr/>
        </p:nvCxnSpPr>
        <p:spPr>
          <a:xfrm>
            <a:off x="8001024" y="5786454"/>
            <a:ext cx="142876" cy="1588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Прямая соединительная линия 156"/>
          <p:cNvCxnSpPr/>
          <p:nvPr/>
        </p:nvCxnSpPr>
        <p:spPr>
          <a:xfrm rot="10800000">
            <a:off x="2500298" y="6215082"/>
            <a:ext cx="5643602" cy="15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Штриховая стрелка вправо 159"/>
          <p:cNvSpPr/>
          <p:nvPr/>
        </p:nvSpPr>
        <p:spPr>
          <a:xfrm>
            <a:off x="8501090" y="3286124"/>
            <a:ext cx="500066" cy="1571636"/>
          </a:xfrm>
          <a:prstGeom prst="striped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>
                      <p:stCondLst>
                        <p:cond delay="indefinite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8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1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3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6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9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5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8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0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3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6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500"/>
                            </p:stCondLst>
                            <p:childTnLst>
                              <p:par>
                                <p:cTn id="4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3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6" grpId="0"/>
      <p:bldP spid="27" grpId="0"/>
      <p:bldP spid="28" grpId="0"/>
      <p:bldP spid="16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 descr="Logo-KAMOV-sup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98107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Прямоугольник 22"/>
          <p:cNvSpPr/>
          <p:nvPr/>
        </p:nvSpPr>
        <p:spPr>
          <a:xfrm>
            <a:off x="1500166" y="428604"/>
            <a:ext cx="72866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Разработка программы функционирования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42910" y="1357298"/>
            <a:ext cx="2000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Перечни каналов выходных команд управления</a:t>
            </a:r>
            <a:endParaRPr lang="ru-RU" sz="1200" b="1" dirty="0"/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4" cstate="print"/>
          <a:srcRect l="45703" t="38125" r="23437" b="16250"/>
          <a:stretch>
            <a:fillRect/>
          </a:stretch>
        </p:blipFill>
        <p:spPr bwMode="auto">
          <a:xfrm>
            <a:off x="928662" y="2071678"/>
            <a:ext cx="1143008" cy="714380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4" cstate="print"/>
          <a:srcRect l="45703" t="38125" r="23437" b="16250"/>
          <a:stretch>
            <a:fillRect/>
          </a:stretch>
        </p:blipFill>
        <p:spPr bwMode="auto">
          <a:xfrm>
            <a:off x="928662" y="2214554"/>
            <a:ext cx="1143008" cy="714380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4" cstate="print"/>
          <a:srcRect l="45703" t="38125" r="23437" b="16250"/>
          <a:stretch>
            <a:fillRect/>
          </a:stretch>
        </p:blipFill>
        <p:spPr bwMode="auto">
          <a:xfrm>
            <a:off x="928662" y="2357430"/>
            <a:ext cx="1143008" cy="714380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4" cstate="print"/>
          <a:srcRect l="45703" t="38125" r="23437" b="16250"/>
          <a:stretch>
            <a:fillRect/>
          </a:stretch>
        </p:blipFill>
        <p:spPr bwMode="auto">
          <a:xfrm>
            <a:off x="928662" y="2500306"/>
            <a:ext cx="1143008" cy="714380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4" cstate="print"/>
          <a:srcRect l="45703" t="38125" r="23437" b="16250"/>
          <a:stretch>
            <a:fillRect/>
          </a:stretch>
        </p:blipFill>
        <p:spPr bwMode="auto">
          <a:xfrm>
            <a:off x="928662" y="2714620"/>
            <a:ext cx="1143008" cy="714380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4" cstate="print"/>
          <a:srcRect l="45703" t="38125" r="23437" b="16250"/>
          <a:stretch>
            <a:fillRect/>
          </a:stretch>
        </p:blipFill>
        <p:spPr bwMode="auto">
          <a:xfrm>
            <a:off x="928662" y="2857496"/>
            <a:ext cx="1143008" cy="714380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4" cstate="print"/>
          <a:srcRect l="45703" t="38125" r="23437" b="16250"/>
          <a:stretch>
            <a:fillRect/>
          </a:stretch>
        </p:blipFill>
        <p:spPr bwMode="auto">
          <a:xfrm>
            <a:off x="928662" y="3000372"/>
            <a:ext cx="1143008" cy="714380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5" cstate="print"/>
          <a:srcRect l="45703" t="38125" r="23437" b="16250"/>
          <a:stretch>
            <a:fillRect/>
          </a:stretch>
        </p:blipFill>
        <p:spPr bwMode="auto">
          <a:xfrm>
            <a:off x="928662" y="3143248"/>
            <a:ext cx="1143008" cy="714380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4" cstate="print"/>
          <a:srcRect l="45703" t="38125" r="23437" b="16250"/>
          <a:stretch>
            <a:fillRect/>
          </a:stretch>
        </p:blipFill>
        <p:spPr bwMode="auto">
          <a:xfrm>
            <a:off x="928662" y="3286124"/>
            <a:ext cx="1143008" cy="714380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4" cstate="print"/>
          <a:srcRect l="45703" t="38125" r="23437" b="16250"/>
          <a:stretch>
            <a:fillRect/>
          </a:stretch>
        </p:blipFill>
        <p:spPr bwMode="auto">
          <a:xfrm>
            <a:off x="928662" y="3429000"/>
            <a:ext cx="1143008" cy="714380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4" cstate="print"/>
          <a:srcRect l="45703" t="38125" r="23437" b="16250"/>
          <a:stretch>
            <a:fillRect/>
          </a:stretch>
        </p:blipFill>
        <p:spPr bwMode="auto">
          <a:xfrm>
            <a:off x="928662" y="3571876"/>
            <a:ext cx="1143008" cy="714380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4" cstate="print"/>
          <a:srcRect l="45703" t="38125" r="23437" b="16250"/>
          <a:stretch>
            <a:fillRect/>
          </a:stretch>
        </p:blipFill>
        <p:spPr bwMode="auto">
          <a:xfrm>
            <a:off x="928662" y="3714752"/>
            <a:ext cx="1143008" cy="714380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4" cstate="print"/>
          <a:srcRect l="45703" t="38125" r="23437" b="16250"/>
          <a:stretch>
            <a:fillRect/>
          </a:stretch>
        </p:blipFill>
        <p:spPr bwMode="auto">
          <a:xfrm>
            <a:off x="928662" y="3857628"/>
            <a:ext cx="1143008" cy="714380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4" cstate="print"/>
          <a:srcRect l="45703" t="38125" r="23437" b="16250"/>
          <a:stretch>
            <a:fillRect/>
          </a:stretch>
        </p:blipFill>
        <p:spPr bwMode="auto">
          <a:xfrm>
            <a:off x="928662" y="4000504"/>
            <a:ext cx="1143008" cy="714380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4" cstate="print"/>
          <a:srcRect l="45703" t="38125" r="23437" b="16250"/>
          <a:stretch>
            <a:fillRect/>
          </a:stretch>
        </p:blipFill>
        <p:spPr bwMode="auto">
          <a:xfrm>
            <a:off x="928662" y="4143380"/>
            <a:ext cx="1143008" cy="714380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4" cstate="print"/>
          <a:srcRect l="45703" t="38125" r="23437" b="16250"/>
          <a:stretch>
            <a:fillRect/>
          </a:stretch>
        </p:blipFill>
        <p:spPr bwMode="auto">
          <a:xfrm>
            <a:off x="928662" y="4357694"/>
            <a:ext cx="1143008" cy="714380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4" cstate="print"/>
          <a:srcRect l="45703" t="38125" r="23437" b="16250"/>
          <a:stretch>
            <a:fillRect/>
          </a:stretch>
        </p:blipFill>
        <p:spPr bwMode="auto">
          <a:xfrm>
            <a:off x="928662" y="4500570"/>
            <a:ext cx="1143008" cy="714380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4" cstate="print"/>
          <a:srcRect l="45703" t="38125" r="23437" b="16250"/>
          <a:stretch>
            <a:fillRect/>
          </a:stretch>
        </p:blipFill>
        <p:spPr bwMode="auto">
          <a:xfrm>
            <a:off x="928662" y="4643446"/>
            <a:ext cx="1143008" cy="714380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5" cstate="print"/>
          <a:srcRect l="45703" t="38125" r="23437" b="16250"/>
          <a:stretch>
            <a:fillRect/>
          </a:stretch>
        </p:blipFill>
        <p:spPr bwMode="auto">
          <a:xfrm>
            <a:off x="928662" y="4786322"/>
            <a:ext cx="1143008" cy="714380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4" cstate="print"/>
          <a:srcRect l="45703" t="38125" r="23437" b="16250"/>
          <a:stretch>
            <a:fillRect/>
          </a:stretch>
        </p:blipFill>
        <p:spPr bwMode="auto">
          <a:xfrm>
            <a:off x="928662" y="4929198"/>
            <a:ext cx="1143008" cy="714380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4" cstate="print"/>
          <a:srcRect l="45703" t="38125" r="23437" b="16250"/>
          <a:stretch>
            <a:fillRect/>
          </a:stretch>
        </p:blipFill>
        <p:spPr bwMode="auto">
          <a:xfrm>
            <a:off x="928662" y="5072074"/>
            <a:ext cx="1143008" cy="714380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4" cstate="print"/>
          <a:srcRect l="45703" t="38125" r="23437" b="16250"/>
          <a:stretch>
            <a:fillRect/>
          </a:stretch>
        </p:blipFill>
        <p:spPr bwMode="auto">
          <a:xfrm>
            <a:off x="928662" y="5214950"/>
            <a:ext cx="1143008" cy="714380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16" name="Picture 2"/>
          <p:cNvPicPr>
            <a:picLocks noChangeAspect="1" noChangeArrowheads="1"/>
          </p:cNvPicPr>
          <p:nvPr/>
        </p:nvPicPr>
        <p:blipFill>
          <a:blip r:embed="rId4" cstate="print"/>
          <a:srcRect l="45703" t="38125" r="23437" b="16250"/>
          <a:stretch>
            <a:fillRect/>
          </a:stretch>
        </p:blipFill>
        <p:spPr bwMode="auto">
          <a:xfrm>
            <a:off x="3286116" y="1643050"/>
            <a:ext cx="1143008" cy="714380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17" name="Picture 2"/>
          <p:cNvPicPr>
            <a:picLocks noChangeAspect="1" noChangeArrowheads="1"/>
          </p:cNvPicPr>
          <p:nvPr/>
        </p:nvPicPr>
        <p:blipFill>
          <a:blip r:embed="rId4" cstate="print"/>
          <a:srcRect l="45703" t="38125" r="23437" b="16250"/>
          <a:stretch>
            <a:fillRect/>
          </a:stretch>
        </p:blipFill>
        <p:spPr bwMode="auto">
          <a:xfrm>
            <a:off x="3357554" y="1714488"/>
            <a:ext cx="1143008" cy="714380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18" name="Picture 2"/>
          <p:cNvPicPr>
            <a:picLocks noChangeAspect="1" noChangeArrowheads="1"/>
          </p:cNvPicPr>
          <p:nvPr/>
        </p:nvPicPr>
        <p:blipFill>
          <a:blip r:embed="rId4" cstate="print"/>
          <a:srcRect l="45703" t="38125" r="23437" b="16250"/>
          <a:stretch>
            <a:fillRect/>
          </a:stretch>
        </p:blipFill>
        <p:spPr bwMode="auto">
          <a:xfrm>
            <a:off x="3428992" y="1785926"/>
            <a:ext cx="1143008" cy="714380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/>
        </p:spPr>
      </p:pic>
      <p:cxnSp>
        <p:nvCxnSpPr>
          <p:cNvPr id="120" name="Прямая соединительная линия 119"/>
          <p:cNvCxnSpPr/>
          <p:nvPr/>
        </p:nvCxnSpPr>
        <p:spPr>
          <a:xfrm rot="5400000">
            <a:off x="250795" y="3963991"/>
            <a:ext cx="4214842" cy="15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Прямая соединительная линия 131"/>
          <p:cNvCxnSpPr/>
          <p:nvPr/>
        </p:nvCxnSpPr>
        <p:spPr>
          <a:xfrm>
            <a:off x="2214546" y="2000240"/>
            <a:ext cx="142876" cy="1588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я соединительная линия 132"/>
          <p:cNvCxnSpPr/>
          <p:nvPr/>
        </p:nvCxnSpPr>
        <p:spPr>
          <a:xfrm>
            <a:off x="2214546" y="2714620"/>
            <a:ext cx="142876" cy="1588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Прямая соединительная линия 133"/>
          <p:cNvCxnSpPr/>
          <p:nvPr/>
        </p:nvCxnSpPr>
        <p:spPr>
          <a:xfrm>
            <a:off x="2214546" y="3643314"/>
            <a:ext cx="142876" cy="1588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Прямая соединительная линия 134"/>
          <p:cNvCxnSpPr/>
          <p:nvPr/>
        </p:nvCxnSpPr>
        <p:spPr>
          <a:xfrm>
            <a:off x="2214546" y="4786322"/>
            <a:ext cx="142876" cy="1588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Прямая соединительная линия 135"/>
          <p:cNvCxnSpPr/>
          <p:nvPr/>
        </p:nvCxnSpPr>
        <p:spPr>
          <a:xfrm>
            <a:off x="2214546" y="5786454"/>
            <a:ext cx="142876" cy="1588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Штриховая стрелка вправо 159"/>
          <p:cNvSpPr/>
          <p:nvPr/>
        </p:nvSpPr>
        <p:spPr>
          <a:xfrm>
            <a:off x="142844" y="3071810"/>
            <a:ext cx="500066" cy="1571636"/>
          </a:xfrm>
          <a:prstGeom prst="striped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4" name="Штриховая стрелка вправо 153"/>
          <p:cNvSpPr/>
          <p:nvPr/>
        </p:nvSpPr>
        <p:spPr>
          <a:xfrm>
            <a:off x="2571736" y="2786058"/>
            <a:ext cx="500066" cy="1000132"/>
          </a:xfrm>
          <a:prstGeom prst="striped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5" name="TextBox 154"/>
          <p:cNvSpPr txBox="1"/>
          <p:nvPr/>
        </p:nvSpPr>
        <p:spPr>
          <a:xfrm>
            <a:off x="3000364" y="1285860"/>
            <a:ext cx="22145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Перечни органов управления</a:t>
            </a:r>
            <a:endParaRPr lang="ru-RU" sz="1200" b="1" dirty="0"/>
          </a:p>
        </p:txBody>
      </p:sp>
      <p:sp>
        <p:nvSpPr>
          <p:cNvPr id="158" name="Штриховая стрелка вправо 157"/>
          <p:cNvSpPr/>
          <p:nvPr/>
        </p:nvSpPr>
        <p:spPr>
          <a:xfrm>
            <a:off x="4786314" y="1857364"/>
            <a:ext cx="500066" cy="500066"/>
          </a:xfrm>
          <a:prstGeom prst="striped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800000">
            <a:off x="5500694" y="1714488"/>
            <a:ext cx="339878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57950" y="1714487"/>
            <a:ext cx="147425" cy="714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2" name="TextBox 161"/>
          <p:cNvSpPr txBox="1"/>
          <p:nvPr/>
        </p:nvSpPr>
        <p:spPr>
          <a:xfrm>
            <a:off x="5143504" y="1500174"/>
            <a:ext cx="11430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Верхний пульт</a:t>
            </a:r>
            <a:endParaRPr lang="ru-RU" sz="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6072198" y="1357298"/>
            <a:ext cx="10001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Центральный</a:t>
            </a:r>
            <a:r>
              <a:rPr lang="ru-RU" sz="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пульт</a:t>
            </a:r>
            <a:endParaRPr lang="ru-RU" sz="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4" name="Picture 2"/>
          <p:cNvPicPr>
            <a:picLocks noChangeAspect="1" noChangeArrowheads="1"/>
          </p:cNvPicPr>
          <p:nvPr/>
        </p:nvPicPr>
        <p:blipFill>
          <a:blip r:embed="rId4" cstate="print"/>
          <a:srcRect l="45703" t="38125" r="23437" b="16250"/>
          <a:stretch>
            <a:fillRect/>
          </a:stretch>
        </p:blipFill>
        <p:spPr bwMode="auto">
          <a:xfrm>
            <a:off x="3214678" y="2786058"/>
            <a:ext cx="1143008" cy="714380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65" name="Picture 2"/>
          <p:cNvPicPr>
            <a:picLocks noChangeAspect="1" noChangeArrowheads="1"/>
          </p:cNvPicPr>
          <p:nvPr/>
        </p:nvPicPr>
        <p:blipFill>
          <a:blip r:embed="rId4" cstate="print"/>
          <a:srcRect l="45703" t="38125" r="23437" b="16250"/>
          <a:stretch>
            <a:fillRect/>
          </a:stretch>
        </p:blipFill>
        <p:spPr bwMode="auto">
          <a:xfrm>
            <a:off x="3286116" y="2857496"/>
            <a:ext cx="1143008" cy="714380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66" name="Picture 2"/>
          <p:cNvPicPr>
            <a:picLocks noChangeAspect="1" noChangeArrowheads="1"/>
          </p:cNvPicPr>
          <p:nvPr/>
        </p:nvPicPr>
        <p:blipFill>
          <a:blip r:embed="rId4" cstate="print"/>
          <a:srcRect l="45703" t="38125" r="23437" b="16250"/>
          <a:stretch>
            <a:fillRect/>
          </a:stretch>
        </p:blipFill>
        <p:spPr bwMode="auto">
          <a:xfrm>
            <a:off x="3357554" y="2928934"/>
            <a:ext cx="1143008" cy="714380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/>
        </p:spPr>
      </p:pic>
      <p:sp>
        <p:nvSpPr>
          <p:cNvPr id="167" name="Штриховая стрелка вправо 166"/>
          <p:cNvSpPr/>
          <p:nvPr/>
        </p:nvSpPr>
        <p:spPr>
          <a:xfrm>
            <a:off x="2571736" y="3929066"/>
            <a:ext cx="500066" cy="1000132"/>
          </a:xfrm>
          <a:prstGeom prst="striped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8" name="Штриховая стрелка вправо 167"/>
          <p:cNvSpPr/>
          <p:nvPr/>
        </p:nvSpPr>
        <p:spPr>
          <a:xfrm>
            <a:off x="2571736" y="1571612"/>
            <a:ext cx="500066" cy="1071570"/>
          </a:xfrm>
          <a:prstGeom prst="striped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9" name="Picture 2"/>
          <p:cNvPicPr>
            <a:picLocks noChangeAspect="1" noChangeArrowheads="1"/>
          </p:cNvPicPr>
          <p:nvPr/>
        </p:nvPicPr>
        <p:blipFill>
          <a:blip r:embed="rId4" cstate="print"/>
          <a:srcRect l="45703" t="38125" r="23437" b="16250"/>
          <a:stretch>
            <a:fillRect/>
          </a:stretch>
        </p:blipFill>
        <p:spPr bwMode="auto">
          <a:xfrm>
            <a:off x="3214678" y="3929066"/>
            <a:ext cx="1143008" cy="714380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70" name="Picture 2"/>
          <p:cNvPicPr>
            <a:picLocks noChangeAspect="1" noChangeArrowheads="1"/>
          </p:cNvPicPr>
          <p:nvPr/>
        </p:nvPicPr>
        <p:blipFill>
          <a:blip r:embed="rId4" cstate="print"/>
          <a:srcRect l="45703" t="38125" r="23437" b="16250"/>
          <a:stretch>
            <a:fillRect/>
          </a:stretch>
        </p:blipFill>
        <p:spPr bwMode="auto">
          <a:xfrm>
            <a:off x="3286116" y="4000504"/>
            <a:ext cx="1143008" cy="714380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71" name="Picture 2"/>
          <p:cNvPicPr>
            <a:picLocks noChangeAspect="1" noChangeArrowheads="1"/>
          </p:cNvPicPr>
          <p:nvPr/>
        </p:nvPicPr>
        <p:blipFill>
          <a:blip r:embed="rId4" cstate="print"/>
          <a:srcRect l="45703" t="38125" r="23437" b="16250"/>
          <a:stretch>
            <a:fillRect/>
          </a:stretch>
        </p:blipFill>
        <p:spPr bwMode="auto">
          <a:xfrm>
            <a:off x="3357554" y="4071942"/>
            <a:ext cx="1143008" cy="714380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/>
        </p:spPr>
      </p:pic>
      <p:sp>
        <p:nvSpPr>
          <p:cNvPr id="172" name="Штриховая стрелка вправо 171"/>
          <p:cNvSpPr/>
          <p:nvPr/>
        </p:nvSpPr>
        <p:spPr>
          <a:xfrm>
            <a:off x="4857752" y="3000372"/>
            <a:ext cx="500066" cy="500066"/>
          </a:xfrm>
          <a:prstGeom prst="striped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3" name="Штриховая стрелка вправо 172"/>
          <p:cNvSpPr/>
          <p:nvPr/>
        </p:nvSpPr>
        <p:spPr>
          <a:xfrm>
            <a:off x="4857752" y="4214818"/>
            <a:ext cx="500066" cy="500066"/>
          </a:xfrm>
          <a:prstGeom prst="striped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4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0800000">
            <a:off x="5572132" y="2857496"/>
            <a:ext cx="428628" cy="186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5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0800000">
            <a:off x="6500826" y="2928934"/>
            <a:ext cx="428628" cy="186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6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0800000">
            <a:off x="6500826" y="3143248"/>
            <a:ext cx="428628" cy="186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7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0800000">
            <a:off x="6072198" y="3286124"/>
            <a:ext cx="428628" cy="186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8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0800000">
            <a:off x="6072198" y="3071810"/>
            <a:ext cx="428628" cy="186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9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0800000">
            <a:off x="6072198" y="2857496"/>
            <a:ext cx="428628" cy="186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0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0800000">
            <a:off x="5572132" y="3286124"/>
            <a:ext cx="428628" cy="186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0800000">
            <a:off x="5572132" y="3071810"/>
            <a:ext cx="428628" cy="186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2" name="TextBox 181"/>
          <p:cNvSpPr txBox="1"/>
          <p:nvPr/>
        </p:nvSpPr>
        <p:spPr>
          <a:xfrm>
            <a:off x="5500694" y="2571744"/>
            <a:ext cx="22145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Состав БУКС</a:t>
            </a:r>
            <a:endParaRPr lang="ru-RU" sz="1200" b="1" dirty="0"/>
          </a:p>
        </p:txBody>
      </p:sp>
      <p:pic>
        <p:nvPicPr>
          <p:cNvPr id="183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43570" y="3929066"/>
            <a:ext cx="375830" cy="333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43570" y="4286256"/>
            <a:ext cx="375830" cy="333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5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43570" y="4643446"/>
            <a:ext cx="375830" cy="333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6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72198" y="3929066"/>
            <a:ext cx="375830" cy="333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7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72198" y="4286256"/>
            <a:ext cx="375830" cy="333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8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72198" y="4643446"/>
            <a:ext cx="375830" cy="333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9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00826" y="4143380"/>
            <a:ext cx="375830" cy="333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0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00826" y="4500570"/>
            <a:ext cx="375830" cy="333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2" name="TextBox 191"/>
          <p:cNvSpPr txBox="1"/>
          <p:nvPr/>
        </p:nvSpPr>
        <p:spPr>
          <a:xfrm>
            <a:off x="5643570" y="3571876"/>
            <a:ext cx="22145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Состав БКЗ</a:t>
            </a:r>
            <a:endParaRPr lang="ru-RU" sz="1200" b="1" dirty="0"/>
          </a:p>
        </p:txBody>
      </p:sp>
      <p:sp>
        <p:nvSpPr>
          <p:cNvPr id="193" name="Штриховая стрелка вправо 192"/>
          <p:cNvSpPr/>
          <p:nvPr/>
        </p:nvSpPr>
        <p:spPr>
          <a:xfrm>
            <a:off x="2571736" y="5143512"/>
            <a:ext cx="500066" cy="1000132"/>
          </a:xfrm>
          <a:prstGeom prst="striped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4" name="TextBox 193"/>
          <p:cNvSpPr txBox="1"/>
          <p:nvPr/>
        </p:nvSpPr>
        <p:spPr>
          <a:xfrm>
            <a:off x="2928926" y="2500306"/>
            <a:ext cx="22145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Перечни модулей БУКС</a:t>
            </a:r>
            <a:endParaRPr lang="ru-RU" sz="1200" b="1" dirty="0"/>
          </a:p>
        </p:txBody>
      </p:sp>
      <p:sp>
        <p:nvSpPr>
          <p:cNvPr id="195" name="TextBox 194"/>
          <p:cNvSpPr txBox="1"/>
          <p:nvPr/>
        </p:nvSpPr>
        <p:spPr>
          <a:xfrm>
            <a:off x="3000364" y="3643314"/>
            <a:ext cx="22145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Перечни потребителей</a:t>
            </a:r>
            <a:endParaRPr lang="ru-RU" sz="1200" b="1" dirty="0"/>
          </a:p>
        </p:txBody>
      </p:sp>
      <p:sp>
        <p:nvSpPr>
          <p:cNvPr id="196" name="Стрелка углом 195"/>
          <p:cNvSpPr/>
          <p:nvPr/>
        </p:nvSpPr>
        <p:spPr>
          <a:xfrm rot="10800000">
            <a:off x="7358082" y="1500174"/>
            <a:ext cx="714380" cy="4357718"/>
          </a:xfrm>
          <a:prstGeom prst="bentArrow">
            <a:avLst>
              <a:gd name="adj1" fmla="val 30256"/>
              <a:gd name="adj2" fmla="val 24989"/>
              <a:gd name="adj3" fmla="val 12997"/>
              <a:gd name="adj4" fmla="val 4375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97" name="Picture 2"/>
          <p:cNvPicPr>
            <a:picLocks noChangeAspect="1" noChangeArrowheads="1"/>
          </p:cNvPicPr>
          <p:nvPr/>
        </p:nvPicPr>
        <p:blipFill>
          <a:blip r:embed="rId10" cstate="print"/>
          <a:srcRect l="11328" t="13750" r="50781" b="4374"/>
          <a:stretch>
            <a:fillRect/>
          </a:stretch>
        </p:blipFill>
        <p:spPr bwMode="auto">
          <a:xfrm>
            <a:off x="5938846" y="5295912"/>
            <a:ext cx="714380" cy="964781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98" name="Picture 2"/>
          <p:cNvPicPr>
            <a:picLocks noChangeAspect="1" noChangeArrowheads="1"/>
          </p:cNvPicPr>
          <p:nvPr/>
        </p:nvPicPr>
        <p:blipFill>
          <a:blip r:embed="rId10" cstate="print"/>
          <a:srcRect l="11328" t="13750" r="50781" b="4374"/>
          <a:stretch>
            <a:fillRect/>
          </a:stretch>
        </p:blipFill>
        <p:spPr bwMode="auto">
          <a:xfrm>
            <a:off x="6091246" y="5448312"/>
            <a:ext cx="714380" cy="964781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99" name="Picture 2"/>
          <p:cNvPicPr>
            <a:picLocks noChangeAspect="1" noChangeArrowheads="1"/>
          </p:cNvPicPr>
          <p:nvPr/>
        </p:nvPicPr>
        <p:blipFill>
          <a:blip r:embed="rId10" cstate="print"/>
          <a:srcRect l="11328" t="13750" r="50781" b="4374"/>
          <a:stretch>
            <a:fillRect/>
          </a:stretch>
        </p:blipFill>
        <p:spPr bwMode="auto">
          <a:xfrm>
            <a:off x="6243646" y="5600712"/>
            <a:ext cx="714380" cy="964781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200" name="Picture 2"/>
          <p:cNvPicPr>
            <a:picLocks noChangeAspect="1" noChangeArrowheads="1"/>
          </p:cNvPicPr>
          <p:nvPr/>
        </p:nvPicPr>
        <p:blipFill>
          <a:blip r:embed="rId10" cstate="print"/>
          <a:srcRect l="11328" t="13750" r="50781" b="4374"/>
          <a:stretch>
            <a:fillRect/>
          </a:stretch>
        </p:blipFill>
        <p:spPr bwMode="auto">
          <a:xfrm>
            <a:off x="6396046" y="5753112"/>
            <a:ext cx="714380" cy="964781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/>
        </p:spPr>
      </p:pic>
      <p:sp>
        <p:nvSpPr>
          <p:cNvPr id="203" name="TextBox 202"/>
          <p:cNvSpPr txBox="1"/>
          <p:nvPr/>
        </p:nvSpPr>
        <p:spPr>
          <a:xfrm>
            <a:off x="5214942" y="4997867"/>
            <a:ext cx="22145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Описание логики  работы</a:t>
            </a:r>
            <a:endParaRPr lang="ru-RU" sz="1200" b="1" dirty="0"/>
          </a:p>
        </p:txBody>
      </p:sp>
      <p:pic>
        <p:nvPicPr>
          <p:cNvPr id="204" name="Picture 2"/>
          <p:cNvPicPr>
            <a:picLocks noChangeAspect="1" noChangeArrowheads="1"/>
          </p:cNvPicPr>
          <p:nvPr/>
        </p:nvPicPr>
        <p:blipFill>
          <a:blip r:embed="rId10" cstate="print"/>
          <a:srcRect l="11328" t="13750" r="50781" b="4374"/>
          <a:stretch>
            <a:fillRect/>
          </a:stretch>
        </p:blipFill>
        <p:spPr bwMode="auto">
          <a:xfrm>
            <a:off x="5614998" y="5257816"/>
            <a:ext cx="714380" cy="964781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205" name="Picture 2"/>
          <p:cNvPicPr>
            <a:picLocks noChangeAspect="1" noChangeArrowheads="1"/>
          </p:cNvPicPr>
          <p:nvPr/>
        </p:nvPicPr>
        <p:blipFill>
          <a:blip r:embed="rId10" cstate="print"/>
          <a:srcRect l="11328" t="13750" r="50781" b="4374"/>
          <a:stretch>
            <a:fillRect/>
          </a:stretch>
        </p:blipFill>
        <p:spPr bwMode="auto">
          <a:xfrm>
            <a:off x="5767398" y="5410216"/>
            <a:ext cx="714380" cy="964781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206" name="Picture 2"/>
          <p:cNvPicPr>
            <a:picLocks noChangeAspect="1" noChangeArrowheads="1"/>
          </p:cNvPicPr>
          <p:nvPr/>
        </p:nvPicPr>
        <p:blipFill>
          <a:blip r:embed="rId10" cstate="print"/>
          <a:srcRect l="11328" t="13750" r="50781" b="4374"/>
          <a:stretch>
            <a:fillRect/>
          </a:stretch>
        </p:blipFill>
        <p:spPr bwMode="auto">
          <a:xfrm>
            <a:off x="5919798" y="5562616"/>
            <a:ext cx="714380" cy="964781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207" name="Picture 2"/>
          <p:cNvPicPr>
            <a:picLocks noChangeAspect="1" noChangeArrowheads="1"/>
          </p:cNvPicPr>
          <p:nvPr/>
        </p:nvPicPr>
        <p:blipFill>
          <a:blip r:embed="rId10" cstate="print"/>
          <a:srcRect l="11328" t="13750" r="50781" b="4374"/>
          <a:stretch>
            <a:fillRect/>
          </a:stretch>
        </p:blipFill>
        <p:spPr bwMode="auto">
          <a:xfrm>
            <a:off x="6072198" y="5715016"/>
            <a:ext cx="714380" cy="964781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/>
        </p:spPr>
      </p:pic>
      <p:sp>
        <p:nvSpPr>
          <p:cNvPr id="209" name="Штриховая стрелка вправо 208"/>
          <p:cNvSpPr/>
          <p:nvPr/>
        </p:nvSpPr>
        <p:spPr>
          <a:xfrm>
            <a:off x="4857752" y="5429264"/>
            <a:ext cx="500066" cy="500066"/>
          </a:xfrm>
          <a:prstGeom prst="striped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0" name="Picture 2"/>
          <p:cNvPicPr>
            <a:picLocks noChangeAspect="1" noChangeArrowheads="1"/>
          </p:cNvPicPr>
          <p:nvPr/>
        </p:nvPicPr>
        <p:blipFill>
          <a:blip r:embed="rId10" cstate="print"/>
          <a:srcRect l="11328" t="13750" r="50781" b="4374"/>
          <a:stretch>
            <a:fillRect/>
          </a:stretch>
        </p:blipFill>
        <p:spPr bwMode="auto">
          <a:xfrm>
            <a:off x="3581392" y="5295912"/>
            <a:ext cx="714380" cy="964781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211" name="Picture 2"/>
          <p:cNvPicPr>
            <a:picLocks noChangeAspect="1" noChangeArrowheads="1"/>
          </p:cNvPicPr>
          <p:nvPr/>
        </p:nvPicPr>
        <p:blipFill>
          <a:blip r:embed="rId10" cstate="print"/>
          <a:srcRect l="11328" t="13750" r="50781" b="4374"/>
          <a:stretch>
            <a:fillRect/>
          </a:stretch>
        </p:blipFill>
        <p:spPr bwMode="auto">
          <a:xfrm>
            <a:off x="3733792" y="5448312"/>
            <a:ext cx="714380" cy="964781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212" name="Picture 2"/>
          <p:cNvPicPr>
            <a:picLocks noChangeAspect="1" noChangeArrowheads="1"/>
          </p:cNvPicPr>
          <p:nvPr/>
        </p:nvPicPr>
        <p:blipFill>
          <a:blip r:embed="rId10" cstate="print"/>
          <a:srcRect l="11328" t="13750" r="50781" b="4374"/>
          <a:stretch>
            <a:fillRect/>
          </a:stretch>
        </p:blipFill>
        <p:spPr bwMode="auto">
          <a:xfrm>
            <a:off x="3886192" y="5600712"/>
            <a:ext cx="714380" cy="964781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213" name="Picture 2"/>
          <p:cNvPicPr>
            <a:picLocks noChangeAspect="1" noChangeArrowheads="1"/>
          </p:cNvPicPr>
          <p:nvPr/>
        </p:nvPicPr>
        <p:blipFill>
          <a:blip r:embed="rId10" cstate="print"/>
          <a:srcRect l="11328" t="13750" r="50781" b="4374"/>
          <a:stretch>
            <a:fillRect/>
          </a:stretch>
        </p:blipFill>
        <p:spPr bwMode="auto">
          <a:xfrm>
            <a:off x="4038592" y="5753112"/>
            <a:ext cx="714380" cy="964781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214" name="Picture 2"/>
          <p:cNvPicPr>
            <a:picLocks noChangeAspect="1" noChangeArrowheads="1"/>
          </p:cNvPicPr>
          <p:nvPr/>
        </p:nvPicPr>
        <p:blipFill>
          <a:blip r:embed="rId10" cstate="print"/>
          <a:srcRect l="11328" t="13750" r="50781" b="4374"/>
          <a:stretch>
            <a:fillRect/>
          </a:stretch>
        </p:blipFill>
        <p:spPr bwMode="auto">
          <a:xfrm>
            <a:off x="3257544" y="5257816"/>
            <a:ext cx="714380" cy="964781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215" name="Picture 2"/>
          <p:cNvPicPr>
            <a:picLocks noChangeAspect="1" noChangeArrowheads="1"/>
          </p:cNvPicPr>
          <p:nvPr/>
        </p:nvPicPr>
        <p:blipFill>
          <a:blip r:embed="rId10" cstate="print"/>
          <a:srcRect l="11328" t="13750" r="50781" b="4374"/>
          <a:stretch>
            <a:fillRect/>
          </a:stretch>
        </p:blipFill>
        <p:spPr bwMode="auto">
          <a:xfrm>
            <a:off x="3409944" y="5410216"/>
            <a:ext cx="714380" cy="964781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216" name="Picture 2"/>
          <p:cNvPicPr>
            <a:picLocks noChangeAspect="1" noChangeArrowheads="1"/>
          </p:cNvPicPr>
          <p:nvPr/>
        </p:nvPicPr>
        <p:blipFill>
          <a:blip r:embed="rId10" cstate="print"/>
          <a:srcRect l="11328" t="13750" r="50781" b="4374"/>
          <a:stretch>
            <a:fillRect/>
          </a:stretch>
        </p:blipFill>
        <p:spPr bwMode="auto">
          <a:xfrm>
            <a:off x="3562344" y="5562616"/>
            <a:ext cx="714380" cy="964781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217" name="Picture 2"/>
          <p:cNvPicPr>
            <a:picLocks noChangeAspect="1" noChangeArrowheads="1"/>
          </p:cNvPicPr>
          <p:nvPr/>
        </p:nvPicPr>
        <p:blipFill>
          <a:blip r:embed="rId10" cstate="print"/>
          <a:srcRect l="11328" t="13750" r="50781" b="4374"/>
          <a:stretch>
            <a:fillRect/>
          </a:stretch>
        </p:blipFill>
        <p:spPr bwMode="auto">
          <a:xfrm>
            <a:off x="3714744" y="5715016"/>
            <a:ext cx="714380" cy="964781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/>
        </p:spPr>
      </p:pic>
      <p:sp>
        <p:nvSpPr>
          <p:cNvPr id="218" name="TextBox 217"/>
          <p:cNvSpPr txBox="1"/>
          <p:nvPr/>
        </p:nvSpPr>
        <p:spPr>
          <a:xfrm>
            <a:off x="2928926" y="4857760"/>
            <a:ext cx="221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Протоколы информационного взаимодействия</a:t>
            </a:r>
            <a:endParaRPr lang="ru-RU" sz="1200" b="1" dirty="0"/>
          </a:p>
        </p:txBody>
      </p:sp>
      <p:sp>
        <p:nvSpPr>
          <p:cNvPr id="95" name="Штриховая стрелка вправо 94"/>
          <p:cNvSpPr/>
          <p:nvPr/>
        </p:nvSpPr>
        <p:spPr>
          <a:xfrm>
            <a:off x="7143768" y="4214818"/>
            <a:ext cx="500066" cy="500066"/>
          </a:xfrm>
          <a:prstGeom prst="striped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Штриховая стрелка вправо 95"/>
          <p:cNvSpPr/>
          <p:nvPr/>
        </p:nvSpPr>
        <p:spPr>
          <a:xfrm>
            <a:off x="7143768" y="2928934"/>
            <a:ext cx="500066" cy="500066"/>
          </a:xfrm>
          <a:prstGeom prst="striped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Штриховая стрелка вправо 96"/>
          <p:cNvSpPr/>
          <p:nvPr/>
        </p:nvSpPr>
        <p:spPr>
          <a:xfrm>
            <a:off x="7143768" y="1785926"/>
            <a:ext cx="500066" cy="500066"/>
          </a:xfrm>
          <a:prstGeom prst="striped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00"/>
                            </p:stCondLst>
                            <p:childTnLst>
                              <p:par>
                                <p:cTn id="1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500"/>
                            </p:stCondLst>
                            <p:childTnLst>
                              <p:par>
                                <p:cTn id="1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000"/>
                            </p:stCondLst>
                            <p:childTnLst>
                              <p:par>
                                <p:cTn id="1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500"/>
                            </p:stCondLst>
                            <p:childTnLst>
                              <p:par>
                                <p:cTn id="1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5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1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4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00"/>
                            </p:stCondLst>
                            <p:childTnLst>
                              <p:par>
                                <p:cTn id="2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8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1000"/>
                            </p:stCondLst>
                            <p:childTnLst>
                              <p:par>
                                <p:cTn id="2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5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8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1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4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0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3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6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9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4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500"/>
                            </p:stCondLst>
                            <p:childTnLst>
                              <p:par>
                                <p:cTn id="2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8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1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4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7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0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3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6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9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2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500"/>
                            </p:stCondLst>
                            <p:childTnLst>
                              <p:par>
                                <p:cTn id="2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1000"/>
                            </p:stCondLst>
                            <p:childTnLst>
                              <p:par>
                                <p:cTn id="2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1500"/>
                            </p:stCondLst>
                            <p:childTnLst>
                              <p:par>
                                <p:cTn id="28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9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2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2000"/>
                            </p:stCondLst>
                            <p:childTnLst>
                              <p:par>
                                <p:cTn id="29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6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9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2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5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8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1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4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7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0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/>
      <p:bldP spid="160" grpId="0" animBg="1"/>
      <p:bldP spid="154" grpId="0" animBg="1"/>
      <p:bldP spid="155" grpId="0"/>
      <p:bldP spid="158" grpId="0" animBg="1"/>
      <p:bldP spid="162" grpId="0"/>
      <p:bldP spid="163" grpId="0"/>
      <p:bldP spid="167" grpId="0" animBg="1"/>
      <p:bldP spid="168" grpId="0" animBg="1"/>
      <p:bldP spid="172" grpId="0" animBg="1"/>
      <p:bldP spid="173" grpId="0" animBg="1"/>
      <p:bldP spid="182" grpId="0"/>
      <p:bldP spid="192" grpId="0"/>
      <p:bldP spid="193" grpId="0" animBg="1"/>
      <p:bldP spid="194" grpId="0"/>
      <p:bldP spid="195" grpId="0"/>
      <p:bldP spid="196" grpId="0" animBg="1"/>
      <p:bldP spid="203" grpId="0"/>
      <p:bldP spid="209" grpId="0" animBg="1"/>
      <p:bldP spid="218" grpId="0"/>
      <p:bldP spid="95" grpId="0" animBg="1"/>
      <p:bldP spid="96" grpId="0" animBg="1"/>
      <p:bldP spid="9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 l="18270" t="10776" r="31731" b="19178"/>
          <a:stretch>
            <a:fillRect/>
          </a:stretch>
        </p:blipFill>
        <p:spPr bwMode="auto">
          <a:xfrm>
            <a:off x="1214414" y="1000108"/>
            <a:ext cx="7334238" cy="550072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2700">
            <a:solidFill>
              <a:srgbClr val="0070C0"/>
            </a:solidFill>
            <a:round/>
            <a:headEnd/>
            <a:tailEnd/>
          </a:ln>
          <a:effectLst/>
        </p:spPr>
      </p:pic>
      <p:pic>
        <p:nvPicPr>
          <p:cNvPr id="6" name="Рисунок 5" descr="Logo-KAMOV-sup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42852"/>
            <a:ext cx="98107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143240" y="285728"/>
            <a:ext cx="62865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Пример функциональной схемы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ogo-KAMOV-sup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98107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571472" y="1142984"/>
            <a:ext cx="8072494" cy="478634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 w="53975">
            <a:solidFill>
              <a:schemeClr val="tx2">
                <a:lumMod val="60000"/>
                <a:lumOff val="40000"/>
              </a:schemeClr>
            </a:solidFill>
          </a:ln>
          <a:effectLst>
            <a:outerShdw blurRad="254000" dist="38100" dir="2700000" sx="102000" sy="102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/>
              <a:t>Блок бортовой вычислительной системы (БВС)   </a:t>
            </a:r>
          </a:p>
          <a:p>
            <a:r>
              <a:rPr lang="ru-RU" sz="1400" b="1" dirty="0" smtClean="0"/>
              <a:t>   </a:t>
            </a:r>
          </a:p>
          <a:p>
            <a:pPr lvl="0"/>
            <a:r>
              <a:rPr lang="ru-RU" sz="1400" b="1" dirty="0" smtClean="0"/>
              <a:t>- Процессор </a:t>
            </a:r>
            <a:r>
              <a:rPr lang="en-US" sz="1400" b="1" dirty="0" smtClean="0"/>
              <a:t>Intel 1,661</a:t>
            </a:r>
            <a:r>
              <a:rPr lang="ru-RU" sz="1400" b="1" dirty="0" smtClean="0"/>
              <a:t>Гц </a:t>
            </a:r>
            <a:r>
              <a:rPr lang="en-US" sz="1400" b="1" dirty="0" err="1" smtClean="0"/>
              <a:t>CoreDuo</a:t>
            </a:r>
            <a:r>
              <a:rPr lang="en-US" sz="1400" b="1" dirty="0" smtClean="0"/>
              <a:t>, 2</a:t>
            </a:r>
            <a:r>
              <a:rPr lang="ru-RU" sz="1400" b="1" dirty="0" smtClean="0"/>
              <a:t>ГБ ОЗУ</a:t>
            </a:r>
          </a:p>
          <a:p>
            <a:pPr lvl="0"/>
            <a:r>
              <a:rPr lang="ru-RU" sz="1400" b="1" dirty="0" smtClean="0"/>
              <a:t>2 интерфейса</a:t>
            </a:r>
            <a:r>
              <a:rPr lang="en-US" sz="1400" b="1" dirty="0" smtClean="0"/>
              <a:t> Ethernet</a:t>
            </a:r>
            <a:r>
              <a:rPr lang="ru-RU" sz="1400" b="1" dirty="0" smtClean="0"/>
              <a:t> (10/100)</a:t>
            </a:r>
          </a:p>
          <a:p>
            <a:pPr lvl="0"/>
            <a:r>
              <a:rPr lang="ru-RU" sz="1400" b="1" dirty="0" smtClean="0"/>
              <a:t>2 интерфейса </a:t>
            </a:r>
            <a:r>
              <a:rPr lang="en-US" sz="1400" b="1" dirty="0" smtClean="0"/>
              <a:t>CAN</a:t>
            </a:r>
            <a:r>
              <a:rPr lang="ru-RU" sz="1400" b="1" dirty="0" smtClean="0"/>
              <a:t> 2В с гальванической развязкой</a:t>
            </a:r>
          </a:p>
          <a:p>
            <a:pPr lvl="0"/>
            <a:r>
              <a:rPr lang="ru-RU" sz="1400" b="1" dirty="0" smtClean="0"/>
              <a:t>27 каналов ввода</a:t>
            </a:r>
            <a:r>
              <a:rPr lang="en-US" sz="1400" b="1" dirty="0" smtClean="0"/>
              <a:t> ARINC</a:t>
            </a:r>
            <a:r>
              <a:rPr lang="ru-RU" sz="1400" b="1" dirty="0" smtClean="0"/>
              <a:t> 429</a:t>
            </a:r>
          </a:p>
          <a:p>
            <a:r>
              <a:rPr lang="ru-RU" sz="1400" b="1" dirty="0" smtClean="0"/>
              <a:t>15 каналов вывода</a:t>
            </a:r>
            <a:r>
              <a:rPr lang="en-US" sz="1400" b="1" dirty="0" smtClean="0"/>
              <a:t> ARINC</a:t>
            </a:r>
            <a:r>
              <a:rPr lang="ru-RU" sz="1400" b="1" dirty="0" smtClean="0"/>
              <a:t> 429</a:t>
            </a:r>
          </a:p>
          <a:p>
            <a:pPr lvl="0"/>
            <a:r>
              <a:rPr lang="ru-RU" sz="1400" b="1" dirty="0" smtClean="0"/>
              <a:t>15 каналов дискретного ввода "-27 - обрыв"</a:t>
            </a:r>
          </a:p>
          <a:p>
            <a:pPr lvl="0"/>
            <a:r>
              <a:rPr lang="ru-RU" sz="1400" b="1" dirty="0" smtClean="0"/>
              <a:t>20 каналов дискретного ввода "+27 - обрыв"</a:t>
            </a:r>
          </a:p>
          <a:p>
            <a:pPr lvl="0"/>
            <a:r>
              <a:rPr lang="ru-RU" sz="1400" b="1" dirty="0" smtClean="0"/>
              <a:t>25 каналов дискретного вывода "Корпус-обрыв"</a:t>
            </a:r>
          </a:p>
          <a:p>
            <a:pPr lvl="0"/>
            <a:r>
              <a:rPr lang="ru-RU" sz="1400" b="1" dirty="0" smtClean="0"/>
              <a:t>48 каналов дискретного вывода в диапазоне "27-обрыв"</a:t>
            </a:r>
          </a:p>
          <a:p>
            <a:pPr lvl="0"/>
            <a:r>
              <a:rPr lang="ru-RU" sz="1400" b="1" dirty="0" smtClean="0"/>
              <a:t>5 каналов дискретного вывода</a:t>
            </a:r>
            <a:r>
              <a:rPr lang="en-US" sz="1400" b="1" dirty="0" smtClean="0"/>
              <a:t> TTL</a:t>
            </a:r>
            <a:endParaRPr lang="ru-RU" sz="1400" b="1" dirty="0" smtClean="0"/>
          </a:p>
          <a:p>
            <a:pPr lvl="0"/>
            <a:r>
              <a:rPr lang="ru-RU" sz="1400" b="1" dirty="0" smtClean="0"/>
              <a:t>твердотельный накопитель 32ГБ, </a:t>
            </a:r>
            <a:r>
              <a:rPr lang="en-US" sz="1400" b="1" dirty="0" smtClean="0"/>
              <a:t>SLC</a:t>
            </a:r>
            <a:r>
              <a:rPr lang="ru-RU" sz="1400" b="1" dirty="0" smtClean="0"/>
              <a:t> -дополнительный твердотельный накопитель 128ГБ. </a:t>
            </a:r>
            <a:r>
              <a:rPr lang="en-US" sz="1400" b="1" dirty="0" smtClean="0"/>
              <a:t>SLC</a:t>
            </a:r>
            <a:endParaRPr lang="ru-RU" sz="1400" b="1" dirty="0" smtClean="0"/>
          </a:p>
          <a:p>
            <a:pPr lvl="0"/>
            <a:r>
              <a:rPr lang="ru-RU" sz="1400" b="1" dirty="0" smtClean="0"/>
              <a:t>питание 9-40В,</a:t>
            </a:r>
          </a:p>
          <a:p>
            <a:r>
              <a:rPr lang="ru-RU" sz="1400" b="1" dirty="0" smtClean="0"/>
              <a:t>Использование монтажной концепции PC/104.</a:t>
            </a:r>
          </a:p>
          <a:p>
            <a:r>
              <a:rPr lang="ru-RU" sz="1400" b="1" dirty="0" smtClean="0"/>
              <a:t>Определяемая пользователем кабельная разводка внутри корпуса</a:t>
            </a:r>
          </a:p>
          <a:p>
            <a:r>
              <a:rPr lang="ru-RU" sz="1400" b="1" dirty="0" smtClean="0"/>
              <a:t>Использование разъемов, выполняемых в соответствии с MIL-C-38999</a:t>
            </a:r>
          </a:p>
          <a:p>
            <a:r>
              <a:rPr lang="ru-RU" sz="1400" b="1" dirty="0" err="1" smtClean="0"/>
              <a:t>Теплоотвод</a:t>
            </a:r>
            <a:r>
              <a:rPr lang="ru-RU" sz="1400" b="1" dirty="0" smtClean="0"/>
              <a:t> на стенки корпуса.</a:t>
            </a:r>
          </a:p>
          <a:p>
            <a:r>
              <a:rPr lang="ru-RU" sz="1400" b="1" dirty="0" smtClean="0"/>
              <a:t>Диапазон рабочих температур от минус 40 до плюс 85 0С.</a:t>
            </a:r>
          </a:p>
          <a:p>
            <a:r>
              <a:rPr lang="ru-RU" sz="1400" b="1" dirty="0" smtClean="0"/>
              <a:t>Размер: 350x200х185 мм.</a:t>
            </a:r>
          </a:p>
          <a:p>
            <a:endParaRPr lang="ru-RU" sz="1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86116" y="214290"/>
            <a:ext cx="6000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Состав блоков системы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1928802"/>
            <a:ext cx="1834917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33268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ogo-KAMOV-sup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98107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571472" y="1142984"/>
            <a:ext cx="8072494" cy="478634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 w="53975">
            <a:solidFill>
              <a:schemeClr val="tx2">
                <a:lumMod val="60000"/>
                <a:lumOff val="40000"/>
              </a:schemeClr>
            </a:solidFill>
          </a:ln>
          <a:effectLst>
            <a:outerShdw blurRad="254000" dist="38100" dir="2700000" sx="102000" sy="102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400" b="1" dirty="0" smtClean="0"/>
          </a:p>
          <a:p>
            <a:endParaRPr lang="ru-RU" sz="1400" b="1" dirty="0" smtClean="0"/>
          </a:p>
          <a:p>
            <a:endParaRPr lang="ru-RU" sz="1400" b="1" dirty="0" smtClean="0"/>
          </a:p>
          <a:p>
            <a:endParaRPr lang="ru-RU" sz="1400" b="1" dirty="0" smtClean="0"/>
          </a:p>
          <a:p>
            <a:endParaRPr lang="ru-RU" sz="1400" b="1" dirty="0" smtClean="0"/>
          </a:p>
          <a:p>
            <a:endParaRPr lang="ru-RU" sz="1400" b="1" dirty="0" smtClean="0"/>
          </a:p>
          <a:p>
            <a:r>
              <a:rPr lang="ru-RU" sz="1400" b="1" dirty="0" smtClean="0"/>
              <a:t>Блок удаленного концентратора сигналов (БУКС)</a:t>
            </a:r>
          </a:p>
          <a:p>
            <a:endParaRPr lang="ru-RU" sz="1400" b="1" dirty="0" smtClean="0"/>
          </a:p>
          <a:p>
            <a:endParaRPr lang="ru-RU" sz="1400" b="1" dirty="0" smtClean="0"/>
          </a:p>
          <a:p>
            <a:r>
              <a:rPr lang="ru-RU" sz="1400" b="1" dirty="0" smtClean="0"/>
              <a:t>Блоки БУКС выполняют следующие задачи:</a:t>
            </a:r>
          </a:p>
          <a:p>
            <a:endParaRPr lang="ru-RU" sz="1400" b="1" dirty="0" smtClean="0"/>
          </a:p>
          <a:p>
            <a:r>
              <a:rPr lang="ru-RU" sz="1400" b="1" dirty="0" smtClean="0"/>
              <a:t>- управление и контроль агрегатами и устройствами конкретной вертолетной системы;</a:t>
            </a:r>
          </a:p>
          <a:p>
            <a:r>
              <a:rPr lang="ru-RU" sz="1400" b="1" dirty="0" smtClean="0"/>
              <a:t>- сбор, преобразование и математическую обработку аналоговых и дискретных сигналов, поступающих от датчиков соответствующих систем ОВО;</a:t>
            </a:r>
          </a:p>
          <a:p>
            <a:r>
              <a:rPr lang="ru-RU" sz="1400" b="1" dirty="0" smtClean="0"/>
              <a:t>- выдача разовых команд;</a:t>
            </a:r>
          </a:p>
          <a:p>
            <a:pPr>
              <a:buFontTx/>
              <a:buChar char="-"/>
            </a:pPr>
            <a:r>
              <a:rPr lang="ru-RU" sz="1400" b="1" dirty="0" smtClean="0"/>
              <a:t>контроль и диагностику собственных аппаратных средств.</a:t>
            </a:r>
          </a:p>
          <a:p>
            <a:r>
              <a:rPr lang="ru-RU" sz="1400" b="1" dirty="0" smtClean="0"/>
              <a:t>БУКС представляет собой </a:t>
            </a:r>
            <a:r>
              <a:rPr lang="ru-RU" sz="1400" b="1" dirty="0" err="1" smtClean="0"/>
              <a:t>этажерочную</a:t>
            </a:r>
            <a:r>
              <a:rPr lang="ru-RU" sz="1400" b="1" dirty="0" smtClean="0"/>
              <a:t> конструкцию, которая позволяет объединить до 8–10 модулей, из которых 6–8  модулей ввода-вывода.</a:t>
            </a:r>
          </a:p>
          <a:p>
            <a:r>
              <a:rPr lang="ru-RU" sz="1400" b="1" dirty="0" smtClean="0"/>
              <a:t>Состав и количество модулей, используемых в БУКС, определяются теми функциями, которые должен выполнять блок.</a:t>
            </a:r>
          </a:p>
          <a:p>
            <a:r>
              <a:rPr lang="ru-RU" sz="1400" b="1" dirty="0" smtClean="0"/>
              <a:t>Номенклатура используемых модулей  ввода-вывода будет состоять из 8 типов.</a:t>
            </a:r>
          </a:p>
          <a:p>
            <a:r>
              <a:rPr lang="ru-RU" sz="1400" b="1" dirty="0" smtClean="0"/>
              <a:t>В состав каждого модуля входят схемы для проведения самоконтроля,          схемы контроля правильности </a:t>
            </a:r>
            <a:r>
              <a:rPr lang="ru-RU" sz="1400" b="1" dirty="0" err="1" smtClean="0"/>
              <a:t>подстыковки</a:t>
            </a:r>
            <a:r>
              <a:rPr lang="ru-RU" sz="1400" b="1" dirty="0" smtClean="0"/>
              <a:t> внешних кабелей, измерения температуры, управления подогревом, контроля напряжений питания,    а также электронный паспорт.</a:t>
            </a:r>
          </a:p>
          <a:p>
            <a:r>
              <a:rPr lang="ru-RU" sz="1400" b="1" dirty="0" smtClean="0"/>
              <a:t>габаритные размеры - 88х82х310 мм;</a:t>
            </a:r>
          </a:p>
          <a:p>
            <a:r>
              <a:rPr lang="ru-RU" sz="1400" b="1" dirty="0" smtClean="0"/>
              <a:t>- масса, не более – 1,8 кг.</a:t>
            </a:r>
          </a:p>
          <a:p>
            <a:endParaRPr lang="ru-RU" sz="1400" dirty="0" smtClean="0"/>
          </a:p>
          <a:p>
            <a:endParaRPr lang="ru-RU" sz="1400" dirty="0" smtClean="0"/>
          </a:p>
          <a:p>
            <a:pPr>
              <a:buFontTx/>
              <a:buChar char="-"/>
            </a:pPr>
            <a:endParaRPr lang="ru-RU" sz="1400" dirty="0" smtClean="0"/>
          </a:p>
          <a:p>
            <a:endParaRPr lang="ru-RU" sz="1400" b="1" dirty="0" smtClean="0"/>
          </a:p>
          <a:p>
            <a:endParaRPr lang="ru-RU" sz="1400" b="1" dirty="0" smtClean="0"/>
          </a:p>
          <a:p>
            <a:r>
              <a:rPr lang="ru-RU" sz="1400" b="1" dirty="0" smtClean="0"/>
              <a:t>   </a:t>
            </a:r>
          </a:p>
          <a:p>
            <a:endParaRPr lang="ru-RU" sz="1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86116" y="214290"/>
            <a:ext cx="6000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Состав блоков системы</a:t>
            </a: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1500174"/>
            <a:ext cx="180568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08728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ogo-KAMOV-sup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98107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286116" y="214290"/>
            <a:ext cx="6000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Состав блоков системы</a:t>
            </a: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000372"/>
            <a:ext cx="180568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/>
          <a:srcRect l="50391" t="15000" r="16406" b="9999"/>
          <a:stretch>
            <a:fillRect/>
          </a:stretch>
        </p:blipFill>
        <p:spPr bwMode="auto">
          <a:xfrm>
            <a:off x="2857488" y="714355"/>
            <a:ext cx="4214842" cy="5950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6643702" y="6215082"/>
            <a:ext cx="142876" cy="285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642910" y="2643182"/>
            <a:ext cx="7143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БУКС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224276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643174" y="1000108"/>
          <a:ext cx="5612427" cy="5286414"/>
        </p:xfrm>
        <a:graphic>
          <a:graphicData uri="http://schemas.openxmlformats.org/drawingml/2006/table">
            <a:tbl>
              <a:tblPr/>
              <a:tblGrid>
                <a:gridCol w="2023085"/>
                <a:gridCol w="3589342"/>
              </a:tblGrid>
              <a:tr h="8810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Модуль центрального контроллера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</a:rPr>
                        <a:t>МЦК3</a:t>
                      </a:r>
                      <a:r>
                        <a:rPr lang="ru-RU" sz="1100">
                          <a:latin typeface="Times New Roman"/>
                          <a:ea typeface="Times New Roman"/>
                        </a:rPr>
                        <a:t> предназначен для обмена информацией блока удаленного концентратора сигналов  БУКС с потребителями по четырем интерфейсам </a:t>
                      </a:r>
                      <a:r>
                        <a:rPr lang="en-US" sz="1100">
                          <a:latin typeface="Times New Roman"/>
                          <a:ea typeface="Times New Roman"/>
                        </a:rPr>
                        <a:t>CAN</a:t>
                      </a:r>
                      <a:r>
                        <a:rPr lang="ru-RU" sz="1100">
                          <a:latin typeface="Times New Roman"/>
                          <a:ea typeface="Times New Roman"/>
                        </a:rPr>
                        <a:t> по стандарту  </a:t>
                      </a:r>
                      <a:r>
                        <a:rPr lang="en-US" sz="1100">
                          <a:latin typeface="Times New Roman"/>
                          <a:ea typeface="Times New Roman"/>
                        </a:rPr>
                        <a:t>ARINC</a:t>
                      </a:r>
                      <a:r>
                        <a:rPr lang="ru-RU" sz="1100">
                          <a:latin typeface="Times New Roman"/>
                          <a:ea typeface="Times New Roman"/>
                        </a:rPr>
                        <a:t> 825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15418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Модуль источника питания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</a:rPr>
                        <a:t>МИП2 </a:t>
                      </a:r>
                      <a:r>
                        <a:rPr lang="ru-RU" sz="1100">
                          <a:latin typeface="Times New Roman"/>
                          <a:ea typeface="Times New Roman"/>
                        </a:rPr>
                        <a:t>предназначен для обеспечения электропитанием  БУКС</a:t>
                      </a:r>
                      <a:r>
                        <a:rPr lang="ru-RU" sz="1000">
                          <a:latin typeface="Times New Roman"/>
                          <a:ea typeface="Times New Roman"/>
                        </a:rPr>
                        <a:t>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МИП2</a:t>
                      </a:r>
                      <a:r>
                        <a:rPr lang="ru-RU" sz="1100" b="1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100">
                          <a:latin typeface="Times New Roman"/>
                          <a:ea typeface="Times New Roman"/>
                        </a:rPr>
                        <a:t>является резервированным источником питания, обеспечивающим преобразование: 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27 В1 </a:t>
                      </a:r>
                      <a:r>
                        <a:rPr lang="ru-RU" sz="1100">
                          <a:latin typeface="Times New Roman"/>
                          <a:ea typeface="Times New Roman"/>
                          <a:sym typeface="Symbol"/>
                        </a:rPr>
                        <a:t></a:t>
                      </a:r>
                      <a:r>
                        <a:rPr lang="ru-RU" sz="1100">
                          <a:latin typeface="Times New Roman"/>
                          <a:ea typeface="Times New Roman"/>
                        </a:rPr>
                        <a:t> 5 В1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27 В2 </a:t>
                      </a:r>
                      <a:r>
                        <a:rPr lang="ru-RU" sz="1100">
                          <a:latin typeface="Times New Roman"/>
                          <a:ea typeface="Times New Roman"/>
                          <a:sym typeface="Symbol"/>
                        </a:rPr>
                        <a:t></a:t>
                      </a:r>
                      <a:r>
                        <a:rPr lang="ru-RU" sz="1100">
                          <a:latin typeface="Times New Roman"/>
                          <a:ea typeface="Times New Roman"/>
                        </a:rPr>
                        <a:t> 5 В2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Мощность каждого преобразователя 20 Вт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20268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</a:rPr>
                        <a:t>Модули ввода-вывода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810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Модуль ввода дискретных сигналов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</a:rPr>
                        <a:t>МВВД30 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предназначен для приема дискретных сигналов РК1 и  РК2 в соответствии с </a:t>
                      </a:r>
                      <a:r>
                        <a:rPr lang="uk-UA" sz="1100">
                          <a:latin typeface="Times New Roman"/>
                          <a:ea typeface="Times New Roman"/>
                        </a:rPr>
                        <a:t>ГОСТ 18977-79 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</a:rPr>
                        <a:t>(30 каналов)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8810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Модуль ввода дискретных сигналов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</a:rPr>
                        <a:t>МВВД 60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 предназначен для приема дискретных сигналов РК1 , РК2 в соответствии с  </a:t>
                      </a:r>
                      <a:r>
                        <a:rPr lang="uk-UA" sz="1100" dirty="0">
                          <a:latin typeface="Times New Roman"/>
                          <a:ea typeface="Times New Roman"/>
                        </a:rPr>
                        <a:t>ГОСТ 18977-79 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 dirty="0">
                          <a:latin typeface="Times New Roman"/>
                          <a:ea typeface="Times New Roman"/>
                        </a:rPr>
                        <a:t>(60 </a:t>
                      </a:r>
                      <a:r>
                        <a:rPr lang="uk-UA" sz="1100" dirty="0" err="1">
                          <a:latin typeface="Times New Roman"/>
                          <a:ea typeface="Times New Roman"/>
                        </a:rPr>
                        <a:t>каналов</a:t>
                      </a:r>
                      <a:r>
                        <a:rPr lang="uk-UA" sz="1100" dirty="0">
                          <a:latin typeface="Times New Roman"/>
                          <a:ea typeface="Times New Roman"/>
                        </a:rPr>
                        <a:t>)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8810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Модуль ввода аналоговых сигналов 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spc="-10" dirty="0">
                          <a:latin typeface="Times New Roman"/>
                          <a:ea typeface="Times New Roman"/>
                        </a:rPr>
                        <a:t>МВВА-2</a:t>
                      </a:r>
                      <a:r>
                        <a:rPr lang="ru-RU" sz="1100" spc="-10" dirty="0">
                          <a:latin typeface="Times New Roman"/>
                          <a:ea typeface="Times New Roman"/>
                        </a:rPr>
                        <a:t> 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spc="-10" dirty="0">
                          <a:latin typeface="Times New Roman"/>
                          <a:ea typeface="Times New Roman"/>
                        </a:rPr>
                        <a:t>предназначен для приема и измерения аналоговых сигналов напряжением от 0 В до +5 В постоянного тока </a:t>
                      </a:r>
                      <a:r>
                        <a:rPr lang="uk-UA" sz="1100" dirty="0">
                          <a:latin typeface="Times New Roman"/>
                          <a:ea typeface="Times New Roman"/>
                        </a:rPr>
                        <a:t>(12 </a:t>
                      </a:r>
                      <a:r>
                        <a:rPr lang="uk-UA" sz="1100" dirty="0" err="1">
                          <a:latin typeface="Times New Roman"/>
                          <a:ea typeface="Times New Roman"/>
                        </a:rPr>
                        <a:t>каналов</a:t>
                      </a:r>
                      <a:r>
                        <a:rPr lang="uk-UA" sz="1100" dirty="0">
                          <a:latin typeface="Times New Roman"/>
                          <a:ea typeface="Times New Roman"/>
                        </a:rPr>
                        <a:t>)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pic>
        <p:nvPicPr>
          <p:cNvPr id="4" name="Рисунок 3" descr="Logo-KAMOV-sup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98107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286116" y="214290"/>
            <a:ext cx="6000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Состав блоков системы</a:t>
            </a: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071810"/>
            <a:ext cx="180568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Прямая соединительная линия 8"/>
          <p:cNvCxnSpPr/>
          <p:nvPr/>
        </p:nvCxnSpPr>
        <p:spPr>
          <a:xfrm rot="10800000">
            <a:off x="642910" y="1500174"/>
            <a:ext cx="2000264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5400000">
            <a:off x="-142908" y="2285992"/>
            <a:ext cx="1571636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10800000">
            <a:off x="1000100" y="2285992"/>
            <a:ext cx="1643074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5400000">
            <a:off x="607191" y="2678901"/>
            <a:ext cx="785818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10800000">
            <a:off x="1928794" y="5072074"/>
            <a:ext cx="71438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10800000">
            <a:off x="1928794" y="4143380"/>
            <a:ext cx="71438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5400000" flipH="1" flipV="1">
            <a:off x="1250133" y="4393413"/>
            <a:ext cx="1357322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10800000">
            <a:off x="1714480" y="5857892"/>
            <a:ext cx="928694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rot="5400000" flipH="1" flipV="1">
            <a:off x="678629" y="4822041"/>
            <a:ext cx="2071702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DSC_013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06" y="5572140"/>
            <a:ext cx="785818" cy="589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6541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Logo-KAMOV-sup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98107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286116" y="214290"/>
            <a:ext cx="6000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Состав блоков системы</a:t>
            </a: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071810"/>
            <a:ext cx="180568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Прямая соединительная линия 8"/>
          <p:cNvCxnSpPr/>
          <p:nvPr/>
        </p:nvCxnSpPr>
        <p:spPr>
          <a:xfrm rot="10800000">
            <a:off x="1071538" y="1500174"/>
            <a:ext cx="1571636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5400000">
            <a:off x="286514" y="2285198"/>
            <a:ext cx="1571636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10800000">
            <a:off x="1071538" y="1928802"/>
            <a:ext cx="1571636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5400000">
            <a:off x="1035819" y="2821777"/>
            <a:ext cx="500066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10800000">
            <a:off x="1785918" y="5429264"/>
            <a:ext cx="857256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10800000">
            <a:off x="1785918" y="4857760"/>
            <a:ext cx="928694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5400000" flipH="1" flipV="1">
            <a:off x="929456" y="4571214"/>
            <a:ext cx="1713718" cy="79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10800000">
            <a:off x="1571604" y="5857892"/>
            <a:ext cx="107157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rot="5400000" flipH="1" flipV="1">
            <a:off x="536547" y="4821247"/>
            <a:ext cx="2071702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2714612" y="857232"/>
          <a:ext cx="5643602" cy="5429283"/>
        </p:xfrm>
        <a:graphic>
          <a:graphicData uri="http://schemas.openxmlformats.org/drawingml/2006/table">
            <a:tbl>
              <a:tblPr/>
              <a:tblGrid>
                <a:gridCol w="2034322"/>
                <a:gridCol w="3609280"/>
              </a:tblGrid>
              <a:tr h="8686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Модуль измерения температуры  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6271" marR="56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</a:rPr>
                        <a:t>МИТ1-Т</a:t>
                      </a:r>
                      <a:r>
                        <a:rPr lang="ru-RU" sz="1100">
                          <a:latin typeface="Times New Roman"/>
                          <a:ea typeface="Times New Roman"/>
                        </a:rPr>
                        <a:t> 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предназначен для измерения температуры термопар типа </a:t>
                      </a:r>
                      <a:r>
                        <a:rPr lang="en-US" sz="1100">
                          <a:latin typeface="Times New Roman"/>
                          <a:ea typeface="Times New Roman"/>
                        </a:rPr>
                        <a:t>L</a:t>
                      </a:r>
                      <a:r>
                        <a:rPr lang="ru-RU" sz="1100">
                          <a:latin typeface="Times New Roman"/>
                          <a:ea typeface="Times New Roman"/>
                        </a:rPr>
                        <a:t> и </a:t>
                      </a:r>
                      <a:r>
                        <a:rPr lang="en-US" sz="1100">
                          <a:latin typeface="Times New Roman"/>
                          <a:ea typeface="Times New Roman"/>
                        </a:rPr>
                        <a:t>K</a:t>
                      </a:r>
                      <a:r>
                        <a:rPr lang="ru-RU" sz="1100">
                          <a:latin typeface="Times New Roman"/>
                          <a:ea typeface="Times New Roman"/>
                        </a:rPr>
                        <a:t>  (12 каналов; 1 канал - температура холодного спая)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6271" marR="56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6515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Модуль измерения температуры  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6271" marR="56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</a:rPr>
                        <a:t>МИТ1-</a:t>
                      </a:r>
                      <a:r>
                        <a:rPr lang="en-US" sz="1100" b="1">
                          <a:latin typeface="Times New Roman"/>
                          <a:ea typeface="Times New Roman"/>
                        </a:rPr>
                        <a:t>R</a:t>
                      </a:r>
                      <a:r>
                        <a:rPr lang="ru-RU" sz="1100">
                          <a:latin typeface="Times New Roman"/>
                          <a:ea typeface="Times New Roman"/>
                        </a:rPr>
                        <a:t>  предназначен для измерения температуры термопар  типа </a:t>
                      </a:r>
                      <a:r>
                        <a:rPr lang="en-US" sz="1100">
                          <a:latin typeface="Times New Roman"/>
                          <a:ea typeface="Times New Roman"/>
                        </a:rPr>
                        <a:t>L</a:t>
                      </a:r>
                      <a:r>
                        <a:rPr lang="ru-RU" sz="1100">
                          <a:latin typeface="Times New Roman"/>
                          <a:ea typeface="Times New Roman"/>
                        </a:rPr>
                        <a:t> и </a:t>
                      </a:r>
                      <a:r>
                        <a:rPr lang="en-US" sz="1100">
                          <a:latin typeface="Times New Roman"/>
                          <a:ea typeface="Times New Roman"/>
                        </a:rPr>
                        <a:t>K</a:t>
                      </a:r>
                      <a:r>
                        <a:rPr lang="ru-RU" sz="1100">
                          <a:latin typeface="Times New Roman"/>
                          <a:ea typeface="Times New Roman"/>
                        </a:rPr>
                        <a:t>  (4 канала) и терморезисторов (4 канала)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6271" marR="56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6515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Модуль выдачи разовых команд 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6271" marR="56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</a:rPr>
                        <a:t>МВРК12-01</a:t>
                      </a:r>
                      <a:r>
                        <a:rPr lang="ru-RU" sz="1100">
                          <a:latin typeface="Times New Roman"/>
                          <a:ea typeface="Times New Roman"/>
                        </a:rPr>
                        <a:t> предназначен для выдачи РК1 в соответствии с </a:t>
                      </a:r>
                      <a:r>
                        <a:rPr lang="uk-UA" sz="1100">
                          <a:latin typeface="Times New Roman"/>
                          <a:ea typeface="Times New Roman"/>
                        </a:rPr>
                        <a:t>ГОСТ 18977-79</a:t>
                      </a:r>
                      <a:r>
                        <a:rPr lang="ru-RU" sz="1100">
                          <a:latin typeface="Times New Roman"/>
                          <a:ea typeface="Times New Roman"/>
                        </a:rPr>
                        <a:t> напряжением +27 В и током нагрузки не более 3 А (12 каналов)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6271" marR="56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6515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Модуль выдачи разовых команд 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6271" marR="56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</a:rPr>
                        <a:t>МВРК12-02</a:t>
                      </a:r>
                      <a:r>
                        <a:rPr lang="ru-RU" sz="1100">
                          <a:latin typeface="Times New Roman"/>
                          <a:ea typeface="Times New Roman"/>
                        </a:rPr>
                        <a:t> предназначен для выдачи РК2 в соответствии с </a:t>
                      </a:r>
                      <a:r>
                        <a:rPr lang="uk-UA" sz="1100">
                          <a:latin typeface="Times New Roman"/>
                          <a:ea typeface="Times New Roman"/>
                        </a:rPr>
                        <a:t>ГОСТ 18977-79</a:t>
                      </a:r>
                      <a:r>
                        <a:rPr lang="ru-RU" sz="1100">
                          <a:latin typeface="Times New Roman"/>
                          <a:ea typeface="Times New Roman"/>
                        </a:rPr>
                        <a:t> напряжением -27 В и током нагрузки не более 3 А (12 каналов)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6271" marR="56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8686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Модуль измерения напряжения 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6271" marR="56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</a:rPr>
                        <a:t>МИН1</a:t>
                      </a:r>
                      <a:r>
                        <a:rPr lang="ru-RU" sz="1100">
                          <a:latin typeface="Times New Roman"/>
                          <a:ea typeface="Times New Roman"/>
                        </a:rPr>
                        <a:t> предназначен для измерения: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- напряжения переменного тока 115 В 400 Гц (3 ф); (6 канала)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- напряжения постоянного тока 27 В (2 каналов)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6271" marR="56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6515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Модуль измерения частотных сигналов  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6271" marR="56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</a:rPr>
                        <a:t>МИЧ1-01</a:t>
                      </a:r>
                      <a:r>
                        <a:rPr lang="ru-RU" sz="1100">
                          <a:latin typeface="Times New Roman"/>
                          <a:ea typeface="Times New Roman"/>
                        </a:rPr>
                        <a:t> предназначен для измерения частоты переменного тока в диапазоне от 200 Гц до 30 кГц   (8 канала)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6271" marR="56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6515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Модуль измерения частотных сигналов  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6271" marR="56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</a:rPr>
                        <a:t>МИЧ1-02</a:t>
                      </a:r>
                      <a:r>
                        <a:rPr lang="ru-RU" sz="1100">
                          <a:latin typeface="Times New Roman"/>
                          <a:ea typeface="Times New Roman"/>
                        </a:rPr>
                        <a:t> предназначен для измерения частоты переменного тока в диапазоне от 1 Гц до 3000 Гц  (8 канала)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6271" marR="56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4343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</a:rPr>
                        <a:t>Модуль адаптера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6271" marR="56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</a:rPr>
                        <a:t>М4294</a:t>
                      </a: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 предназначен для сопряжения </a:t>
                      </a:r>
                      <a:r>
                        <a:rPr lang="en-US" sz="1100" dirty="0">
                          <a:latin typeface="Times New Roman"/>
                          <a:ea typeface="Times New Roman"/>
                        </a:rPr>
                        <a:t>ARINC</a:t>
                      </a: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 429 </a:t>
                      </a:r>
                      <a:r>
                        <a:rPr lang="en-US" sz="1100" dirty="0">
                          <a:latin typeface="Times New Roman"/>
                          <a:ea typeface="Times New Roman"/>
                        </a:rPr>
                        <a:t>c ARINC</a:t>
                      </a: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 825 (4 канала вывода, 8 каналов ввода) 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56271" marR="56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cxnSp>
        <p:nvCxnSpPr>
          <p:cNvPr id="22" name="Прямая соединительная линия 21"/>
          <p:cNvCxnSpPr/>
          <p:nvPr/>
        </p:nvCxnSpPr>
        <p:spPr>
          <a:xfrm rot="10800000">
            <a:off x="1285852" y="2571744"/>
            <a:ext cx="142876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10800000">
            <a:off x="1285852" y="2786058"/>
            <a:ext cx="1000132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10800000">
            <a:off x="2285984" y="3357562"/>
            <a:ext cx="428628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rot="5400000" flipH="1" flipV="1">
            <a:off x="2000232" y="3071810"/>
            <a:ext cx="571504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rot="10800000">
            <a:off x="1928794" y="4214818"/>
            <a:ext cx="785818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rot="5400000" flipH="1" flipV="1">
            <a:off x="1679555" y="3964785"/>
            <a:ext cx="499272" cy="79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8273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ogo-KAMOV-sup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98107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571472" y="1857364"/>
            <a:ext cx="8358246" cy="292895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 w="53975">
            <a:solidFill>
              <a:schemeClr val="tx2">
                <a:lumMod val="60000"/>
                <a:lumOff val="40000"/>
              </a:schemeClr>
            </a:solidFill>
          </a:ln>
          <a:effectLst>
            <a:outerShdw blurRad="254000" dist="38100" dir="2700000" sx="102000" sy="102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857224" y="2000240"/>
            <a:ext cx="7715304" cy="347787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2000" b="1" dirty="0" smtClean="0">
                <a:latin typeface="+mj-lt"/>
                <a:cs typeface="Times New Roman" pitchFamily="18" charset="0"/>
              </a:rPr>
              <a:t>снижение загрузки экипажа в полете;</a:t>
            </a:r>
          </a:p>
          <a:p>
            <a:pPr>
              <a:buFontTx/>
              <a:buChar char="-"/>
            </a:pPr>
            <a:r>
              <a:rPr lang="ru-RU" sz="2000" b="1" dirty="0" smtClean="0">
                <a:latin typeface="+mj-lt"/>
                <a:cs typeface="Times New Roman" pitchFamily="18" charset="0"/>
              </a:rPr>
              <a:t> снижение массы бортового оборудования;</a:t>
            </a:r>
          </a:p>
          <a:p>
            <a:pPr>
              <a:buFontTx/>
              <a:buChar char="-"/>
            </a:pPr>
            <a:r>
              <a:rPr lang="ru-RU" sz="2000" b="1" dirty="0" smtClean="0">
                <a:latin typeface="+mj-lt"/>
                <a:cs typeface="Times New Roman" pitchFamily="18" charset="0"/>
              </a:rPr>
              <a:t> увеличение глубины контроля за состоянием    общевертолетного  оборудования до сменной единицы ( блока);</a:t>
            </a:r>
          </a:p>
          <a:p>
            <a:pPr>
              <a:buFontTx/>
              <a:buChar char="-"/>
            </a:pPr>
            <a:r>
              <a:rPr lang="ru-RU" sz="2000" b="1" dirty="0" smtClean="0">
                <a:latin typeface="+mj-lt"/>
                <a:cs typeface="Times New Roman" pitchFamily="18" charset="0"/>
              </a:rPr>
              <a:t> обеспечение расширения технической эксплуатации по состоянию;</a:t>
            </a:r>
          </a:p>
          <a:p>
            <a:pPr>
              <a:buFontTx/>
              <a:buChar char="-"/>
            </a:pPr>
            <a:r>
              <a:rPr lang="ru-RU" sz="2000" b="1" dirty="0" smtClean="0">
                <a:latin typeface="+mj-lt"/>
                <a:cs typeface="Times New Roman" pitchFamily="18" charset="0"/>
              </a:rPr>
              <a:t>сокращение времени  и повышение качества технического обслуживания.</a:t>
            </a:r>
          </a:p>
          <a:p>
            <a:pPr>
              <a:buFontTx/>
              <a:buChar char="-"/>
            </a:pPr>
            <a:endParaRPr lang="ru-RU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86050" y="428604"/>
            <a:ext cx="6000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Цели разработки и создания СУОВО-С: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ogo-KAMOV-sup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98107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571472" y="785794"/>
            <a:ext cx="8072494" cy="585791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 w="53975">
            <a:solidFill>
              <a:schemeClr val="tx2">
                <a:lumMod val="60000"/>
                <a:lumOff val="40000"/>
              </a:schemeClr>
            </a:solidFill>
          </a:ln>
          <a:effectLst>
            <a:outerShdw blurRad="254000" dist="38100" dir="2700000" sx="102000" sy="102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/>
              <a:t>Блоки коммутации и защиты (БКЗ)   </a:t>
            </a:r>
          </a:p>
          <a:p>
            <a:r>
              <a:rPr lang="ru-RU" sz="1400" b="1" dirty="0" smtClean="0"/>
              <a:t>Блоки БКЗ предназначены для управления исполнительными механизмами и устройствами ОВО, а также для коммутации и защиты электрических цепей:</a:t>
            </a:r>
          </a:p>
          <a:p>
            <a:r>
              <a:rPr lang="ru-RU" sz="1400" b="1" dirty="0" smtClean="0"/>
              <a:t>Блоки БКЗ выполняют следующие функции:</a:t>
            </a:r>
          </a:p>
          <a:p>
            <a:r>
              <a:rPr lang="ru-RU" sz="1400" b="1" dirty="0" smtClean="0"/>
              <a:t>- прием и выдачу данных в соответствии с ARINC 825;</a:t>
            </a:r>
          </a:p>
          <a:p>
            <a:r>
              <a:rPr lang="ru-RU" sz="1400" b="1" dirty="0" smtClean="0"/>
              <a:t>- прием разовых команд идентификации номера блока;</a:t>
            </a:r>
          </a:p>
          <a:p>
            <a:r>
              <a:rPr lang="ru-RU" sz="1400" b="1" dirty="0" smtClean="0"/>
              <a:t>- выдачу команд управления;</a:t>
            </a:r>
          </a:p>
          <a:p>
            <a:r>
              <a:rPr lang="ru-RU" sz="1400" b="1" dirty="0" smtClean="0"/>
              <a:t>- защиту цепей команд управления от перегрузок по току и короткого замыкания;</a:t>
            </a:r>
          </a:p>
          <a:p>
            <a:r>
              <a:rPr lang="ru-RU" sz="1400" b="1" dirty="0" smtClean="0"/>
              <a:t>- контроль подключения нагрузки до выдачи управляющих воздействий;</a:t>
            </a:r>
          </a:p>
          <a:p>
            <a:r>
              <a:rPr lang="ru-RU" sz="1400" b="1" dirty="0" smtClean="0"/>
              <a:t>- контроль входного и выходного напряжения каждого канала;</a:t>
            </a:r>
          </a:p>
          <a:p>
            <a:r>
              <a:rPr lang="ru-RU" sz="1400" b="1" dirty="0" smtClean="0"/>
              <a:t>- контроль технического состояния блока.</a:t>
            </a:r>
          </a:p>
          <a:p>
            <a:r>
              <a:rPr lang="ru-RU" sz="1400" b="1" dirty="0" smtClean="0"/>
              <a:t>БКЗ-27 и БКЗ-115 построены с использованием твердотельных элементов коммутации силового напряжения и устройств управления и защиты на базе микропроцессоров.</a:t>
            </a:r>
          </a:p>
          <a:p>
            <a:r>
              <a:rPr lang="ru-RU" sz="1400" b="1" dirty="0" smtClean="0"/>
              <a:t>Блок БКЗ-27 обеспечивает коммутацию токов:</a:t>
            </a:r>
          </a:p>
          <a:p>
            <a:pPr lvl="0"/>
            <a:r>
              <a:rPr lang="ru-RU" sz="1400" b="1" dirty="0" smtClean="0"/>
              <a:t>до 5А для напряжения 27 В – 28 канала;</a:t>
            </a:r>
          </a:p>
          <a:p>
            <a:pPr lvl="0"/>
            <a:r>
              <a:rPr lang="ru-RU" sz="1400" b="1" dirty="0" smtClean="0"/>
              <a:t>до 20 А для напряжения 27 В – 23 канала;</a:t>
            </a:r>
          </a:p>
          <a:p>
            <a:pPr lvl="0"/>
            <a:r>
              <a:rPr lang="ru-RU" sz="1400" b="1" dirty="0" smtClean="0"/>
              <a:t>до 40 А для напряжения 27 В – 8 каналов.</a:t>
            </a:r>
          </a:p>
          <a:p>
            <a:r>
              <a:rPr lang="ru-RU" sz="1400" b="1" dirty="0" smtClean="0"/>
              <a:t>Блок  БКЗ-27 выполнен в блочном исполнении. </a:t>
            </a:r>
          </a:p>
          <a:p>
            <a:r>
              <a:rPr lang="ru-RU" sz="1400" b="1" dirty="0" smtClean="0"/>
              <a:t>Габаритные размеры блока 280х240х130 мм.</a:t>
            </a:r>
          </a:p>
          <a:p>
            <a:r>
              <a:rPr lang="ru-RU" sz="1400" b="1" dirty="0" smtClean="0"/>
              <a:t>Масса, не более − 5,0 кг.</a:t>
            </a:r>
          </a:p>
          <a:p>
            <a:r>
              <a:rPr lang="ru-RU" sz="1400" b="1" dirty="0" smtClean="0"/>
              <a:t>Блок БКЗ-115 обеспечивают коммутацию токов:</a:t>
            </a:r>
          </a:p>
          <a:p>
            <a:pPr lvl="0"/>
            <a:r>
              <a:rPr lang="ru-RU" sz="1400" b="1" dirty="0" smtClean="0"/>
              <a:t>10 А для напряжения 200 В  400 Гц –    12 каналов (однофазные). </a:t>
            </a:r>
          </a:p>
          <a:p>
            <a:pPr lvl="0"/>
            <a:r>
              <a:rPr lang="ru-RU" sz="1400" b="1" dirty="0" smtClean="0"/>
              <a:t>20 А для напряжения 200 В  400 Гц –    12 каналов (однофазные). </a:t>
            </a:r>
          </a:p>
          <a:p>
            <a:r>
              <a:rPr lang="ru-RU" sz="1400" b="1" dirty="0" smtClean="0"/>
              <a:t>Блок  БКЗ-115 выполнен в блочном исполнении. </a:t>
            </a:r>
          </a:p>
          <a:p>
            <a:r>
              <a:rPr lang="ru-RU" sz="1400" b="1" dirty="0" smtClean="0"/>
              <a:t>Габаритные размеры блока 280х330х130 мм.</a:t>
            </a:r>
          </a:p>
          <a:p>
            <a:r>
              <a:rPr lang="ru-RU" sz="1400" b="1" dirty="0" smtClean="0"/>
              <a:t>Масса, не более − 5,0 кг.</a:t>
            </a:r>
          </a:p>
          <a:p>
            <a:endParaRPr lang="ru-RU" sz="1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86116" y="214290"/>
            <a:ext cx="6000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Состав блоков системы</a:t>
            </a: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5429263"/>
            <a:ext cx="1357322" cy="784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3929066"/>
            <a:ext cx="928694" cy="823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16559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ogo-KAMOV-sup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98107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286116" y="214290"/>
            <a:ext cx="6000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Состав блоков системы</a:t>
            </a:r>
          </a:p>
        </p:txBody>
      </p:sp>
      <p:pic>
        <p:nvPicPr>
          <p:cNvPr id="28674" name="Picture 2" descr="IMG_423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428868"/>
            <a:ext cx="3857652" cy="2572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8675" name="Object 3"/>
          <p:cNvGraphicFramePr>
            <a:graphicFrameLocks noChangeAspect="1"/>
          </p:cNvGraphicFramePr>
          <p:nvPr/>
        </p:nvGraphicFramePr>
        <p:xfrm>
          <a:off x="4286248" y="714356"/>
          <a:ext cx="4198856" cy="5857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8" name="Visio" r:id="rId5" imgW="6993255" imgH="9767011" progId="Visio.Drawing.11">
                  <p:embed/>
                </p:oleObj>
              </mc:Choice>
              <mc:Fallback>
                <p:oleObj name="Visio" r:id="rId5" imgW="6993255" imgH="976701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48" y="714356"/>
                        <a:ext cx="4198856" cy="5857916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 w="25400">
                        <a:solidFill>
                          <a:srgbClr val="3366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45813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ogo-KAMOV-sup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98107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571472" y="857232"/>
            <a:ext cx="8072494" cy="578647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 w="53975">
            <a:solidFill>
              <a:schemeClr val="tx2">
                <a:lumMod val="60000"/>
                <a:lumOff val="40000"/>
              </a:schemeClr>
            </a:solidFill>
          </a:ln>
          <a:effectLst>
            <a:outerShdw blurRad="254000" dist="38100" dir="2700000" sx="102000" sy="102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/>
              <a:t>Верхний потолочный и центральный пульты (ВПП и ЦП)   </a:t>
            </a:r>
          </a:p>
          <a:p>
            <a:endParaRPr lang="ru-RU" sz="1400" b="1" dirty="0" smtClean="0"/>
          </a:p>
          <a:p>
            <a:r>
              <a:rPr lang="ru-RU" sz="1400" b="1" dirty="0" smtClean="0"/>
              <a:t>   </a:t>
            </a:r>
          </a:p>
          <a:p>
            <a:r>
              <a:rPr lang="ru-RU" sz="1400" b="1" dirty="0" smtClean="0">
                <a:latin typeface="+mj-lt"/>
              </a:rPr>
              <a:t>ВПП и ЦП  обеспечивают выполнение следующих функций:</a:t>
            </a:r>
          </a:p>
          <a:p>
            <a:pPr>
              <a:buFontTx/>
              <a:buChar char="-"/>
            </a:pPr>
            <a:r>
              <a:rPr lang="ru-RU" sz="1400" b="1" dirty="0" smtClean="0">
                <a:latin typeface="+mj-lt"/>
              </a:rPr>
              <a:t>ручное управление режимами работы </a:t>
            </a:r>
            <a:r>
              <a:rPr lang="ru-RU" sz="1400" b="1" dirty="0" err="1" smtClean="0">
                <a:latin typeface="+mj-lt"/>
              </a:rPr>
              <a:t>общевертолетных</a:t>
            </a:r>
            <a:r>
              <a:rPr lang="ru-RU" sz="1400" b="1" dirty="0" smtClean="0">
                <a:latin typeface="+mj-lt"/>
              </a:rPr>
              <a:t> </a:t>
            </a:r>
          </a:p>
          <a:p>
            <a:r>
              <a:rPr lang="ru-RU" sz="1400" b="1" dirty="0" smtClean="0">
                <a:latin typeface="+mj-lt"/>
              </a:rPr>
              <a:t>систем и бортового оборудования;</a:t>
            </a:r>
          </a:p>
          <a:p>
            <a:r>
              <a:rPr lang="ru-RU" sz="1400" b="1" dirty="0" smtClean="0">
                <a:latin typeface="+mj-lt"/>
              </a:rPr>
              <a:t>- обмен информацией с взаимодействующими </a:t>
            </a:r>
            <a:r>
              <a:rPr lang="ru-RU" sz="1400" b="1" dirty="0" err="1" smtClean="0">
                <a:latin typeface="+mj-lt"/>
              </a:rPr>
              <a:t>общевертолетными</a:t>
            </a:r>
            <a:r>
              <a:rPr lang="ru-RU" sz="1400" b="1" dirty="0" smtClean="0">
                <a:latin typeface="+mj-lt"/>
              </a:rPr>
              <a:t> системами         и бортовым оборудованием;</a:t>
            </a:r>
          </a:p>
          <a:p>
            <a:pPr>
              <a:buFontTx/>
              <a:buChar char="-"/>
            </a:pPr>
            <a:r>
              <a:rPr lang="ru-RU" sz="1400" b="1" dirty="0" smtClean="0">
                <a:latin typeface="+mj-lt"/>
              </a:rPr>
              <a:t>формирование и выдачу управляющих сигналов в </a:t>
            </a:r>
            <a:r>
              <a:rPr lang="ru-RU" sz="1400" b="1" dirty="0" err="1" smtClean="0">
                <a:latin typeface="+mj-lt"/>
              </a:rPr>
              <a:t>общевертолетные</a:t>
            </a:r>
            <a:r>
              <a:rPr lang="ru-RU" sz="1400" b="1" dirty="0" smtClean="0">
                <a:latin typeface="+mj-lt"/>
              </a:rPr>
              <a:t> </a:t>
            </a:r>
          </a:p>
          <a:p>
            <a:r>
              <a:rPr lang="ru-RU" sz="1400" b="1" dirty="0" smtClean="0">
                <a:latin typeface="+mj-lt"/>
              </a:rPr>
              <a:t>системы в ручном и автоматическом режимах;</a:t>
            </a:r>
          </a:p>
          <a:p>
            <a:r>
              <a:rPr lang="ru-RU" sz="1400" b="1" dirty="0" smtClean="0">
                <a:latin typeface="+mj-lt"/>
              </a:rPr>
              <a:t>- автоматическое управление и контроль </a:t>
            </a:r>
            <a:r>
              <a:rPr lang="ru-RU" sz="1400" b="1" dirty="0" err="1" smtClean="0">
                <a:latin typeface="+mj-lt"/>
              </a:rPr>
              <a:t>общевертолетных</a:t>
            </a:r>
            <a:r>
              <a:rPr lang="ru-RU" sz="1400" b="1" dirty="0" smtClean="0">
                <a:latin typeface="+mj-lt"/>
              </a:rPr>
              <a:t> систем.</a:t>
            </a:r>
          </a:p>
          <a:p>
            <a:r>
              <a:rPr lang="ru-RU" sz="1400" b="1" dirty="0" smtClean="0">
                <a:latin typeface="+mj-lt"/>
              </a:rPr>
              <a:t>В состав верхнего потолочного пульта могут входить модули  управления и индикации (МУИ) предназначенные:</a:t>
            </a:r>
          </a:p>
          <a:p>
            <a:r>
              <a:rPr lang="ru-RU" sz="1400" b="1" dirty="0" smtClean="0">
                <a:latin typeface="+mj-lt"/>
              </a:rPr>
              <a:t>- приема сигналов от органов управления (кнопок-ламп, переключателей,     </a:t>
            </a:r>
            <a:r>
              <a:rPr lang="ru-RU" sz="1400" b="1" dirty="0" err="1" smtClean="0">
                <a:latin typeface="+mj-lt"/>
              </a:rPr>
              <a:t>энкодеров</a:t>
            </a:r>
            <a:r>
              <a:rPr lang="ru-RU" sz="1400" b="1" dirty="0" smtClean="0">
                <a:latin typeface="+mj-lt"/>
              </a:rPr>
              <a:t> и т.д.) и передачи команд по внутренним </a:t>
            </a:r>
            <a:r>
              <a:rPr lang="en-US" sz="1400" b="1" dirty="0" smtClean="0">
                <a:latin typeface="+mj-lt"/>
              </a:rPr>
              <a:t>CAN</a:t>
            </a:r>
            <a:r>
              <a:rPr lang="ru-RU" sz="1400" b="1" dirty="0" smtClean="0">
                <a:latin typeface="+mj-lt"/>
              </a:rPr>
              <a:t>-интерфейсам в МЦК3;</a:t>
            </a:r>
          </a:p>
          <a:p>
            <a:r>
              <a:rPr lang="ru-RU" sz="1400" b="1" dirty="0" smtClean="0">
                <a:latin typeface="+mj-lt"/>
              </a:rPr>
              <a:t>- выдачи данных о состоянии  бортовых систем в интерфейсную сеть вертолета;</a:t>
            </a:r>
          </a:p>
          <a:p>
            <a:r>
              <a:rPr lang="ru-RU" sz="1400" b="1" dirty="0" smtClean="0">
                <a:latin typeface="+mj-lt"/>
              </a:rPr>
              <a:t>- для контроля и диагностики собственных аппаратных средств.</a:t>
            </a:r>
          </a:p>
          <a:p>
            <a:r>
              <a:rPr lang="ru-RU" sz="1400" b="1" dirty="0" smtClean="0">
                <a:latin typeface="+mj-lt"/>
              </a:rPr>
              <a:t>Управляющие воздействия с ВПП и ЦП на системы и агрегаты ОВО осуществляются через интерфейсы </a:t>
            </a:r>
            <a:r>
              <a:rPr lang="en-US" sz="1400" b="1" dirty="0" smtClean="0">
                <a:latin typeface="+mj-lt"/>
              </a:rPr>
              <a:t>ARINC </a:t>
            </a:r>
            <a:r>
              <a:rPr lang="ru-RU" sz="1400" b="1" dirty="0" smtClean="0">
                <a:latin typeface="+mj-lt"/>
              </a:rPr>
              <a:t>825.</a:t>
            </a:r>
          </a:p>
          <a:p>
            <a:r>
              <a:rPr lang="ru-RU" sz="1400" b="1" dirty="0" smtClean="0">
                <a:latin typeface="+mj-lt"/>
              </a:rPr>
              <a:t>Блоки ЦП построены по модульному принципу из стандартных модулей, обеспечивающих подключение до 128 органов управления (кнопки-лампы, переключатели и </a:t>
            </a:r>
            <a:r>
              <a:rPr lang="ru-RU" sz="1400" b="1" dirty="0" err="1" smtClean="0">
                <a:latin typeface="+mj-lt"/>
              </a:rPr>
              <a:t>энкодеры</a:t>
            </a:r>
            <a:r>
              <a:rPr lang="ru-RU" sz="1400" b="1" dirty="0" smtClean="0">
                <a:latin typeface="+mj-lt"/>
              </a:rPr>
              <a:t>).</a:t>
            </a:r>
          </a:p>
          <a:p>
            <a:r>
              <a:rPr lang="ru-RU" sz="1400" b="1" dirty="0" smtClean="0">
                <a:latin typeface="+mj-lt"/>
              </a:rPr>
              <a:t>Средства самоконтроля блоков ВПП и ЦП обеспечивают глубину контроля:  </a:t>
            </a:r>
          </a:p>
          <a:p>
            <a:r>
              <a:rPr lang="ru-RU" sz="1400" b="1" dirty="0" smtClean="0">
                <a:latin typeface="+mj-lt"/>
              </a:rPr>
              <a:t>                  - на борту 0,92;</a:t>
            </a:r>
          </a:p>
          <a:p>
            <a:r>
              <a:rPr lang="ru-RU" sz="1400" b="1" dirty="0" smtClean="0">
                <a:latin typeface="+mj-lt"/>
              </a:rPr>
              <a:t>                  - при снятии с борта 0,95.</a:t>
            </a:r>
          </a:p>
          <a:p>
            <a:r>
              <a:rPr lang="ru-RU" sz="1400" b="1" dirty="0" smtClean="0">
                <a:latin typeface="+mj-lt"/>
              </a:rPr>
              <a:t>Предполагается применение унифицированных средства контроля, использующихся при производстве и эксплуатации МУИ, а также входящих в него модулей.</a:t>
            </a:r>
          </a:p>
          <a:p>
            <a:endParaRPr lang="ru-RU" sz="1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86116" y="214290"/>
            <a:ext cx="6000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Состав блоков системы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916369" y="1084500"/>
            <a:ext cx="800590" cy="134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837646" y="877978"/>
            <a:ext cx="806055" cy="407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Верхний пульт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6644" y="1357298"/>
            <a:ext cx="298309" cy="1445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7429520" y="1643050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Центральный</a:t>
            </a:r>
            <a:r>
              <a:rPr lang="ru-RU" sz="1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пульт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969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ogo-KAMOV-sup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98107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500034" y="1214422"/>
            <a:ext cx="8358246" cy="450059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 w="53975">
            <a:solidFill>
              <a:schemeClr val="tx2">
                <a:lumMod val="60000"/>
                <a:lumOff val="40000"/>
              </a:schemeClr>
            </a:solidFill>
          </a:ln>
          <a:effectLst>
            <a:outerShdw blurRad="254000" dist="38100" dir="2700000" sx="102000" sy="102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857224" y="1357298"/>
            <a:ext cx="7715304" cy="581697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b="1" dirty="0" smtClean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ru-RU" b="1" dirty="0" smtClean="0">
                <a:cs typeface="Times New Roman" pitchFamily="18" charset="0"/>
              </a:rPr>
              <a:t>Прием и обработка информации поступающей от датчиков и  сопрягаемых систем;</a:t>
            </a:r>
          </a:p>
          <a:p>
            <a:pPr>
              <a:buFontTx/>
              <a:buChar char="-"/>
            </a:pPr>
            <a:r>
              <a:rPr lang="ru-RU" b="1" dirty="0" smtClean="0">
                <a:cs typeface="Times New Roman" pitchFamily="18" charset="0"/>
              </a:rPr>
              <a:t> Выдача информации, в том числе аварийной  о состоянии сопрягаемых систем в вычислительные системы верхнего уровня и системы индикации;</a:t>
            </a:r>
          </a:p>
          <a:p>
            <a:pPr>
              <a:buFontTx/>
              <a:buChar char="-"/>
            </a:pPr>
            <a:r>
              <a:rPr lang="ru-RU" b="1" dirty="0" smtClean="0">
                <a:cs typeface="Times New Roman" pitchFamily="18" charset="0"/>
              </a:rPr>
              <a:t> Управление системами общевертолетного оборудования в  автоматическом или ручном режимах;</a:t>
            </a:r>
          </a:p>
          <a:p>
            <a:pPr>
              <a:buFontTx/>
              <a:buChar char="-"/>
            </a:pPr>
            <a:r>
              <a:rPr lang="ru-RU" b="1" dirty="0" smtClean="0">
                <a:cs typeface="Times New Roman" pitchFamily="18" charset="0"/>
              </a:rPr>
              <a:t> Проведение наземного контроля </a:t>
            </a:r>
            <a:r>
              <a:rPr lang="ru-RU" b="1" dirty="0" err="1" smtClean="0">
                <a:cs typeface="Times New Roman" pitchFamily="18" charset="0"/>
              </a:rPr>
              <a:t>общевертолетных</a:t>
            </a:r>
            <a:r>
              <a:rPr lang="ru-RU" b="1" dirty="0" smtClean="0">
                <a:cs typeface="Times New Roman" pitchFamily="18" charset="0"/>
              </a:rPr>
              <a:t> систем в автоматизированном и углубленном режимах;</a:t>
            </a:r>
          </a:p>
          <a:p>
            <a:pPr>
              <a:buFontTx/>
              <a:buChar char="-"/>
            </a:pPr>
            <a:r>
              <a:rPr lang="ru-RU" b="1" dirty="0" smtClean="0">
                <a:cs typeface="Times New Roman" pitchFamily="18" charset="0"/>
              </a:rPr>
              <a:t> Регистрация параметров состояния, входных и выходных сигналов от сопрягаемых систем в защищенном бортовом накопителе.</a:t>
            </a:r>
            <a:endParaRPr lang="en-US" b="1" dirty="0" smtClean="0"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b="1" dirty="0" smtClean="0">
                <a:cs typeface="Times New Roman" pitchFamily="18" charset="0"/>
              </a:rPr>
              <a:t> Обеспечение  системы аварийной сигнализации.</a:t>
            </a:r>
          </a:p>
          <a:p>
            <a:pPr>
              <a:buFontTx/>
              <a:buChar char="-"/>
            </a:pPr>
            <a:r>
              <a:rPr lang="ru-RU" b="1" dirty="0" smtClean="0">
                <a:cs typeface="Times New Roman" pitchFamily="18" charset="0"/>
              </a:rPr>
              <a:t> Учет собственной наработки и ресурса для организации эксплуатации по состоянию с возможностью учета наработки и ресурса в сопрягаемых системах.</a:t>
            </a:r>
          </a:p>
          <a:p>
            <a:pPr>
              <a:buFontTx/>
              <a:buChar char="-"/>
            </a:pPr>
            <a:endParaRPr lang="ru-RU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86050" y="428604"/>
            <a:ext cx="6000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Функции СУОВО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ogo-KAMOV-sup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98107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500034" y="1357298"/>
            <a:ext cx="8429684" cy="521497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 w="53975">
            <a:solidFill>
              <a:schemeClr val="tx2">
                <a:lumMod val="60000"/>
                <a:lumOff val="40000"/>
              </a:schemeClr>
            </a:solidFill>
          </a:ln>
          <a:effectLst>
            <a:outerShdw blurRad="254000" dist="38100" dir="2700000" sx="102000" sy="102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i="1" dirty="0" smtClean="0"/>
              <a:t>Концепция открытости архитектуры бортовых средств вычислитель-</a:t>
            </a:r>
          </a:p>
          <a:p>
            <a:r>
              <a:rPr lang="ru-RU" b="1" i="1" dirty="0" smtClean="0"/>
              <a:t>ной техники (СВТ) базируется на основе использования ограниченного набора </a:t>
            </a:r>
            <a:r>
              <a:rPr lang="ru-RU" b="1" dirty="0" smtClean="0"/>
              <a:t>унифицированных функциональных модулей средств обработки и передачи информации, что позволяет создавать масштабируемую бортовую вычислительную систему  с широким спектром функциональных характеристик.</a:t>
            </a:r>
          </a:p>
          <a:p>
            <a:r>
              <a:rPr lang="ru-RU" b="1" dirty="0" smtClean="0"/>
              <a:t>Принцип открытости архитектуры должен наделять проектируемую систему</a:t>
            </a:r>
          </a:p>
          <a:p>
            <a:r>
              <a:rPr lang="ru-RU" b="1" dirty="0" smtClean="0"/>
              <a:t>управления </a:t>
            </a:r>
            <a:r>
              <a:rPr lang="ru-RU" b="1" dirty="0" err="1" smtClean="0"/>
              <a:t>общевертолетным</a:t>
            </a:r>
            <a:r>
              <a:rPr lang="ru-RU" b="1" dirty="0" smtClean="0"/>
              <a:t> оборудованием (СУОВО) способностями к развитию , совершенствованию и модернизации. Он должен обеспечить построение БВС, характеристики которой могут изменяться в широких пределах в зависимости от требований конкретного применения.</a:t>
            </a:r>
          </a:p>
          <a:p>
            <a:r>
              <a:rPr lang="ru-RU" b="1" dirty="0" smtClean="0"/>
              <a:t>Проектирование СУОВО на основе использования открытой архитектуры</a:t>
            </a:r>
          </a:p>
          <a:p>
            <a:r>
              <a:rPr lang="ru-RU" b="1" dirty="0" smtClean="0"/>
              <a:t>и стандартных интерфейсов определяет экономический смысл данного подхода в современной обстановке быстрого развития технологий и элементной базы,   снижения масштабов бюджетного финансирования. Возможность наращивания вычислительных характеристик систем при использовании модульной архитектуры – эффективный способ, который в настоящее время является актуальным.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86050" y="428604"/>
            <a:ext cx="6000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Концепция построения СУОВО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ogo-KAMOV-sup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98107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786050" y="214290"/>
            <a:ext cx="6000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Архитектура построения СУОВО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3929058" y="1571612"/>
            <a:ext cx="857256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43174" y="2000240"/>
            <a:ext cx="714380" cy="611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1538" y="2000240"/>
            <a:ext cx="714380" cy="611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85852" y="4000504"/>
            <a:ext cx="689022" cy="611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86182" y="4000504"/>
            <a:ext cx="689022" cy="611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0800000">
            <a:off x="4500562" y="4000504"/>
            <a:ext cx="785818" cy="34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0800000">
            <a:off x="2071670" y="4000504"/>
            <a:ext cx="785818" cy="34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00232" y="2500306"/>
            <a:ext cx="476253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7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86446" y="4000504"/>
            <a:ext cx="689022" cy="611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8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0800000">
            <a:off x="6643702" y="4000504"/>
            <a:ext cx="785818" cy="34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20" name="Прямая соединительная линия 219"/>
          <p:cNvCxnSpPr/>
          <p:nvPr/>
        </p:nvCxnSpPr>
        <p:spPr>
          <a:xfrm rot="5400000">
            <a:off x="4501356" y="2857496"/>
            <a:ext cx="284958" cy="79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Прямая соединительная линия 227"/>
          <p:cNvCxnSpPr/>
          <p:nvPr/>
        </p:nvCxnSpPr>
        <p:spPr>
          <a:xfrm>
            <a:off x="4643438" y="3000372"/>
            <a:ext cx="3643338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Прямая соединительная линия 229"/>
          <p:cNvCxnSpPr/>
          <p:nvPr/>
        </p:nvCxnSpPr>
        <p:spPr>
          <a:xfrm rot="5400000">
            <a:off x="7930380" y="3356768"/>
            <a:ext cx="714380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Прямая соединительная линия 232"/>
          <p:cNvCxnSpPr/>
          <p:nvPr/>
        </p:nvCxnSpPr>
        <p:spPr>
          <a:xfrm rot="10800000">
            <a:off x="714348" y="3714752"/>
            <a:ext cx="7572428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Прямая соединительная линия 234"/>
          <p:cNvCxnSpPr/>
          <p:nvPr/>
        </p:nvCxnSpPr>
        <p:spPr>
          <a:xfrm rot="5400000" flipH="1" flipV="1">
            <a:off x="357952" y="3356768"/>
            <a:ext cx="714380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Прямая соединительная линия 236"/>
          <p:cNvCxnSpPr/>
          <p:nvPr/>
        </p:nvCxnSpPr>
        <p:spPr>
          <a:xfrm>
            <a:off x="714348" y="3000372"/>
            <a:ext cx="3286148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Прямая со стрелкой 238"/>
          <p:cNvCxnSpPr/>
          <p:nvPr/>
        </p:nvCxnSpPr>
        <p:spPr>
          <a:xfrm rot="5400000" flipH="1" flipV="1">
            <a:off x="3858414" y="2857496"/>
            <a:ext cx="284958" cy="79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Прямая соединительная линия 240"/>
          <p:cNvCxnSpPr/>
          <p:nvPr/>
        </p:nvCxnSpPr>
        <p:spPr>
          <a:xfrm rot="5400000">
            <a:off x="3894133" y="2963859"/>
            <a:ext cx="500066" cy="1588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Прямая соединительная линия 242"/>
          <p:cNvCxnSpPr/>
          <p:nvPr/>
        </p:nvCxnSpPr>
        <p:spPr>
          <a:xfrm rot="10800000">
            <a:off x="857224" y="3214686"/>
            <a:ext cx="3286148" cy="1588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Прямая соединительная линия 244"/>
          <p:cNvCxnSpPr/>
          <p:nvPr/>
        </p:nvCxnSpPr>
        <p:spPr>
          <a:xfrm rot="5400000">
            <a:off x="714348" y="3357562"/>
            <a:ext cx="285752" cy="1588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Прямая соединительная линия 246"/>
          <p:cNvCxnSpPr/>
          <p:nvPr/>
        </p:nvCxnSpPr>
        <p:spPr>
          <a:xfrm>
            <a:off x="857224" y="3500438"/>
            <a:ext cx="7286676" cy="1588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Прямая соединительная линия 248"/>
          <p:cNvCxnSpPr/>
          <p:nvPr/>
        </p:nvCxnSpPr>
        <p:spPr>
          <a:xfrm rot="5400000" flipH="1" flipV="1">
            <a:off x="8000230" y="3357562"/>
            <a:ext cx="286546" cy="794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Прямая соединительная линия 250"/>
          <p:cNvCxnSpPr/>
          <p:nvPr/>
        </p:nvCxnSpPr>
        <p:spPr>
          <a:xfrm rot="10800000">
            <a:off x="4500562" y="3214686"/>
            <a:ext cx="3643338" cy="1588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Прямая со стрелкой 254"/>
          <p:cNvCxnSpPr/>
          <p:nvPr/>
        </p:nvCxnSpPr>
        <p:spPr>
          <a:xfrm rot="5400000" flipH="1" flipV="1">
            <a:off x="4251323" y="2963859"/>
            <a:ext cx="500066" cy="1588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Прямая соединительная линия 259"/>
          <p:cNvCxnSpPr/>
          <p:nvPr/>
        </p:nvCxnSpPr>
        <p:spPr>
          <a:xfrm rot="5400000">
            <a:off x="1356496" y="3857628"/>
            <a:ext cx="286546" cy="79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Прямая соединительная линия 262"/>
          <p:cNvCxnSpPr/>
          <p:nvPr/>
        </p:nvCxnSpPr>
        <p:spPr>
          <a:xfrm rot="5400000">
            <a:off x="1322365" y="3750471"/>
            <a:ext cx="499272" cy="794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Прямая соединительная линия 273"/>
          <p:cNvCxnSpPr/>
          <p:nvPr/>
        </p:nvCxnSpPr>
        <p:spPr>
          <a:xfrm rot="5400000">
            <a:off x="2428066" y="3856834"/>
            <a:ext cx="286546" cy="79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Прямая соединительная линия 274"/>
          <p:cNvCxnSpPr/>
          <p:nvPr/>
        </p:nvCxnSpPr>
        <p:spPr>
          <a:xfrm rot="5400000">
            <a:off x="2393935" y="3749677"/>
            <a:ext cx="499272" cy="794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Прямая соединительная линия 275"/>
          <p:cNvCxnSpPr/>
          <p:nvPr/>
        </p:nvCxnSpPr>
        <p:spPr>
          <a:xfrm rot="5400000">
            <a:off x="3928264" y="3856834"/>
            <a:ext cx="286546" cy="79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Прямая соединительная линия 276"/>
          <p:cNvCxnSpPr/>
          <p:nvPr/>
        </p:nvCxnSpPr>
        <p:spPr>
          <a:xfrm rot="5400000">
            <a:off x="3894133" y="3749677"/>
            <a:ext cx="499272" cy="794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Прямая соединительная линия 277"/>
          <p:cNvCxnSpPr/>
          <p:nvPr/>
        </p:nvCxnSpPr>
        <p:spPr>
          <a:xfrm rot="5400000">
            <a:off x="4785520" y="3856834"/>
            <a:ext cx="286546" cy="79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Прямая соединительная линия 278"/>
          <p:cNvCxnSpPr/>
          <p:nvPr/>
        </p:nvCxnSpPr>
        <p:spPr>
          <a:xfrm rot="5400000">
            <a:off x="4751389" y="3749677"/>
            <a:ext cx="499272" cy="794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Прямая соединительная линия 279"/>
          <p:cNvCxnSpPr/>
          <p:nvPr/>
        </p:nvCxnSpPr>
        <p:spPr>
          <a:xfrm rot="5400000">
            <a:off x="5857884" y="3857628"/>
            <a:ext cx="286546" cy="79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Прямая соединительная линия 280"/>
          <p:cNvCxnSpPr/>
          <p:nvPr/>
        </p:nvCxnSpPr>
        <p:spPr>
          <a:xfrm rot="5400000">
            <a:off x="5822959" y="3749677"/>
            <a:ext cx="499272" cy="794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Прямая соединительная линия 281"/>
          <p:cNvCxnSpPr/>
          <p:nvPr/>
        </p:nvCxnSpPr>
        <p:spPr>
          <a:xfrm rot="5400000">
            <a:off x="6785784" y="3856834"/>
            <a:ext cx="286546" cy="79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" name="Прямая соединительная линия 282"/>
          <p:cNvCxnSpPr/>
          <p:nvPr/>
        </p:nvCxnSpPr>
        <p:spPr>
          <a:xfrm rot="5400000">
            <a:off x="6751653" y="3749677"/>
            <a:ext cx="499272" cy="794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Прямая соединительная линия 283"/>
          <p:cNvCxnSpPr/>
          <p:nvPr/>
        </p:nvCxnSpPr>
        <p:spPr>
          <a:xfrm rot="5400000">
            <a:off x="1178695" y="2821777"/>
            <a:ext cx="357190" cy="1588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Прямая соединительная линия 284"/>
          <p:cNvCxnSpPr/>
          <p:nvPr/>
        </p:nvCxnSpPr>
        <p:spPr>
          <a:xfrm rot="5400000">
            <a:off x="1143373" y="2928537"/>
            <a:ext cx="570710" cy="1588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Прямая соединительная линия 285"/>
          <p:cNvCxnSpPr/>
          <p:nvPr/>
        </p:nvCxnSpPr>
        <p:spPr>
          <a:xfrm rot="5400000">
            <a:off x="2822563" y="2820983"/>
            <a:ext cx="357190" cy="1588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Прямая соединительная линия 286"/>
          <p:cNvCxnSpPr/>
          <p:nvPr/>
        </p:nvCxnSpPr>
        <p:spPr>
          <a:xfrm rot="5400000">
            <a:off x="2787241" y="2927743"/>
            <a:ext cx="571504" cy="794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0" name="TextBox 299"/>
          <p:cNvSpPr txBox="1"/>
          <p:nvPr/>
        </p:nvSpPr>
        <p:spPr>
          <a:xfrm>
            <a:off x="1000100" y="1643050"/>
            <a:ext cx="571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БВС</a:t>
            </a:r>
            <a:endParaRPr lang="ru-RU" sz="1400" dirty="0"/>
          </a:p>
        </p:txBody>
      </p:sp>
      <p:sp>
        <p:nvSpPr>
          <p:cNvPr id="301" name="TextBox 300"/>
          <p:cNvSpPr txBox="1"/>
          <p:nvPr/>
        </p:nvSpPr>
        <p:spPr>
          <a:xfrm>
            <a:off x="3143240" y="1643050"/>
            <a:ext cx="571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БВС</a:t>
            </a:r>
            <a:endParaRPr lang="ru-RU" sz="1400" dirty="0"/>
          </a:p>
        </p:txBody>
      </p:sp>
      <p:cxnSp>
        <p:nvCxnSpPr>
          <p:cNvPr id="303" name="Прямая со стрелкой 302"/>
          <p:cNvCxnSpPr>
            <a:stCxn id="19" idx="3"/>
            <a:endCxn id="37" idx="1"/>
          </p:cNvCxnSpPr>
          <p:nvPr/>
        </p:nvCxnSpPr>
        <p:spPr>
          <a:xfrm>
            <a:off x="1785918" y="2306180"/>
            <a:ext cx="214314" cy="372721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Прямая со стрелкой 304"/>
          <p:cNvCxnSpPr>
            <a:stCxn id="18" idx="1"/>
            <a:endCxn id="37" idx="3"/>
          </p:cNvCxnSpPr>
          <p:nvPr/>
        </p:nvCxnSpPr>
        <p:spPr>
          <a:xfrm rot="10800000" flipV="1">
            <a:off x="2476486" y="2306179"/>
            <a:ext cx="166689" cy="372721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4" name="TextBox 313"/>
          <p:cNvSpPr txBox="1"/>
          <p:nvPr/>
        </p:nvSpPr>
        <p:spPr>
          <a:xfrm>
            <a:off x="4214810" y="1142984"/>
            <a:ext cx="785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Пульт верхний</a:t>
            </a:r>
            <a:endParaRPr lang="ru-RU" sz="1000" dirty="0"/>
          </a:p>
        </p:txBody>
      </p:sp>
      <p:sp>
        <p:nvSpPr>
          <p:cNvPr id="315" name="TextBox 314"/>
          <p:cNvSpPr txBox="1"/>
          <p:nvPr/>
        </p:nvSpPr>
        <p:spPr>
          <a:xfrm>
            <a:off x="1928794" y="3714752"/>
            <a:ext cx="571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БУКС</a:t>
            </a:r>
            <a:endParaRPr lang="ru-RU" sz="1400" dirty="0"/>
          </a:p>
        </p:txBody>
      </p:sp>
      <p:sp>
        <p:nvSpPr>
          <p:cNvPr id="316" name="TextBox 315"/>
          <p:cNvSpPr txBox="1"/>
          <p:nvPr/>
        </p:nvSpPr>
        <p:spPr>
          <a:xfrm>
            <a:off x="857224" y="3786190"/>
            <a:ext cx="571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БКЗ</a:t>
            </a:r>
            <a:endParaRPr lang="ru-RU" sz="1400" dirty="0"/>
          </a:p>
        </p:txBody>
      </p:sp>
      <p:sp>
        <p:nvSpPr>
          <p:cNvPr id="317" name="TextBox 316"/>
          <p:cNvSpPr txBox="1"/>
          <p:nvPr/>
        </p:nvSpPr>
        <p:spPr>
          <a:xfrm>
            <a:off x="5715008" y="2714620"/>
            <a:ext cx="714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</a:rPr>
              <a:t>CAN 1</a:t>
            </a:r>
            <a:endParaRPr lang="ru-RU" sz="1400" dirty="0">
              <a:solidFill>
                <a:srgbClr val="0070C0"/>
              </a:solidFill>
            </a:endParaRPr>
          </a:p>
        </p:txBody>
      </p:sp>
      <p:sp>
        <p:nvSpPr>
          <p:cNvPr id="318" name="TextBox 317"/>
          <p:cNvSpPr txBox="1"/>
          <p:nvPr/>
        </p:nvSpPr>
        <p:spPr>
          <a:xfrm>
            <a:off x="5715008" y="2928934"/>
            <a:ext cx="714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B050"/>
                </a:solidFill>
              </a:rPr>
              <a:t>CAN 2</a:t>
            </a:r>
            <a:endParaRPr lang="ru-RU" sz="1400" dirty="0">
              <a:solidFill>
                <a:srgbClr val="00B050"/>
              </a:solidFill>
            </a:endParaRPr>
          </a:p>
        </p:txBody>
      </p:sp>
      <p:sp>
        <p:nvSpPr>
          <p:cNvPr id="319" name="TextBox 318"/>
          <p:cNvSpPr txBox="1"/>
          <p:nvPr/>
        </p:nvSpPr>
        <p:spPr>
          <a:xfrm>
            <a:off x="4286248" y="3714752"/>
            <a:ext cx="571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БУКС</a:t>
            </a:r>
            <a:endParaRPr lang="ru-RU" sz="1400" dirty="0"/>
          </a:p>
        </p:txBody>
      </p:sp>
      <p:sp>
        <p:nvSpPr>
          <p:cNvPr id="320" name="TextBox 319"/>
          <p:cNvSpPr txBox="1"/>
          <p:nvPr/>
        </p:nvSpPr>
        <p:spPr>
          <a:xfrm>
            <a:off x="3357554" y="3786190"/>
            <a:ext cx="571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БКЗ</a:t>
            </a:r>
            <a:endParaRPr lang="ru-RU" sz="1400" dirty="0"/>
          </a:p>
        </p:txBody>
      </p:sp>
      <p:sp>
        <p:nvSpPr>
          <p:cNvPr id="321" name="TextBox 320"/>
          <p:cNvSpPr txBox="1"/>
          <p:nvPr/>
        </p:nvSpPr>
        <p:spPr>
          <a:xfrm>
            <a:off x="6286512" y="3714752"/>
            <a:ext cx="571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БУКС</a:t>
            </a:r>
            <a:endParaRPr lang="ru-RU" sz="1400" dirty="0"/>
          </a:p>
        </p:txBody>
      </p:sp>
      <p:sp>
        <p:nvSpPr>
          <p:cNvPr id="322" name="TextBox 321"/>
          <p:cNvSpPr txBox="1"/>
          <p:nvPr/>
        </p:nvSpPr>
        <p:spPr>
          <a:xfrm>
            <a:off x="5357818" y="3786190"/>
            <a:ext cx="571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БКЗ</a:t>
            </a:r>
            <a:endParaRPr lang="ru-RU" sz="1400" dirty="0"/>
          </a:p>
        </p:txBody>
      </p:sp>
      <p:sp>
        <p:nvSpPr>
          <p:cNvPr id="324" name="Скругленный прямоугольник 323"/>
          <p:cNvSpPr/>
          <p:nvPr/>
        </p:nvSpPr>
        <p:spPr>
          <a:xfrm>
            <a:off x="1000100" y="5715016"/>
            <a:ext cx="714380" cy="285752"/>
          </a:xfrm>
          <a:prstGeom prst="roundRect">
            <a:avLst/>
          </a:prstGeom>
          <a:solidFill>
            <a:srgbClr val="00B0F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Система ОВО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328" name="Скругленный прямоугольник 327"/>
          <p:cNvSpPr/>
          <p:nvPr/>
        </p:nvSpPr>
        <p:spPr>
          <a:xfrm>
            <a:off x="1857356" y="5715016"/>
            <a:ext cx="714380" cy="285752"/>
          </a:xfrm>
          <a:prstGeom prst="roundRect">
            <a:avLst/>
          </a:prstGeom>
          <a:solidFill>
            <a:srgbClr val="00B0F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Система ОВО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329" name="Скругленный прямоугольник 328"/>
          <p:cNvSpPr/>
          <p:nvPr/>
        </p:nvSpPr>
        <p:spPr>
          <a:xfrm>
            <a:off x="3428992" y="5715016"/>
            <a:ext cx="714380" cy="285752"/>
          </a:xfrm>
          <a:prstGeom prst="roundRect">
            <a:avLst/>
          </a:prstGeom>
          <a:solidFill>
            <a:srgbClr val="00B0F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Система ОВО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330" name="Скругленный прямоугольник 329"/>
          <p:cNvSpPr/>
          <p:nvPr/>
        </p:nvSpPr>
        <p:spPr>
          <a:xfrm>
            <a:off x="4286248" y="5715016"/>
            <a:ext cx="714380" cy="285752"/>
          </a:xfrm>
          <a:prstGeom prst="roundRect">
            <a:avLst/>
          </a:prstGeom>
          <a:solidFill>
            <a:srgbClr val="00B0F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Система ОВО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331" name="Скругленный прямоугольник 330"/>
          <p:cNvSpPr/>
          <p:nvPr/>
        </p:nvSpPr>
        <p:spPr>
          <a:xfrm>
            <a:off x="7143768" y="5715016"/>
            <a:ext cx="714380" cy="285752"/>
          </a:xfrm>
          <a:prstGeom prst="roundRect">
            <a:avLst/>
          </a:prstGeom>
          <a:solidFill>
            <a:srgbClr val="00B0F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Система ОВО</a:t>
            </a:r>
            <a:endParaRPr lang="ru-RU" sz="1000" dirty="0">
              <a:solidFill>
                <a:schemeClr val="tx1"/>
              </a:solidFill>
            </a:endParaRPr>
          </a:p>
        </p:txBody>
      </p:sp>
      <p:cxnSp>
        <p:nvCxnSpPr>
          <p:cNvPr id="334" name="Прямая со стрелкой 333"/>
          <p:cNvCxnSpPr/>
          <p:nvPr/>
        </p:nvCxnSpPr>
        <p:spPr>
          <a:xfrm rot="10800000">
            <a:off x="6215074" y="2071678"/>
            <a:ext cx="500066" cy="1588"/>
          </a:xfrm>
          <a:prstGeom prst="straightConnector1">
            <a:avLst/>
          </a:prstGeom>
          <a:ln w="25400" cmpd="sng">
            <a:solidFill>
              <a:srgbClr val="00B0F0"/>
            </a:solidFill>
            <a:headEnd w="med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Прямая со стрелкой 334"/>
          <p:cNvCxnSpPr/>
          <p:nvPr/>
        </p:nvCxnSpPr>
        <p:spPr>
          <a:xfrm>
            <a:off x="6286512" y="2428868"/>
            <a:ext cx="500066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Прямая со стрелкой 335"/>
          <p:cNvCxnSpPr/>
          <p:nvPr/>
        </p:nvCxnSpPr>
        <p:spPr>
          <a:xfrm>
            <a:off x="6215074" y="1785926"/>
            <a:ext cx="500066" cy="1588"/>
          </a:xfrm>
          <a:prstGeom prst="straightConnector1">
            <a:avLst/>
          </a:prstGeom>
          <a:ln w="1905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Прямая со стрелкой 336"/>
          <p:cNvCxnSpPr/>
          <p:nvPr/>
        </p:nvCxnSpPr>
        <p:spPr>
          <a:xfrm rot="10800000">
            <a:off x="6215074" y="2285992"/>
            <a:ext cx="500066" cy="1588"/>
          </a:xfrm>
          <a:prstGeom prst="straightConnector1">
            <a:avLst/>
          </a:prstGeom>
          <a:ln w="25400" cmpd="sng">
            <a:solidFill>
              <a:srgbClr val="7030A0"/>
            </a:solidFill>
            <a:headEnd w="med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" name="TextBox 337"/>
          <p:cNvSpPr txBox="1"/>
          <p:nvPr/>
        </p:nvSpPr>
        <p:spPr>
          <a:xfrm>
            <a:off x="6929422" y="2285992"/>
            <a:ext cx="22145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Каналы электропитания</a:t>
            </a:r>
            <a:endParaRPr lang="ru-RU" sz="1000" b="1" dirty="0"/>
          </a:p>
        </p:txBody>
      </p:sp>
      <p:sp>
        <p:nvSpPr>
          <p:cNvPr id="339" name="TextBox 338"/>
          <p:cNvSpPr txBox="1"/>
          <p:nvPr/>
        </p:nvSpPr>
        <p:spPr>
          <a:xfrm>
            <a:off x="7000892" y="1928802"/>
            <a:ext cx="15716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Аналоговые сигналы</a:t>
            </a:r>
            <a:endParaRPr lang="ru-RU" sz="1000" b="1" dirty="0"/>
          </a:p>
        </p:txBody>
      </p:sp>
      <p:sp>
        <p:nvSpPr>
          <p:cNvPr id="340" name="TextBox 339"/>
          <p:cNvSpPr txBox="1"/>
          <p:nvPr/>
        </p:nvSpPr>
        <p:spPr>
          <a:xfrm>
            <a:off x="7072330" y="2143116"/>
            <a:ext cx="12144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Разовые сигналы</a:t>
            </a:r>
            <a:endParaRPr lang="ru-RU" sz="1000" b="1" dirty="0"/>
          </a:p>
        </p:txBody>
      </p:sp>
      <p:sp>
        <p:nvSpPr>
          <p:cNvPr id="341" name="TextBox 340"/>
          <p:cNvSpPr txBox="1"/>
          <p:nvPr/>
        </p:nvSpPr>
        <p:spPr>
          <a:xfrm>
            <a:off x="7000892" y="1785927"/>
            <a:ext cx="29289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Каналы информационного обмена</a:t>
            </a:r>
            <a:endParaRPr lang="ru-RU" sz="1000" b="1" dirty="0"/>
          </a:p>
        </p:txBody>
      </p:sp>
      <p:sp>
        <p:nvSpPr>
          <p:cNvPr id="342" name="TextBox 341"/>
          <p:cNvSpPr txBox="1"/>
          <p:nvPr/>
        </p:nvSpPr>
        <p:spPr>
          <a:xfrm>
            <a:off x="7000892" y="1643050"/>
            <a:ext cx="17145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Команды управления</a:t>
            </a:r>
            <a:endParaRPr lang="ru-RU" sz="1000" b="1" dirty="0"/>
          </a:p>
        </p:txBody>
      </p:sp>
      <p:sp>
        <p:nvSpPr>
          <p:cNvPr id="343" name="Двойная стрелка влево/вправо 342"/>
          <p:cNvSpPr/>
          <p:nvPr/>
        </p:nvSpPr>
        <p:spPr>
          <a:xfrm>
            <a:off x="6286512" y="1928802"/>
            <a:ext cx="428628" cy="4571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45" name="Прямая со стрелкой 344"/>
          <p:cNvCxnSpPr/>
          <p:nvPr/>
        </p:nvCxnSpPr>
        <p:spPr>
          <a:xfrm rot="5400000" flipH="1" flipV="1">
            <a:off x="1142976" y="4714884"/>
            <a:ext cx="1357322" cy="642942"/>
          </a:xfrm>
          <a:prstGeom prst="straightConnector1">
            <a:avLst/>
          </a:prstGeom>
          <a:ln w="25400" cmpd="sng">
            <a:solidFill>
              <a:srgbClr val="00B0F0"/>
            </a:solidFill>
            <a:headEnd w="med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6" name="Прямая со стрелкой 345"/>
          <p:cNvCxnSpPr>
            <a:stCxn id="23" idx="2"/>
          </p:cNvCxnSpPr>
          <p:nvPr/>
        </p:nvCxnSpPr>
        <p:spPr>
          <a:xfrm rot="5400000">
            <a:off x="835010" y="4919662"/>
            <a:ext cx="1103321" cy="48738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7" name="Прямая со стрелкой 346"/>
          <p:cNvCxnSpPr/>
          <p:nvPr/>
        </p:nvCxnSpPr>
        <p:spPr>
          <a:xfrm rot="5400000">
            <a:off x="1285852" y="4643446"/>
            <a:ext cx="1357322" cy="785818"/>
          </a:xfrm>
          <a:prstGeom prst="straightConnector1">
            <a:avLst/>
          </a:prstGeom>
          <a:ln w="1905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8" name="Прямая со стрелкой 347"/>
          <p:cNvCxnSpPr>
            <a:stCxn id="328" idx="0"/>
          </p:cNvCxnSpPr>
          <p:nvPr/>
        </p:nvCxnSpPr>
        <p:spPr>
          <a:xfrm rot="5400000" flipH="1" flipV="1">
            <a:off x="1714480" y="4857760"/>
            <a:ext cx="1357322" cy="357190"/>
          </a:xfrm>
          <a:prstGeom prst="straightConnector1">
            <a:avLst/>
          </a:prstGeom>
          <a:ln w="25400" cmpd="sng">
            <a:solidFill>
              <a:srgbClr val="7030A0"/>
            </a:solidFill>
            <a:headEnd w="med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9" name="Двойная стрелка влево/вправо 348"/>
          <p:cNvSpPr/>
          <p:nvPr/>
        </p:nvSpPr>
        <p:spPr>
          <a:xfrm rot="4691063">
            <a:off x="6752631" y="4949724"/>
            <a:ext cx="1332333" cy="15659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50" name="Прямая со стрелкой 349"/>
          <p:cNvCxnSpPr/>
          <p:nvPr/>
        </p:nvCxnSpPr>
        <p:spPr>
          <a:xfrm rot="16200000" flipV="1">
            <a:off x="1571605" y="4929196"/>
            <a:ext cx="1357323" cy="214319"/>
          </a:xfrm>
          <a:prstGeom prst="straightConnector1">
            <a:avLst/>
          </a:prstGeom>
          <a:ln w="25400" cmpd="sng">
            <a:solidFill>
              <a:srgbClr val="00B0F0"/>
            </a:solidFill>
            <a:headEnd w="med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1" name="Прямая со стрелкой 350"/>
          <p:cNvCxnSpPr>
            <a:stCxn id="23" idx="2"/>
          </p:cNvCxnSpPr>
          <p:nvPr/>
        </p:nvCxnSpPr>
        <p:spPr>
          <a:xfrm rot="16200000" flipH="1">
            <a:off x="1299356" y="4942701"/>
            <a:ext cx="1031883" cy="369869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2" name="Прямая со стрелкой 351"/>
          <p:cNvCxnSpPr>
            <a:stCxn id="30" idx="0"/>
          </p:cNvCxnSpPr>
          <p:nvPr/>
        </p:nvCxnSpPr>
        <p:spPr>
          <a:xfrm rot="5400000">
            <a:off x="3796439" y="4617983"/>
            <a:ext cx="1372529" cy="821537"/>
          </a:xfrm>
          <a:prstGeom prst="straightConnector1">
            <a:avLst/>
          </a:prstGeom>
          <a:ln w="1905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3" name="Прямая со стрелкой 352"/>
          <p:cNvCxnSpPr>
            <a:stCxn id="324" idx="0"/>
          </p:cNvCxnSpPr>
          <p:nvPr/>
        </p:nvCxnSpPr>
        <p:spPr>
          <a:xfrm rot="5400000" flipH="1" flipV="1">
            <a:off x="1285852" y="4429132"/>
            <a:ext cx="1357322" cy="1214446"/>
          </a:xfrm>
          <a:prstGeom prst="straightConnector1">
            <a:avLst/>
          </a:prstGeom>
          <a:ln w="25400" cmpd="sng">
            <a:solidFill>
              <a:srgbClr val="7030A0"/>
            </a:solidFill>
            <a:headEnd w="med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6" name="Прямая со стрелкой 355"/>
          <p:cNvCxnSpPr>
            <a:stCxn id="24" idx="2"/>
          </p:cNvCxnSpPr>
          <p:nvPr/>
        </p:nvCxnSpPr>
        <p:spPr>
          <a:xfrm rot="5400000">
            <a:off x="3513935" y="5026819"/>
            <a:ext cx="1031883" cy="20163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8" name="Прямая со стрелкой 357"/>
          <p:cNvCxnSpPr/>
          <p:nvPr/>
        </p:nvCxnSpPr>
        <p:spPr>
          <a:xfrm rot="16200000" flipV="1">
            <a:off x="4071934" y="4929198"/>
            <a:ext cx="1357322" cy="214314"/>
          </a:xfrm>
          <a:prstGeom prst="straightConnector1">
            <a:avLst/>
          </a:prstGeom>
          <a:ln w="25400" cmpd="sng">
            <a:solidFill>
              <a:srgbClr val="7030A0"/>
            </a:solidFill>
            <a:headEnd w="med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0" name="Прямая со стрелкой 359"/>
          <p:cNvCxnSpPr/>
          <p:nvPr/>
        </p:nvCxnSpPr>
        <p:spPr>
          <a:xfrm rot="5400000" flipH="1" flipV="1">
            <a:off x="4321967" y="4964917"/>
            <a:ext cx="1357322" cy="142876"/>
          </a:xfrm>
          <a:prstGeom prst="straightConnector1">
            <a:avLst/>
          </a:prstGeom>
          <a:ln w="25400" cmpd="sng">
            <a:solidFill>
              <a:srgbClr val="00B0F0"/>
            </a:solidFill>
            <a:headEnd w="med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1" name="Прямая со стрелкой 360"/>
          <p:cNvCxnSpPr/>
          <p:nvPr/>
        </p:nvCxnSpPr>
        <p:spPr>
          <a:xfrm rot="16200000" flipH="1">
            <a:off x="3929058" y="4857760"/>
            <a:ext cx="1071570" cy="64294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2" name="Прямая со стрелкой 361"/>
          <p:cNvCxnSpPr>
            <a:stCxn id="30" idx="0"/>
            <a:endCxn id="330" idx="0"/>
          </p:cNvCxnSpPr>
          <p:nvPr/>
        </p:nvCxnSpPr>
        <p:spPr>
          <a:xfrm rot="5400000">
            <a:off x="4082191" y="4903735"/>
            <a:ext cx="1372529" cy="250033"/>
          </a:xfrm>
          <a:prstGeom prst="straightConnector1">
            <a:avLst/>
          </a:prstGeom>
          <a:ln w="1905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3" name="Прямая со стрелкой 362"/>
          <p:cNvCxnSpPr/>
          <p:nvPr/>
        </p:nvCxnSpPr>
        <p:spPr>
          <a:xfrm rot="5400000" flipH="1" flipV="1">
            <a:off x="3679025" y="4679165"/>
            <a:ext cx="1285884" cy="642942"/>
          </a:xfrm>
          <a:prstGeom prst="straightConnector1">
            <a:avLst/>
          </a:prstGeom>
          <a:ln w="25400" cmpd="sng">
            <a:solidFill>
              <a:srgbClr val="7030A0"/>
            </a:solidFill>
            <a:headEnd w="med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6" name="Прямая со стрелкой 365"/>
          <p:cNvCxnSpPr>
            <a:stCxn id="217" idx="2"/>
          </p:cNvCxnSpPr>
          <p:nvPr/>
        </p:nvCxnSpPr>
        <p:spPr>
          <a:xfrm rot="16200000" flipH="1">
            <a:off x="6121421" y="4621230"/>
            <a:ext cx="1103321" cy="1084249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7" name="Прямая со стрелкой 366"/>
          <p:cNvCxnSpPr/>
          <p:nvPr/>
        </p:nvCxnSpPr>
        <p:spPr>
          <a:xfrm rot="16200000" flipH="1">
            <a:off x="1714480" y="5000636"/>
            <a:ext cx="1357322" cy="71438"/>
          </a:xfrm>
          <a:prstGeom prst="straightConnector1">
            <a:avLst/>
          </a:prstGeom>
          <a:ln w="1905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8" name="Прямая со стрелкой 367"/>
          <p:cNvCxnSpPr/>
          <p:nvPr/>
        </p:nvCxnSpPr>
        <p:spPr>
          <a:xfrm rot="10800000">
            <a:off x="2571736" y="4357694"/>
            <a:ext cx="2286016" cy="1357322"/>
          </a:xfrm>
          <a:prstGeom prst="straightConnector1">
            <a:avLst/>
          </a:prstGeom>
          <a:ln w="25400" cmpd="sng">
            <a:solidFill>
              <a:srgbClr val="7030A0"/>
            </a:solidFill>
            <a:headEnd w="med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6" name="Прямая со стрелкой 405"/>
          <p:cNvCxnSpPr>
            <a:stCxn id="24" idx="2"/>
          </p:cNvCxnSpPr>
          <p:nvPr/>
        </p:nvCxnSpPr>
        <p:spPr>
          <a:xfrm rot="16200000" flipH="1">
            <a:off x="5085570" y="3656817"/>
            <a:ext cx="1103321" cy="301307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9" name="Прямая со стрелкой 408"/>
          <p:cNvCxnSpPr>
            <a:stCxn id="23" idx="2"/>
          </p:cNvCxnSpPr>
          <p:nvPr/>
        </p:nvCxnSpPr>
        <p:spPr>
          <a:xfrm rot="16200000" flipH="1">
            <a:off x="2263769" y="3978288"/>
            <a:ext cx="1031885" cy="229869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7" name="Прямая со стрелкой 416"/>
          <p:cNvCxnSpPr>
            <a:stCxn id="218" idx="0"/>
          </p:cNvCxnSpPr>
          <p:nvPr/>
        </p:nvCxnSpPr>
        <p:spPr>
          <a:xfrm rot="16200000" flipH="1">
            <a:off x="6511082" y="4868015"/>
            <a:ext cx="1372529" cy="321471"/>
          </a:xfrm>
          <a:prstGeom prst="straightConnector1">
            <a:avLst/>
          </a:prstGeom>
          <a:ln w="1905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0" name="Прямая со стрелкой 419"/>
          <p:cNvCxnSpPr/>
          <p:nvPr/>
        </p:nvCxnSpPr>
        <p:spPr>
          <a:xfrm rot="5400000">
            <a:off x="7035817" y="4964917"/>
            <a:ext cx="1358116" cy="794"/>
          </a:xfrm>
          <a:prstGeom prst="straightConnector1">
            <a:avLst/>
          </a:prstGeom>
          <a:ln w="1905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5" name="Прямая соединительная линия 424"/>
          <p:cNvCxnSpPr/>
          <p:nvPr/>
        </p:nvCxnSpPr>
        <p:spPr>
          <a:xfrm rot="10800000">
            <a:off x="5286380" y="2714620"/>
            <a:ext cx="3429024" cy="1588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7" name="Прямая соединительная линия 426"/>
          <p:cNvCxnSpPr/>
          <p:nvPr/>
        </p:nvCxnSpPr>
        <p:spPr>
          <a:xfrm rot="5400000" flipH="1" flipV="1">
            <a:off x="4929190" y="2357430"/>
            <a:ext cx="714380" cy="1588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9" name="Прямая соединительная линия 428"/>
          <p:cNvCxnSpPr/>
          <p:nvPr/>
        </p:nvCxnSpPr>
        <p:spPr>
          <a:xfrm rot="10800000">
            <a:off x="4857752" y="2000240"/>
            <a:ext cx="428628" cy="1588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2" name="Прямая соединительная линия 431"/>
          <p:cNvCxnSpPr/>
          <p:nvPr/>
        </p:nvCxnSpPr>
        <p:spPr>
          <a:xfrm rot="5400000">
            <a:off x="7929586" y="3500438"/>
            <a:ext cx="1571636" cy="1588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4" name="Прямая соединительная линия 433"/>
          <p:cNvCxnSpPr/>
          <p:nvPr/>
        </p:nvCxnSpPr>
        <p:spPr>
          <a:xfrm rot="10800000">
            <a:off x="7715272" y="4286256"/>
            <a:ext cx="1000132" cy="1588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6" name="Скругленный прямоугольник 435"/>
          <p:cNvSpPr/>
          <p:nvPr/>
        </p:nvSpPr>
        <p:spPr>
          <a:xfrm>
            <a:off x="1285852" y="928670"/>
            <a:ext cx="1785950" cy="500066"/>
          </a:xfrm>
          <a:prstGeom prst="roundRect">
            <a:avLst/>
          </a:prstGeom>
          <a:solidFill>
            <a:srgbClr val="00B0F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Комплекс верхнего уровня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437" name="Двойная стрелка влево/вправо 436"/>
          <p:cNvSpPr/>
          <p:nvPr/>
        </p:nvSpPr>
        <p:spPr>
          <a:xfrm rot="16200000">
            <a:off x="1358115" y="1642225"/>
            <a:ext cx="463279" cy="17917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8" name="Двойная стрелка влево/вправо 437"/>
          <p:cNvSpPr/>
          <p:nvPr/>
        </p:nvSpPr>
        <p:spPr>
          <a:xfrm rot="5400000">
            <a:off x="2577521" y="1665242"/>
            <a:ext cx="485122" cy="16810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56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28992" y="1000108"/>
            <a:ext cx="542222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7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7158" y="1000108"/>
            <a:ext cx="542222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59" name="Двойная стрелка влево/вправо 458"/>
          <p:cNvSpPr/>
          <p:nvPr/>
        </p:nvSpPr>
        <p:spPr>
          <a:xfrm>
            <a:off x="928662" y="1142984"/>
            <a:ext cx="285752" cy="18859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0" name="Двойная стрелка влево/вправо 459"/>
          <p:cNvSpPr/>
          <p:nvPr/>
        </p:nvSpPr>
        <p:spPr>
          <a:xfrm>
            <a:off x="3143240" y="1071546"/>
            <a:ext cx="285752" cy="18859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TextBox 108"/>
          <p:cNvSpPr txBox="1"/>
          <p:nvPr/>
        </p:nvSpPr>
        <p:spPr>
          <a:xfrm>
            <a:off x="2000232" y="2143116"/>
            <a:ext cx="571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ЗБН</a:t>
            </a:r>
            <a:endParaRPr lang="ru-RU" sz="1400" dirty="0"/>
          </a:p>
        </p:txBody>
      </p:sp>
      <p:cxnSp>
        <p:nvCxnSpPr>
          <p:cNvPr id="111" name="Прямая со стрелкой 110"/>
          <p:cNvCxnSpPr/>
          <p:nvPr/>
        </p:nvCxnSpPr>
        <p:spPr>
          <a:xfrm>
            <a:off x="1857356" y="2143116"/>
            <a:ext cx="714380" cy="1588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"/>
                            </p:stCondLst>
                            <p:childTnLst>
                              <p:par>
                                <p:cTn id="9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500"/>
                            </p:stCondLst>
                            <p:childTnLst>
                              <p:par>
                                <p:cTn id="10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000"/>
                            </p:stCondLst>
                            <p:childTnLst>
                              <p:par>
                                <p:cTn id="10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500"/>
                            </p:stCondLst>
                            <p:childTnLst>
                              <p:par>
                                <p:cTn id="1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500"/>
                            </p:stCondLst>
                            <p:childTnLst>
                              <p:par>
                                <p:cTn id="1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500"/>
                            </p:stCondLst>
                            <p:childTnLst>
                              <p:par>
                                <p:cTn id="1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500"/>
                            </p:stCondLst>
                            <p:childTnLst>
                              <p:par>
                                <p:cTn id="1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500"/>
                            </p:stCondLst>
                            <p:childTnLst>
                              <p:par>
                                <p:cTn id="1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1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5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000"/>
                            </p:stCondLst>
                            <p:childTnLst>
                              <p:par>
                                <p:cTn id="1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9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500"/>
                            </p:stCondLst>
                            <p:childTnLst>
                              <p:par>
                                <p:cTn id="1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500"/>
                            </p:stCondLst>
                            <p:childTnLst>
                              <p:par>
                                <p:cTn id="15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1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3000"/>
                            </p:stCondLst>
                            <p:childTnLst>
                              <p:par>
                                <p:cTn id="1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3500"/>
                            </p:stCondLst>
                            <p:childTnLst>
                              <p:par>
                                <p:cTn id="1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3500"/>
                            </p:stCondLst>
                            <p:childTnLst>
                              <p:par>
                                <p:cTn id="1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3500"/>
                            </p:stCondLst>
                            <p:childTnLst>
                              <p:par>
                                <p:cTn id="1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3500"/>
                            </p:stCondLst>
                            <p:childTnLst>
                              <p:par>
                                <p:cTn id="1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3500"/>
                            </p:stCondLst>
                            <p:childTnLst>
                              <p:par>
                                <p:cTn id="1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3500"/>
                            </p:stCondLst>
                            <p:childTnLst>
                              <p:par>
                                <p:cTn id="18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3500"/>
                            </p:stCondLst>
                            <p:childTnLst>
                              <p:par>
                                <p:cTn id="1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7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0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8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1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4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7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2" dur="5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5"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8" dur="5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3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6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500"/>
                            </p:stCondLst>
                            <p:childTnLst>
                              <p:par>
                                <p:cTn id="2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0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000"/>
                            </p:stCondLst>
                            <p:childTnLst>
                              <p:par>
                                <p:cTn id="2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4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1500"/>
                            </p:stCondLst>
                            <p:childTnLst>
                              <p:par>
                                <p:cTn id="2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8" dur="5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2000"/>
                            </p:stCondLst>
                            <p:childTnLst>
                              <p:par>
                                <p:cTn id="2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2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2500"/>
                            </p:stCondLst>
                            <p:childTnLst>
                              <p:par>
                                <p:cTn id="2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6"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3000"/>
                            </p:stCondLst>
                            <p:childTnLst>
                              <p:par>
                                <p:cTn id="2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0" dur="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3500"/>
                            </p:stCondLst>
                            <p:childTnLst>
                              <p:par>
                                <p:cTn id="26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4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9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2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500"/>
                            </p:stCondLst>
                            <p:childTnLst>
                              <p:par>
                                <p:cTn id="27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6"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000"/>
                            </p:stCondLst>
                            <p:childTnLst>
                              <p:par>
                                <p:cTn id="27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0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1500"/>
                            </p:stCondLst>
                            <p:childTnLst>
                              <p:par>
                                <p:cTn id="28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4"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2000"/>
                            </p:stCondLst>
                            <p:childTnLst>
                              <p:par>
                                <p:cTn id="28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8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2500"/>
                            </p:stCondLst>
                            <p:childTnLst>
                              <p:par>
                                <p:cTn id="29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2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7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500"/>
                            </p:stCondLst>
                            <p:childTnLst>
                              <p:par>
                                <p:cTn id="2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1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1000"/>
                            </p:stCondLst>
                            <p:childTnLst>
                              <p:par>
                                <p:cTn id="30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5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1500"/>
                            </p:stCondLst>
                            <p:childTnLst>
                              <p:par>
                                <p:cTn id="30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9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3"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>
                      <p:stCondLst>
                        <p:cond delay="indefinite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8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1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500"/>
                            </p:stCondLst>
                            <p:childTnLst>
                              <p:par>
                                <p:cTn id="323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5"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1000"/>
                            </p:stCondLst>
                            <p:childTnLst>
                              <p:par>
                                <p:cTn id="3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9" dur="5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2" dur="5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6" dur="5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9" dur="5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>
                      <p:stCondLst>
                        <p:cond delay="indefinite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4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500"/>
                            </p:stCondLst>
                            <p:childTnLst>
                              <p:par>
                                <p:cTn id="3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8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000"/>
                            </p:stCondLst>
                            <p:childTnLst>
                              <p:par>
                                <p:cTn id="3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2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1500"/>
                            </p:stCondLst>
                            <p:childTnLst>
                              <p:par>
                                <p:cTn id="3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6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2000"/>
                            </p:stCondLst>
                            <p:childTnLst>
                              <p:par>
                                <p:cTn id="3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0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2500"/>
                            </p:stCondLst>
                            <p:childTnLst>
                              <p:par>
                                <p:cTn id="36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4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8" dur="5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3500"/>
                            </p:stCondLst>
                            <p:childTnLst>
                              <p:par>
                                <p:cTn id="37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2" dur="5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4000"/>
                            </p:stCondLst>
                            <p:childTnLst>
                              <p:par>
                                <p:cTn id="37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6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4500"/>
                            </p:stCondLst>
                            <p:childTnLst>
                              <p:par>
                                <p:cTn id="3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0" dur="5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5000"/>
                            </p:stCondLst>
                            <p:childTnLst>
                              <p:par>
                                <p:cTn id="38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4" dur="5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>
                            <p:stCondLst>
                              <p:cond delay="5500"/>
                            </p:stCondLst>
                            <p:childTnLst>
                              <p:par>
                                <p:cTn id="38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8" dur="5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6000"/>
                            </p:stCondLst>
                            <p:childTnLst>
                              <p:par>
                                <p:cTn id="39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2"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00" grpId="0"/>
      <p:bldP spid="301" grpId="0"/>
      <p:bldP spid="314" grpId="0"/>
      <p:bldP spid="315" grpId="0"/>
      <p:bldP spid="316" grpId="0"/>
      <p:bldP spid="317" grpId="0"/>
      <p:bldP spid="318" grpId="0"/>
      <p:bldP spid="319" grpId="0"/>
      <p:bldP spid="320" grpId="0"/>
      <p:bldP spid="321" grpId="0"/>
      <p:bldP spid="322" grpId="0"/>
      <p:bldP spid="324" grpId="0" animBg="1"/>
      <p:bldP spid="328" grpId="0" animBg="1"/>
      <p:bldP spid="329" grpId="0" animBg="1"/>
      <p:bldP spid="330" grpId="0" animBg="1"/>
      <p:bldP spid="331" grpId="0" animBg="1"/>
      <p:bldP spid="338" grpId="0"/>
      <p:bldP spid="339" grpId="0"/>
      <p:bldP spid="340" grpId="0"/>
      <p:bldP spid="341" grpId="0"/>
      <p:bldP spid="342" grpId="0"/>
      <p:bldP spid="343" grpId="0" animBg="1"/>
      <p:bldP spid="349" grpId="1" animBg="1"/>
      <p:bldP spid="436" grpId="0" animBg="1"/>
      <p:bldP spid="437" grpId="0" animBg="1"/>
      <p:bldP spid="438" grpId="0" animBg="1"/>
      <p:bldP spid="459" grpId="0" animBg="1"/>
      <p:bldP spid="460" grpId="0" animBg="1"/>
      <p:bldP spid="10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ogo-KAMOV-sup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98107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642910" y="1142984"/>
            <a:ext cx="8072494" cy="550072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 w="53975">
            <a:solidFill>
              <a:schemeClr val="tx2">
                <a:lumMod val="60000"/>
                <a:lumOff val="40000"/>
              </a:schemeClr>
            </a:solidFill>
          </a:ln>
          <a:effectLst>
            <a:outerShdw blurRad="254000" dist="38100" dir="2700000" sx="102000" sy="102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928662" y="2571744"/>
            <a:ext cx="7715304" cy="101566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endParaRPr lang="ru-RU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86116" y="214290"/>
            <a:ext cx="6000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Состав системы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000100" y="1405888"/>
          <a:ext cx="7143800" cy="5094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5950"/>
                <a:gridCol w="1785950"/>
                <a:gridCol w="1500198"/>
                <a:gridCol w="2071702"/>
              </a:tblGrid>
              <a:tr h="10001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БВС</a:t>
                      </a:r>
                    </a:p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Блок вычислителя системы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Центральный вычислитель системы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2   </a:t>
                      </a:r>
                      <a:r>
                        <a:rPr lang="ru-RU" sz="1200" b="1" dirty="0" err="1" smtClean="0">
                          <a:solidFill>
                            <a:schemeClr val="tx1"/>
                          </a:solidFill>
                        </a:rPr>
                        <a:t>шт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286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КПП</a:t>
                      </a:r>
                    </a:p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Комплексный</a:t>
                      </a:r>
                      <a:r>
                        <a:rPr lang="ru-RU" sz="1200" b="1" baseline="0" dirty="0" smtClean="0"/>
                        <a:t> потолочный пульт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Ручное управление системами ОВО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 комплект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53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БУКС</a:t>
                      </a:r>
                    </a:p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Блок удаленной концентрации</a:t>
                      </a:r>
                      <a:r>
                        <a:rPr lang="ru-RU" sz="1200" b="1" baseline="0" dirty="0" smtClean="0"/>
                        <a:t> сигналов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Прием и</a:t>
                      </a:r>
                      <a:r>
                        <a:rPr lang="ru-RU" sz="1200" b="1" baseline="0" dirty="0" smtClean="0"/>
                        <a:t> преобразование аналоговых и дискретных сигналов от систем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8 </a:t>
                      </a:r>
                      <a:r>
                        <a:rPr lang="ru-RU" sz="1200" b="1" dirty="0" err="1" smtClean="0"/>
                        <a:t>шт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72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БКЗ 115</a:t>
                      </a:r>
                    </a:p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Блок коммутации </a:t>
                      </a:r>
                      <a:r>
                        <a:rPr lang="ru-RU" sz="1200" b="1" baseline="0" dirty="0" smtClean="0"/>
                        <a:t> и защиты  115 В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Подключение</a:t>
                      </a:r>
                      <a:r>
                        <a:rPr lang="ru-RU" sz="1200" b="1" baseline="0" dirty="0" smtClean="0"/>
                        <a:t> и контроль электропитания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 </a:t>
                      </a:r>
                      <a:r>
                        <a:rPr lang="ru-RU" sz="1200" b="1" dirty="0" err="1" smtClean="0"/>
                        <a:t>шт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53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БКЗ 27</a:t>
                      </a:r>
                    </a:p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Блок коммутации и защиты  27 В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Подключение</a:t>
                      </a:r>
                      <a:r>
                        <a:rPr lang="ru-RU" sz="1200" b="1" baseline="0" dirty="0" smtClean="0"/>
                        <a:t> и контроль электропитания</a:t>
                      </a:r>
                      <a:endParaRPr lang="ru-RU" sz="1200" b="1" dirty="0" smtClean="0"/>
                    </a:p>
                    <a:p>
                      <a:pPr algn="ctr"/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8 </a:t>
                      </a:r>
                      <a:r>
                        <a:rPr lang="ru-RU" sz="1200" b="1" dirty="0" err="1" smtClean="0"/>
                        <a:t>шт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3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/>
                        <a:t>ЗБН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Малогабаритный защищенный бортовой накопитель   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Прием и сохранение информации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 </a:t>
                      </a:r>
                      <a:r>
                        <a:rPr lang="ru-RU" sz="1200" b="1" dirty="0" err="1" smtClean="0"/>
                        <a:t>шт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1643050"/>
            <a:ext cx="834053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1712032" y="2288440"/>
            <a:ext cx="433524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1839203" y="2518459"/>
            <a:ext cx="250622" cy="1214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800000">
            <a:off x="1571604" y="3643314"/>
            <a:ext cx="1000132" cy="307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28794" y="5286388"/>
            <a:ext cx="500066" cy="443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57356" y="4500570"/>
            <a:ext cx="735781" cy="504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928794" y="5929330"/>
            <a:ext cx="666754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ogo-KAMOV-sup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98107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286116" y="214290"/>
            <a:ext cx="6000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Состав блоков системы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130155" y="1227376"/>
            <a:ext cx="800590" cy="134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143108" y="928670"/>
            <a:ext cx="806055" cy="407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Верхний пульт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3429000"/>
            <a:ext cx="298309" cy="1445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71472" y="285749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Центральный</a:t>
            </a:r>
            <a:r>
              <a:rPr lang="ru-RU" sz="1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пульт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5"/>
          <a:srcRect l="16406" t="17500" r="50000" b="12805"/>
          <a:stretch>
            <a:fillRect/>
          </a:stretch>
        </p:blipFill>
        <p:spPr bwMode="auto">
          <a:xfrm>
            <a:off x="3643306" y="571480"/>
            <a:ext cx="4683102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ogo-KAMOV-sup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98107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142976" y="2571744"/>
            <a:ext cx="7715304" cy="101566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endParaRPr lang="ru-RU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1500601" y="1070602"/>
            <a:ext cx="780490" cy="1312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1145081" y="2498201"/>
            <a:ext cx="298309" cy="1445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3857628"/>
            <a:ext cx="714380" cy="611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5786" y="5715016"/>
            <a:ext cx="714380" cy="611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97336" y="919768"/>
            <a:ext cx="72872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11518" y="1205522"/>
            <a:ext cx="72872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57356" y="5643578"/>
            <a:ext cx="563745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57356" y="6215082"/>
            <a:ext cx="563745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3438" y="5643578"/>
            <a:ext cx="563745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14810" y="6143644"/>
            <a:ext cx="563745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29256" y="1071546"/>
            <a:ext cx="563745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15008" y="1571612"/>
            <a:ext cx="563745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86512" y="1071546"/>
            <a:ext cx="563745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43702" y="1571612"/>
            <a:ext cx="563745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0800000">
            <a:off x="2857488" y="1285860"/>
            <a:ext cx="642941" cy="279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0800000">
            <a:off x="2714612" y="1785926"/>
            <a:ext cx="642941" cy="279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0800000">
            <a:off x="6858016" y="2500306"/>
            <a:ext cx="642941" cy="279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0800000">
            <a:off x="6858016" y="2928934"/>
            <a:ext cx="642941" cy="279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0800000">
            <a:off x="7215206" y="4429132"/>
            <a:ext cx="642941" cy="279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0800000">
            <a:off x="7215206" y="4857760"/>
            <a:ext cx="642941" cy="279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0800000">
            <a:off x="3500430" y="5643578"/>
            <a:ext cx="642941" cy="279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0800000">
            <a:off x="2571736" y="5929330"/>
            <a:ext cx="642941" cy="279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2" name="Прямая со стрелкой 31"/>
          <p:cNvCxnSpPr>
            <a:stCxn id="1026" idx="3"/>
          </p:cNvCxnSpPr>
          <p:nvPr/>
        </p:nvCxnSpPr>
        <p:spPr>
          <a:xfrm rot="16200000" flipH="1">
            <a:off x="1825345" y="2182543"/>
            <a:ext cx="1169082" cy="1038080"/>
          </a:xfrm>
          <a:prstGeom prst="straightConnector1">
            <a:avLst/>
          </a:prstGeom>
          <a:ln w="25400" cmpd="sng">
            <a:solidFill>
              <a:srgbClr val="00B0F0"/>
            </a:solidFill>
            <a:headEnd w="med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929586" y="4143380"/>
            <a:ext cx="642942" cy="482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6" name="Прямая со стрелкой 35"/>
          <p:cNvCxnSpPr/>
          <p:nvPr/>
        </p:nvCxnSpPr>
        <p:spPr>
          <a:xfrm rot="16200000" flipH="1">
            <a:off x="2464579" y="2464587"/>
            <a:ext cx="1143008" cy="357190"/>
          </a:xfrm>
          <a:prstGeom prst="straightConnector1">
            <a:avLst/>
          </a:prstGeom>
          <a:ln w="25400" cmpd="sng">
            <a:solidFill>
              <a:srgbClr val="00B0F0"/>
            </a:solidFill>
            <a:headEnd w="med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rot="5400000">
            <a:off x="2536017" y="2321711"/>
            <a:ext cx="1643074" cy="142876"/>
          </a:xfrm>
          <a:prstGeom prst="straightConnector1">
            <a:avLst/>
          </a:prstGeom>
          <a:ln w="25400" cmpd="sng">
            <a:solidFill>
              <a:srgbClr val="00B0F0"/>
            </a:solidFill>
            <a:headEnd w="med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rot="5400000">
            <a:off x="3250397" y="1821645"/>
            <a:ext cx="1785950" cy="1000132"/>
          </a:xfrm>
          <a:prstGeom prst="straightConnector1">
            <a:avLst/>
          </a:prstGeom>
          <a:ln w="25400" cmpd="sng">
            <a:solidFill>
              <a:srgbClr val="00B0F0"/>
            </a:solidFill>
            <a:headEnd w="med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rot="5400000">
            <a:off x="2893207" y="2321711"/>
            <a:ext cx="1500198" cy="142876"/>
          </a:xfrm>
          <a:prstGeom prst="straightConnector1">
            <a:avLst/>
          </a:prstGeom>
          <a:ln w="25400" cmpd="sng">
            <a:solidFill>
              <a:srgbClr val="00B0F0"/>
            </a:solidFill>
            <a:headEnd w="med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 rot="5400000">
            <a:off x="4679157" y="2321711"/>
            <a:ext cx="1643074" cy="142876"/>
          </a:xfrm>
          <a:prstGeom prst="straightConnector1">
            <a:avLst/>
          </a:prstGeom>
          <a:ln w="25400" cmpd="sng">
            <a:solidFill>
              <a:srgbClr val="00B0F0"/>
            </a:solidFill>
            <a:headEnd w="med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 rot="5400000">
            <a:off x="5036347" y="2464587"/>
            <a:ext cx="1285884" cy="357190"/>
          </a:xfrm>
          <a:prstGeom prst="straightConnector1">
            <a:avLst/>
          </a:prstGeom>
          <a:ln w="25400" cmpd="sng">
            <a:solidFill>
              <a:srgbClr val="00B0F0"/>
            </a:solidFill>
            <a:headEnd w="med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>
            <a:stCxn id="19" idx="2"/>
          </p:cNvCxnSpPr>
          <p:nvPr/>
        </p:nvCxnSpPr>
        <p:spPr>
          <a:xfrm rot="5400000">
            <a:off x="5248722" y="1966461"/>
            <a:ext cx="1714512" cy="924815"/>
          </a:xfrm>
          <a:prstGeom prst="straightConnector1">
            <a:avLst/>
          </a:prstGeom>
          <a:ln w="25400" cmpd="sng">
            <a:solidFill>
              <a:srgbClr val="00B0F0"/>
            </a:solidFill>
            <a:headEnd w="med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 rot="5400000">
            <a:off x="5572132" y="2143116"/>
            <a:ext cx="1357322" cy="1071570"/>
          </a:xfrm>
          <a:prstGeom prst="straightConnector1">
            <a:avLst/>
          </a:prstGeom>
          <a:ln w="25400" cmpd="sng">
            <a:solidFill>
              <a:srgbClr val="00B0F0"/>
            </a:solidFill>
            <a:headEnd w="med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>
            <a:stCxn id="23" idx="3"/>
          </p:cNvCxnSpPr>
          <p:nvPr/>
        </p:nvCxnSpPr>
        <p:spPr>
          <a:xfrm rot="10800000" flipV="1">
            <a:off x="5929322" y="2640206"/>
            <a:ext cx="928694" cy="645917"/>
          </a:xfrm>
          <a:prstGeom prst="straightConnector1">
            <a:avLst/>
          </a:prstGeom>
          <a:ln w="25400" cmpd="sng">
            <a:solidFill>
              <a:srgbClr val="00B0F0"/>
            </a:solidFill>
            <a:headEnd w="med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>
            <a:stCxn id="24" idx="3"/>
          </p:cNvCxnSpPr>
          <p:nvPr/>
        </p:nvCxnSpPr>
        <p:spPr>
          <a:xfrm rot="10800000" flipV="1">
            <a:off x="6072198" y="3068834"/>
            <a:ext cx="785818" cy="217289"/>
          </a:xfrm>
          <a:prstGeom prst="straightConnector1">
            <a:avLst/>
          </a:prstGeom>
          <a:ln w="25400" cmpd="sng">
            <a:solidFill>
              <a:srgbClr val="00B0F0"/>
            </a:solidFill>
            <a:headEnd w="med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>
            <a:stCxn id="25" idx="3"/>
          </p:cNvCxnSpPr>
          <p:nvPr/>
        </p:nvCxnSpPr>
        <p:spPr>
          <a:xfrm rot="10800000">
            <a:off x="6143636" y="3357563"/>
            <a:ext cx="1071570" cy="1211471"/>
          </a:xfrm>
          <a:prstGeom prst="straightConnector1">
            <a:avLst/>
          </a:prstGeom>
          <a:ln w="25400" cmpd="sng">
            <a:solidFill>
              <a:srgbClr val="00B0F0"/>
            </a:solidFill>
            <a:headEnd w="med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>
            <a:stCxn id="26" idx="3"/>
          </p:cNvCxnSpPr>
          <p:nvPr/>
        </p:nvCxnSpPr>
        <p:spPr>
          <a:xfrm rot="10800000">
            <a:off x="5929322" y="3357563"/>
            <a:ext cx="1285884" cy="1640099"/>
          </a:xfrm>
          <a:prstGeom prst="straightConnector1">
            <a:avLst/>
          </a:prstGeom>
          <a:ln w="25400" cmpd="sng">
            <a:solidFill>
              <a:srgbClr val="00B0F0"/>
            </a:solidFill>
            <a:headEnd w="med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 стрелкой 82"/>
          <p:cNvCxnSpPr>
            <a:stCxn id="29" idx="1"/>
          </p:cNvCxnSpPr>
          <p:nvPr/>
        </p:nvCxnSpPr>
        <p:spPr>
          <a:xfrm rot="10800000">
            <a:off x="6643702" y="3714752"/>
            <a:ext cx="1285884" cy="669732"/>
          </a:xfrm>
          <a:prstGeom prst="straightConnector1">
            <a:avLst/>
          </a:prstGeom>
          <a:ln w="25400" cmpd="sng">
            <a:solidFill>
              <a:srgbClr val="00B0F0"/>
            </a:solidFill>
            <a:headEnd w="med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 стрелкой 84"/>
          <p:cNvCxnSpPr>
            <a:stCxn id="1029" idx="3"/>
          </p:cNvCxnSpPr>
          <p:nvPr/>
        </p:nvCxnSpPr>
        <p:spPr>
          <a:xfrm>
            <a:off x="928662" y="4163568"/>
            <a:ext cx="714380" cy="408440"/>
          </a:xfrm>
          <a:prstGeom prst="straightConnector1">
            <a:avLst/>
          </a:prstGeom>
          <a:ln w="25400" cmpd="sng">
            <a:solidFill>
              <a:srgbClr val="00B0F0"/>
            </a:solidFill>
            <a:headEnd w="med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 стрелкой 85"/>
          <p:cNvCxnSpPr/>
          <p:nvPr/>
        </p:nvCxnSpPr>
        <p:spPr>
          <a:xfrm rot="16200000" flipV="1">
            <a:off x="3501917" y="5213463"/>
            <a:ext cx="1354348" cy="500066"/>
          </a:xfrm>
          <a:prstGeom prst="straightConnector1">
            <a:avLst/>
          </a:prstGeom>
          <a:ln w="25400" cmpd="sng">
            <a:solidFill>
              <a:srgbClr val="00B0F0"/>
            </a:solidFill>
            <a:headEnd w="med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 стрелкой 86"/>
          <p:cNvCxnSpPr/>
          <p:nvPr/>
        </p:nvCxnSpPr>
        <p:spPr>
          <a:xfrm rot="10800000">
            <a:off x="4000496" y="4786322"/>
            <a:ext cx="928694" cy="854282"/>
          </a:xfrm>
          <a:prstGeom prst="straightConnector1">
            <a:avLst/>
          </a:prstGeom>
          <a:ln w="25400" cmpd="sng">
            <a:solidFill>
              <a:srgbClr val="00B0F0"/>
            </a:solidFill>
            <a:headEnd w="med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 стрелкой 91"/>
          <p:cNvCxnSpPr>
            <a:stCxn id="12" idx="3"/>
          </p:cNvCxnSpPr>
          <p:nvPr/>
        </p:nvCxnSpPr>
        <p:spPr>
          <a:xfrm flipV="1">
            <a:off x="2421101" y="4857760"/>
            <a:ext cx="364949" cy="1607355"/>
          </a:xfrm>
          <a:prstGeom prst="straightConnector1">
            <a:avLst/>
          </a:prstGeom>
          <a:ln w="25400" cmpd="sng">
            <a:solidFill>
              <a:srgbClr val="00B0F0"/>
            </a:solidFill>
            <a:headEnd w="med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 стрелкой 92"/>
          <p:cNvCxnSpPr>
            <a:stCxn id="28" idx="2"/>
          </p:cNvCxnSpPr>
          <p:nvPr/>
        </p:nvCxnSpPr>
        <p:spPr>
          <a:xfrm rot="16200000" flipV="1">
            <a:off x="2303843" y="5339967"/>
            <a:ext cx="1143008" cy="35718"/>
          </a:xfrm>
          <a:prstGeom prst="straightConnector1">
            <a:avLst/>
          </a:prstGeom>
          <a:ln w="25400" cmpd="sng">
            <a:solidFill>
              <a:srgbClr val="00B0F0"/>
            </a:solidFill>
            <a:headEnd w="med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 стрелкой 93"/>
          <p:cNvCxnSpPr>
            <a:stCxn id="1027" idx="1"/>
          </p:cNvCxnSpPr>
          <p:nvPr/>
        </p:nvCxnSpPr>
        <p:spPr>
          <a:xfrm rot="16200000" flipH="1">
            <a:off x="1469579" y="3194776"/>
            <a:ext cx="680915" cy="1031600"/>
          </a:xfrm>
          <a:prstGeom prst="straightConnector1">
            <a:avLst/>
          </a:prstGeom>
          <a:ln w="25400" cmpd="sng">
            <a:solidFill>
              <a:srgbClr val="00B0F0"/>
            </a:solidFill>
            <a:headEnd w="med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 стрелкой 94"/>
          <p:cNvCxnSpPr>
            <a:stCxn id="11" idx="0"/>
          </p:cNvCxnSpPr>
          <p:nvPr/>
        </p:nvCxnSpPr>
        <p:spPr>
          <a:xfrm rot="5400000" flipH="1" flipV="1">
            <a:off x="1998293" y="4855820"/>
            <a:ext cx="928694" cy="646823"/>
          </a:xfrm>
          <a:prstGeom prst="straightConnector1">
            <a:avLst/>
          </a:prstGeom>
          <a:ln w="25400" cmpd="sng">
            <a:solidFill>
              <a:srgbClr val="00B0F0"/>
            </a:solidFill>
            <a:headEnd w="med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 стрелкой 102"/>
          <p:cNvCxnSpPr/>
          <p:nvPr/>
        </p:nvCxnSpPr>
        <p:spPr>
          <a:xfrm rot="16200000" flipV="1">
            <a:off x="3466198" y="5177744"/>
            <a:ext cx="854282" cy="71438"/>
          </a:xfrm>
          <a:prstGeom prst="straightConnector1">
            <a:avLst/>
          </a:prstGeom>
          <a:ln w="25400" cmpd="sng">
            <a:solidFill>
              <a:srgbClr val="00B0F0"/>
            </a:solidFill>
            <a:headEnd w="med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 стрелкой 103"/>
          <p:cNvCxnSpPr/>
          <p:nvPr/>
        </p:nvCxnSpPr>
        <p:spPr>
          <a:xfrm rot="5400000" flipH="1" flipV="1">
            <a:off x="1073025" y="4927711"/>
            <a:ext cx="1068596" cy="500066"/>
          </a:xfrm>
          <a:prstGeom prst="straightConnector1">
            <a:avLst/>
          </a:prstGeom>
          <a:ln w="25400" cmpd="sng">
            <a:solidFill>
              <a:srgbClr val="00B0F0"/>
            </a:solidFill>
            <a:headEnd w="med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Box 126"/>
          <p:cNvSpPr txBox="1"/>
          <p:nvPr/>
        </p:nvSpPr>
        <p:spPr>
          <a:xfrm>
            <a:off x="5072066" y="142852"/>
            <a:ext cx="49292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Размещение системы на борту</a:t>
            </a:r>
            <a:endParaRPr lang="ru-RU" sz="20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1428728" y="857232"/>
            <a:ext cx="785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Верхний пульт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714348" y="2714620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Центральный</a:t>
            </a:r>
            <a:r>
              <a:rPr lang="ru-RU" sz="1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пульт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-142908" y="3571876"/>
            <a:ext cx="12144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БВС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285720" y="6357958"/>
            <a:ext cx="12144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БВС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1071538" y="6429396"/>
            <a:ext cx="12144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БКЗ 27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1285852" y="5357826"/>
            <a:ext cx="12144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БКЗ 27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4572000" y="6286520"/>
            <a:ext cx="12144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БКЗ 27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4714876" y="5357826"/>
            <a:ext cx="12144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БКЗ 27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5072066" y="714356"/>
            <a:ext cx="12144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БКЗ 27</a:t>
            </a:r>
            <a:endParaRPr lang="ru-RU" sz="10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4714876" y="1714488"/>
            <a:ext cx="12144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БКЗ 27</a:t>
            </a:r>
            <a:endParaRPr lang="ru-RU" sz="10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6572264" y="1071546"/>
            <a:ext cx="12144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БКЗ 27</a:t>
            </a:r>
            <a:endParaRPr lang="ru-RU" sz="10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7000892" y="1571612"/>
            <a:ext cx="12144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БКЗ 27</a:t>
            </a:r>
            <a:endParaRPr lang="ru-RU" sz="10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4214810" y="571480"/>
            <a:ext cx="12144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БКЗ 115</a:t>
            </a:r>
            <a:endParaRPr lang="ru-RU" sz="10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3286116" y="785794"/>
            <a:ext cx="12144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БКЗ 115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2428860" y="1000108"/>
            <a:ext cx="12144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БУКС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2500298" y="1571612"/>
            <a:ext cx="12144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БУКС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6929454" y="5214950"/>
            <a:ext cx="12144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БУКС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2285984" y="6286520"/>
            <a:ext cx="12144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БУКС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214678" y="5929330"/>
            <a:ext cx="12144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БУКС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786578" y="4143380"/>
            <a:ext cx="12144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БУКС</a:t>
            </a:r>
            <a:endParaRPr lang="ru-RU" sz="1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7929554" y="3857628"/>
            <a:ext cx="12144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МЗБН</a:t>
            </a:r>
            <a:endParaRPr lang="ru-RU" sz="1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 rot="10800000" flipV="1">
            <a:off x="6643702" y="3214686"/>
            <a:ext cx="12144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БУКС</a:t>
            </a:r>
            <a:endParaRPr lang="ru-RU" sz="1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6715140" y="2214554"/>
            <a:ext cx="12144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БУКС</a:t>
            </a:r>
            <a:endParaRPr lang="ru-RU" sz="1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7" grpId="0"/>
      <p:bldP spid="128" grpId="0"/>
      <p:bldP spid="129" grpId="0"/>
      <p:bldP spid="130" grpId="0"/>
      <p:bldP spid="131" grpId="0"/>
      <p:bldP spid="132" grpId="0"/>
      <p:bldP spid="133" grpId="0"/>
      <p:bldP spid="134" grpId="0"/>
      <p:bldP spid="135" grpId="0"/>
      <p:bldP spid="136" grpId="0"/>
      <p:bldP spid="138" grpId="0"/>
      <p:bldP spid="139" grpId="0"/>
      <p:bldP spid="140" grpId="0"/>
      <p:bldP spid="141" grpId="0"/>
      <p:bldP spid="142" grpId="0"/>
      <p:bldP spid="143" grpId="0"/>
      <p:bldP spid="144" grpId="0"/>
      <p:bldP spid="145" grpId="0"/>
      <p:bldP spid="146" grpId="0"/>
      <p:bldP spid="70" grpId="0"/>
      <p:bldP spid="71" grpId="0"/>
      <p:bldP spid="72" grpId="0"/>
      <p:bldP spid="73" grpId="0"/>
      <p:bldP spid="7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ogo-KAMOV-sup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98107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786050" y="428604"/>
            <a:ext cx="6000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Сопрягаемые системы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28596" y="2786058"/>
            <a:ext cx="914400" cy="357190"/>
          </a:xfrm>
          <a:prstGeom prst="roundRect">
            <a:avLst/>
          </a:prstGeom>
          <a:solidFill>
            <a:srgbClr val="00B0F0">
              <a:alpha val="4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СПС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286380" y="2285992"/>
            <a:ext cx="914400" cy="357190"/>
          </a:xfrm>
          <a:prstGeom prst="roundRect">
            <a:avLst/>
          </a:prstGeom>
          <a:solidFill>
            <a:srgbClr val="00B0F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РСО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28596" y="4500570"/>
            <a:ext cx="914400" cy="357190"/>
          </a:xfrm>
          <a:prstGeom prst="roundRect">
            <a:avLst/>
          </a:prstGeom>
          <a:solidFill>
            <a:srgbClr val="00B0F0">
              <a:alpha val="4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ОС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28596" y="2357430"/>
            <a:ext cx="914400" cy="357190"/>
          </a:xfrm>
          <a:prstGeom prst="roundRect">
            <a:avLst/>
          </a:prstGeom>
          <a:solidFill>
            <a:srgbClr val="00B0F0">
              <a:alpha val="4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ТРС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28596" y="4929198"/>
            <a:ext cx="914400" cy="357190"/>
          </a:xfrm>
          <a:prstGeom prst="roundRect">
            <a:avLst/>
          </a:prstGeom>
          <a:solidFill>
            <a:srgbClr val="00B0F0">
              <a:alpha val="4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РОС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28596" y="3214686"/>
            <a:ext cx="914400" cy="357190"/>
          </a:xfrm>
          <a:prstGeom prst="roundRect">
            <a:avLst/>
          </a:prstGeom>
          <a:solidFill>
            <a:srgbClr val="00B0F0">
              <a:alpha val="4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СЭС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8596" y="4071942"/>
            <a:ext cx="914400" cy="357190"/>
          </a:xfrm>
          <a:prstGeom prst="roundRect">
            <a:avLst/>
          </a:prstGeom>
          <a:solidFill>
            <a:srgbClr val="00B0F0">
              <a:alpha val="4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СУ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28596" y="3643314"/>
            <a:ext cx="914400" cy="357190"/>
          </a:xfrm>
          <a:prstGeom prst="roundRect">
            <a:avLst/>
          </a:prstGeom>
          <a:solidFill>
            <a:srgbClr val="00B0F0">
              <a:alpha val="4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СКВ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286380" y="1428736"/>
            <a:ext cx="914400" cy="357190"/>
          </a:xfrm>
          <a:prstGeom prst="roundRect">
            <a:avLst/>
          </a:prstGeom>
          <a:solidFill>
            <a:srgbClr val="00B0F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КБО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286380" y="1857364"/>
            <a:ext cx="914400" cy="357190"/>
          </a:xfrm>
          <a:prstGeom prst="roundRect">
            <a:avLst/>
          </a:prstGeom>
          <a:solidFill>
            <a:srgbClr val="00B0F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САУ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28596" y="1500174"/>
            <a:ext cx="914400" cy="357190"/>
          </a:xfrm>
          <a:prstGeom prst="roundRect">
            <a:avLst/>
          </a:prstGeom>
          <a:solidFill>
            <a:srgbClr val="00B0F0">
              <a:alpha val="4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ГС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286348" y="3500438"/>
            <a:ext cx="914400" cy="357190"/>
          </a:xfrm>
          <a:prstGeom prst="roundRect">
            <a:avLst/>
          </a:prstGeom>
          <a:solidFill>
            <a:srgbClr val="00B0F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28596" y="1928802"/>
            <a:ext cx="914400" cy="357190"/>
          </a:xfrm>
          <a:prstGeom prst="roundRect">
            <a:avLst/>
          </a:prstGeom>
          <a:solidFill>
            <a:srgbClr val="00B0F0">
              <a:alpha val="4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ТНВ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28596" y="5357826"/>
            <a:ext cx="914400" cy="357190"/>
          </a:xfrm>
          <a:prstGeom prst="roundRect">
            <a:avLst/>
          </a:prstGeom>
          <a:solidFill>
            <a:srgbClr val="00B0F0">
              <a:alpha val="4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ПОС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286348" y="3929066"/>
            <a:ext cx="914400" cy="357190"/>
          </a:xfrm>
          <a:prstGeom prst="roundRect">
            <a:avLst/>
          </a:prstGeom>
          <a:solidFill>
            <a:srgbClr val="00B0F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ПВГ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28596" y="5786454"/>
            <a:ext cx="914400" cy="357190"/>
          </a:xfrm>
          <a:prstGeom prst="roundRect">
            <a:avLst/>
          </a:prstGeom>
          <a:solidFill>
            <a:srgbClr val="00B0F0">
              <a:alpha val="4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ТС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28596" y="6215082"/>
            <a:ext cx="928694" cy="357190"/>
          </a:xfrm>
          <a:prstGeom prst="roundRect">
            <a:avLst/>
          </a:prstGeom>
          <a:solidFill>
            <a:srgbClr val="00B0F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ООУ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286380" y="4357694"/>
            <a:ext cx="857256" cy="204790"/>
          </a:xfrm>
          <a:prstGeom prst="roundRect">
            <a:avLst/>
          </a:prstGeom>
          <a:solidFill>
            <a:srgbClr val="00B0F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ПЗУ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286380" y="4643446"/>
            <a:ext cx="857256" cy="204790"/>
          </a:xfrm>
          <a:prstGeom prst="roundRect">
            <a:avLst/>
          </a:prstGeom>
          <a:solidFill>
            <a:srgbClr val="00B0F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СИВЦТ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5286380" y="6072206"/>
            <a:ext cx="1071570" cy="276228"/>
          </a:xfrm>
          <a:prstGeom prst="roundRect">
            <a:avLst/>
          </a:prstGeom>
          <a:solidFill>
            <a:srgbClr val="00B0F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</a:rPr>
              <a:t>Громкоговоритель внешний</a:t>
            </a:r>
            <a:endParaRPr lang="ru-RU" sz="800" dirty="0">
              <a:solidFill>
                <a:schemeClr val="tx1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286380" y="5786454"/>
            <a:ext cx="857256" cy="204790"/>
          </a:xfrm>
          <a:prstGeom prst="roundRect">
            <a:avLst/>
          </a:prstGeom>
          <a:solidFill>
            <a:srgbClr val="00B0F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Прожектор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286380" y="4929198"/>
            <a:ext cx="857256" cy="204790"/>
          </a:xfrm>
          <a:prstGeom prst="roundRect">
            <a:avLst/>
          </a:prstGeom>
          <a:solidFill>
            <a:srgbClr val="00B0F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БСКВ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5286380" y="5500702"/>
            <a:ext cx="857256" cy="204790"/>
          </a:xfrm>
          <a:prstGeom prst="roundRect">
            <a:avLst/>
          </a:prstGeom>
          <a:solidFill>
            <a:srgbClr val="00B0F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Баллонеты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428728" y="1500174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/>
              <a:t>Гидросистема</a:t>
            </a:r>
            <a:endParaRPr lang="ru-RU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428596" y="1000108"/>
            <a:ext cx="385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Общевертолетное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оборудование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143504" y="1000108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Комплексы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072066" y="2928934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Опциональное оборудование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5286380" y="5214950"/>
            <a:ext cx="857256" cy="204790"/>
          </a:xfrm>
          <a:prstGeom prst="roundRect">
            <a:avLst/>
          </a:prstGeom>
          <a:solidFill>
            <a:srgbClr val="00B0F0">
              <a:alpha val="2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СКС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428728" y="2357430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Трансмиссия</a:t>
            </a:r>
            <a:endParaRPr lang="ru-RU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1428728" y="2786058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Система пожарной сигнализации</a:t>
            </a:r>
            <a:endParaRPr lang="ru-RU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1428728" y="3214686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Система энергоснабжения</a:t>
            </a:r>
            <a:endParaRPr lang="ru-RU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1428728" y="3643314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Система кондиционирования</a:t>
            </a:r>
            <a:endParaRPr lang="ru-RU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1428728" y="4071942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Силовая установка</a:t>
            </a:r>
            <a:endParaRPr lang="ru-RU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1428728" y="4500570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Освещение внешнее и внутреннее</a:t>
            </a:r>
            <a:endParaRPr lang="ru-RU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1428728" y="4929198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Система регулировки освещения</a:t>
            </a:r>
            <a:endParaRPr lang="ru-RU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1428728" y="5286388"/>
            <a:ext cx="400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/>
              <a:t>Противообледенительная</a:t>
            </a:r>
            <a:r>
              <a:rPr lang="ru-RU" b="1" dirty="0" smtClean="0"/>
              <a:t> система</a:t>
            </a:r>
            <a:endParaRPr lang="ru-RU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1428728" y="5786454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Топливная система</a:t>
            </a:r>
            <a:endParaRPr lang="ru-RU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1428728" y="6215082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Оперативные органы управления</a:t>
            </a:r>
            <a:endParaRPr lang="ru-RU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1500166" y="1928802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Тормоз несущего винта</a:t>
            </a:r>
            <a:endParaRPr lang="ru-RU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6286480" y="4572008"/>
            <a:ext cx="28575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Система измерения веса и центровки</a:t>
            </a:r>
            <a:endParaRPr lang="ru-RU" sz="1000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6286480" y="4286256"/>
            <a:ext cx="17145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Пылезащитное устройство</a:t>
            </a:r>
            <a:endParaRPr lang="ru-RU" sz="1000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6286480" y="3929066"/>
            <a:ext cx="27860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Подвеска внешняя грузовая</a:t>
            </a:r>
            <a:endParaRPr lang="ru-RU" sz="1000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6286480" y="3500438"/>
            <a:ext cx="1714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Дополнительное оборудование </a:t>
            </a:r>
            <a:endParaRPr lang="ru-RU" sz="1000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6286512" y="2285992"/>
            <a:ext cx="1714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Радиосвязное оборудование</a:t>
            </a:r>
            <a:endParaRPr lang="ru-RU" sz="1000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6286512" y="1857364"/>
            <a:ext cx="1714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Система автоматического управления</a:t>
            </a:r>
            <a:endParaRPr lang="ru-RU" sz="1000" b="1" dirty="0"/>
          </a:p>
        </p:txBody>
      </p:sp>
      <p:sp>
        <p:nvSpPr>
          <p:cNvPr id="63" name="TextBox 62"/>
          <p:cNvSpPr txBox="1"/>
          <p:nvPr/>
        </p:nvSpPr>
        <p:spPr>
          <a:xfrm>
            <a:off x="6286512" y="1428736"/>
            <a:ext cx="1714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Комплекс базового оборудования</a:t>
            </a:r>
            <a:endParaRPr lang="ru-RU" sz="1000" b="1" dirty="0"/>
          </a:p>
        </p:txBody>
      </p:sp>
      <p:sp>
        <p:nvSpPr>
          <p:cNvPr id="64" name="TextBox 63"/>
          <p:cNvSpPr txBox="1"/>
          <p:nvPr/>
        </p:nvSpPr>
        <p:spPr>
          <a:xfrm>
            <a:off x="6286480" y="5715016"/>
            <a:ext cx="27146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Дополнительный прожектор</a:t>
            </a:r>
            <a:endParaRPr lang="ru-RU" sz="100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6286480" y="5429264"/>
            <a:ext cx="17145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Баллонеты</a:t>
            </a:r>
            <a:endParaRPr lang="ru-RU" sz="1000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6286480" y="5143512"/>
            <a:ext cx="25003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Система контроля </a:t>
            </a:r>
            <a:r>
              <a:rPr lang="ru-RU" sz="1000" b="1" dirty="0" err="1" smtClean="0"/>
              <a:t>соконусности</a:t>
            </a:r>
            <a:endParaRPr lang="ru-RU" sz="1000" b="1" dirty="0"/>
          </a:p>
        </p:txBody>
      </p:sp>
      <p:sp>
        <p:nvSpPr>
          <p:cNvPr id="67" name="TextBox 66"/>
          <p:cNvSpPr txBox="1"/>
          <p:nvPr/>
        </p:nvSpPr>
        <p:spPr>
          <a:xfrm>
            <a:off x="6286480" y="4929198"/>
            <a:ext cx="24288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Бортовая система контроля вибрации</a:t>
            </a:r>
            <a:endParaRPr lang="ru-RU" sz="1000" b="1" dirty="0"/>
          </a:p>
        </p:txBody>
      </p:sp>
      <p:sp>
        <p:nvSpPr>
          <p:cNvPr id="68" name="TextBox 67"/>
          <p:cNvSpPr txBox="1"/>
          <p:nvPr/>
        </p:nvSpPr>
        <p:spPr>
          <a:xfrm>
            <a:off x="6286480" y="6072206"/>
            <a:ext cx="22145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Громкоговоритель внешний</a:t>
            </a:r>
            <a:endParaRPr lang="ru-RU" sz="1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00"/>
                            </p:stCondLst>
                            <p:childTnLst>
                              <p:par>
                                <p:cTn id="1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00"/>
                            </p:stCondLst>
                            <p:childTnLst>
                              <p:par>
                                <p:cTn id="17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000"/>
                            </p:stCondLst>
                            <p:childTnLst>
                              <p:par>
                                <p:cTn id="18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8" grpId="0"/>
      <p:bldP spid="42" grpId="0"/>
      <p:bldP spid="43" grpId="0"/>
      <p:bldP spid="44" grpId="0"/>
      <p:bldP spid="45" grpId="0" animBg="1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4113</TotalTime>
  <Words>1546</Words>
  <Application>Microsoft Office PowerPoint</Application>
  <PresentationFormat>Экран (4:3)</PresentationFormat>
  <Paragraphs>379</Paragraphs>
  <Slides>22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Тема Office</vt:lpstr>
      <vt:lpstr>Visio</vt:lpstr>
      <vt:lpstr>Система управления общевертолетным оборудованием вертолета Ка-62 СУОВО-С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Чернов</cp:lastModifiedBy>
  <cp:revision>366</cp:revision>
  <dcterms:modified xsi:type="dcterms:W3CDTF">2016-04-19T06:28:05Z</dcterms:modified>
</cp:coreProperties>
</file>