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38"/>
  </p:notesMasterIdLst>
  <p:handoutMasterIdLst>
    <p:handoutMasterId r:id="rId39"/>
  </p:handoutMasterIdLst>
  <p:sldIdLst>
    <p:sldId id="280" r:id="rId2"/>
    <p:sldId id="310" r:id="rId3"/>
    <p:sldId id="273" r:id="rId4"/>
    <p:sldId id="437" r:id="rId5"/>
    <p:sldId id="340" r:id="rId6"/>
    <p:sldId id="408" r:id="rId7"/>
    <p:sldId id="303" r:id="rId8"/>
    <p:sldId id="383" r:id="rId9"/>
    <p:sldId id="387" r:id="rId10"/>
    <p:sldId id="385" r:id="rId11"/>
    <p:sldId id="423" r:id="rId12"/>
    <p:sldId id="412" r:id="rId13"/>
    <p:sldId id="426" r:id="rId14"/>
    <p:sldId id="428" r:id="rId15"/>
    <p:sldId id="405" r:id="rId16"/>
    <p:sldId id="415" r:id="rId17"/>
    <p:sldId id="357" r:id="rId18"/>
    <p:sldId id="406" r:id="rId19"/>
    <p:sldId id="296" r:id="rId20"/>
    <p:sldId id="404" r:id="rId21"/>
    <p:sldId id="354" r:id="rId22"/>
    <p:sldId id="386" r:id="rId23"/>
    <p:sldId id="432" r:id="rId24"/>
    <p:sldId id="438" r:id="rId25"/>
    <p:sldId id="367" r:id="rId26"/>
    <p:sldId id="434" r:id="rId27"/>
    <p:sldId id="436" r:id="rId28"/>
    <p:sldId id="435" r:id="rId29"/>
    <p:sldId id="429" r:id="rId30"/>
    <p:sldId id="433" r:id="rId31"/>
    <p:sldId id="308" r:id="rId32"/>
    <p:sldId id="358" r:id="rId33"/>
    <p:sldId id="316" r:id="rId34"/>
    <p:sldId id="372" r:id="rId35"/>
    <p:sldId id="374" r:id="rId36"/>
    <p:sldId id="373" r:id="rId3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94624" autoAdjust="0"/>
  </p:normalViewPr>
  <p:slideViewPr>
    <p:cSldViewPr>
      <p:cViewPr>
        <p:scale>
          <a:sx n="90" d="100"/>
          <a:sy n="90" d="100"/>
        </p:scale>
        <p:origin x="-624" y="-32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Закрытое акционерное общество "АБРИС"ЗАО "АБРИС"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F1E38D-0414-4358-86FB-9961B57FCDA2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Закрытое акционерное общество "АБРИС"Каталог продукции ЗАО "АБРИС"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307A8B-9AB9-43EE-9780-F656FD3BB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Закрытое акционерное общество "АБРИС"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B252E-C91F-4CF0-A640-AB630D6B1EAB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Закрытое акционерное общество "АБРИС"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DD0B45D7-7F9F-4347-BBD8-17103E40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A71BBCF-A98A-4A38-BAFE-A51495EFC14D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60EBA-898F-4071-87EC-00A4C6AC4AFD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C17EBE7-95B8-496C-B19F-267EE0B06B3A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54276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770A6-A3E1-4703-A7AC-76A605CAF35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9F23EE6-D5F4-438C-957F-25B3536F2DFD}" type="datetime1">
              <a:rPr kumimoji="1" lang="ru-RU" sz="1200">
                <a:latin typeface="Times New Roman" pitchFamily="18" charset="0"/>
              </a:rPr>
              <a:pPr algn="r" eaLnBrk="0" hangingPunct="0"/>
              <a:t>18.05.2015</a:t>
            </a:fld>
            <a:endParaRPr kumimoji="1" lang="ru-RU" sz="120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7A4A41-F82B-48CD-8624-75A2EA0621B5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58372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7B529-3BB9-43B7-AE32-339B548D4D4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10ACFA-251B-462E-AF9D-83675327B7CB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38B7CA3-52F8-40AE-BBF2-1D495AD53A9B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59D2C13-03F0-485E-8ABF-4102766B35BF}" type="datetime1">
              <a:rPr kumimoji="1" lang="ru-RU" sz="1200">
                <a:latin typeface="Times New Roman" pitchFamily="18" charset="0"/>
              </a:rPr>
              <a:pPr algn="r" eaLnBrk="0" hangingPunct="0"/>
              <a:t>18.05.2015</a:t>
            </a:fld>
            <a:endParaRPr kumimoji="1" lang="ru-RU" sz="1200"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D85D66-4AEC-4E17-99C3-ECC87ACD3788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B7A31-3171-485D-92B7-A161CD40CFC4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EBE5D88-D371-418B-9B94-0E6AC38A588B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7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F9C6B2D-8C89-4D08-B33C-06EAE476C74E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72708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2894C-6DF3-4C24-81B7-5868DECB8A09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3F28E2-3CDD-4733-A461-640268DB20E1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3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E45CAA-F432-47C5-BAC2-96B874E1B203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76804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7A5F2-722D-4AF2-B9E7-1799713109ED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8851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B38A91-450E-4991-A7D6-19D33B2C1819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78852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ABED-5084-4D32-8B96-B68F93781CB5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899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37B2E4-DF64-40AD-9257-EDB1311F582A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80900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EBB6-B666-40D5-BFA4-D773DB771588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AF2E0F-BD58-40FB-A777-AA385E70B4ED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19A7B2F-1057-478E-BF7A-0075A5066CE6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4402B7-CD38-4630-BC72-BA64DB8F88D2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30724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77A0-370F-4AAB-9B5C-B05846FD32F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1CFF16-FED9-447B-8AAD-FE65AB3FA793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32772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9377-AAA5-4D35-986F-110FF791BFB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B400FE-554F-40F9-A847-817718568600}" type="datetime1">
              <a:rPr lang="ru-RU" smtClean="0"/>
              <a:pPr/>
              <a:t>18.05.2015</a:t>
            </a:fld>
            <a:endParaRPr lang="ru-RU" smtClean="0"/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73FCE-0515-47B8-A47B-584E7DAC81A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5D2B988-891D-4ABB-BF37-4247839DBB1C}" type="datetime1">
              <a:rPr kumimoji="1" lang="ru-RU" sz="1200">
                <a:latin typeface="Times New Roman" pitchFamily="18" charset="0"/>
              </a:rPr>
              <a:pPr algn="r" eaLnBrk="0" hangingPunct="0"/>
              <a:t>18.05.2015</a:t>
            </a:fld>
            <a:endParaRPr kumimoji="1" lang="ru-RU" sz="120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EFD20C1-E13A-47BC-AE7E-3F7DB723C5D9}" type="datetime1">
              <a:rPr kumimoji="1" lang="ru-RU" sz="1200">
                <a:latin typeface="Times New Roman" pitchFamily="18" charset="0"/>
              </a:rPr>
              <a:pPr algn="r" eaLnBrk="0" hangingPunct="0"/>
              <a:t>18.05.2015</a:t>
            </a:fld>
            <a:endParaRPr kumimoji="1" lang="ru-RU" sz="1200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0D2B-8821-4AE5-865B-49FF9C5B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1543-55CF-4963-A5B5-EBFCC884F83F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A011-B1CD-4377-8C37-5FB80544F688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93BF-C600-4922-87BB-4C342B056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F0E0-51D9-4429-BFAB-6033068BF9DC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F15F-1BBC-4AC0-B16E-B0A4717A9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D5D1-8037-4C9D-8516-C56BEE5D0D94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21B5-B2D9-48AE-A75B-441D5F6FE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0A7B-D5BC-4AF9-9C84-D5D8047028D9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4641-2C9E-464E-B75B-D868B0F00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86EF-1625-4CE3-A5D1-F34293ED5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176D-27D1-464B-ACBE-426EB6E80DFF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6A95-4B5D-4A6D-B2EA-05C37FF3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554A-42EB-46E6-9F55-13F33E88EF7F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5BC1-2BFC-46D5-A024-ECCC29C76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361F-13E8-46D4-A442-2695224E2ED5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B98F-9717-45F1-90DF-26714AA4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93BD-E2D6-4E05-9485-0E27A68A9153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4AB3-FE93-44E3-BCC5-CCE3837CD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656C-BE08-4E74-A84E-0E3D455A7C02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9603-68AF-4855-AA07-E936E45B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075-E345-4B66-A886-13287FA4D661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EF93B-5346-4BCC-A811-C7433FC4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13EC-ADA5-4FB4-AF80-91901320657C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DA53F-22FF-4AD3-ADE7-8DED7F65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3B16-8CAC-4EA4-AE94-6E63727675C7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6A53-B5C2-4605-A15F-98A16BFB1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172676-6700-45B6-9BDD-953EEAB00F07}" type="datetime1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885DA51-A93B-4057-9E19-542DA46C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info@zaoabris.ru" TargetMode="External"/><Relationship Id="rId4" Type="http://schemas.openxmlformats.org/officeDocument/2006/relationships/oleObject" Target="../embeddings/_________Microsoft_Office_Word_97_-_2003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is.sp.ru/RUS/devic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763713" y="0"/>
            <a:ext cx="626427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ЗАО АБРИС</a:t>
            </a:r>
          </a:p>
        </p:txBody>
      </p:sp>
      <p:pic>
        <p:nvPicPr>
          <p:cNvPr id="19458" name="Picture 28" descr="mainpag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341438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800" b="1" dirty="0" smtClean="0"/>
              <a:t>Самолетная часть системы контроля двигателя ПС-90 на базе сертифицированного блока </a:t>
            </a:r>
            <a:r>
              <a:rPr lang="en-US" sz="2800" b="1" dirty="0" smtClean="0"/>
              <a:t>GEMU-122</a:t>
            </a:r>
            <a:endParaRPr lang="ru-RU" b="1" dirty="0" smtClean="0">
              <a:effectLst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341438"/>
            <a:ext cx="5256212" cy="53276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endParaRPr lang="ru-RU" sz="17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Разработка проведена на базе сертифицированного в составе самолета ТУ-334 Универсального Блока Контроля Двигателя (</a:t>
            </a:r>
            <a:r>
              <a:rPr lang="en-US" sz="1700" b="1" dirty="0" smtClean="0">
                <a:effectLst/>
              </a:rPr>
              <a:t>GEMU-122)</a:t>
            </a:r>
            <a:r>
              <a:rPr lang="ru-RU" sz="1700" b="1" dirty="0" smtClean="0">
                <a:effectLst/>
              </a:rPr>
              <a:t>, разработанного швейцарской компанией </a:t>
            </a:r>
            <a:r>
              <a:rPr lang="en-US" sz="1700" b="1" dirty="0" smtClean="0">
                <a:effectLst/>
              </a:rPr>
              <a:t>VIBRO-METER </a:t>
            </a:r>
            <a:r>
              <a:rPr lang="ru-RU" sz="1700" b="1" dirty="0" smtClean="0">
                <a:effectLst/>
              </a:rPr>
              <a:t> </a:t>
            </a:r>
            <a:r>
              <a:rPr lang="en-US" sz="1700" b="1" dirty="0" smtClean="0">
                <a:effectLst/>
              </a:rPr>
              <a:t> </a:t>
            </a:r>
            <a:endParaRPr lang="ru-RU" sz="17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Проведена разработка и сертификация нового программного обеспечения (ПО) без изменений аппаратной части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Блок включает в себя как контроль всех основных параметров двигателя так и измерение и контроль параметров вибрации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Один блок заменяет 4 блока из состава самолетной части БСКД-90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Блок создан на базе современнейшей электронной элементной базы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Поставка блоков осуществляется ЗАО АБРИС с начала 2006 года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700" b="1" dirty="0" smtClean="0">
                <a:effectLst/>
              </a:rPr>
              <a:t>15-летний безотказный опыт эксплуатации более чем на 35 самолетах ТУ204/214</a:t>
            </a:r>
          </a:p>
          <a:p>
            <a:pPr algn="just" eaLnBrk="1" hangingPunct="1">
              <a:lnSpc>
                <a:spcPct val="80000"/>
              </a:lnSpc>
            </a:pPr>
            <a:endParaRPr lang="ru-RU" sz="1700" dirty="0" smtClean="0">
              <a:effectLst/>
            </a:endParaRPr>
          </a:p>
        </p:txBody>
      </p:sp>
      <p:pic>
        <p:nvPicPr>
          <p:cNvPr id="44035" name="Picture 4" descr="Generic Engine Monitoring U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133600"/>
            <a:ext cx="37084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Pres-Fon_Page_0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8475"/>
          </a:xfrm>
        </p:spPr>
      </p:pic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609600" y="381000"/>
            <a:ext cx="525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3399"/>
                </a:solidFill>
              </a:rPr>
              <a:t>GEMU</a:t>
            </a:r>
            <a:r>
              <a:rPr lang="ru-RU" sz="2400" b="1">
                <a:solidFill>
                  <a:srgbClr val="003399"/>
                </a:solidFill>
              </a:rPr>
              <a:t> </a:t>
            </a:r>
            <a:r>
              <a:rPr lang="ru-RU" sz="1600" b="1">
                <a:solidFill>
                  <a:srgbClr val="003399"/>
                </a:solidFill>
              </a:rPr>
              <a:t>- УНИВЕРСАЛЬНАЯ СИСТЕМА КОНТРОЛЯ </a:t>
            </a:r>
          </a:p>
          <a:p>
            <a:pPr algn="ctr"/>
            <a:r>
              <a:rPr lang="ru-RU" sz="1600" b="1">
                <a:solidFill>
                  <a:srgbClr val="003399"/>
                </a:solidFill>
              </a:rPr>
              <a:t>                И ДИАГНОСТИКИ ДВИГАТЕЛЯ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38200" y="1273175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Включает в себя контроль основных параметров двигателя и контроль параметров вибрации</a:t>
            </a:r>
          </a:p>
          <a:p>
            <a:pPr algn="ctr">
              <a:defRPr/>
            </a:pP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Обеспечивает:</a:t>
            </a:r>
          </a:p>
          <a:p>
            <a:pPr algn="ctr">
              <a:defRPr/>
            </a:pP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прием до 30 аналоговых входов 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прием до 60 разовых команд различного типа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прием до 8 кодовых входов по ARINC-429 низкой и высокой скорости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выдачу до 10 разовых команд 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выдачу информации ARINC-429 по двум независимым кодовым линиям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реализацию алгоритмов контроля и диагностики любой сложности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виброконтроль</a:t>
            </a: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, включающий в себя как следящий, так и широкополосный анализ</a:t>
            </a:r>
          </a:p>
          <a:p>
            <a:pPr algn="ctr">
              <a:defRPr/>
            </a:pPr>
            <a:endParaRPr lang="ru-RU" sz="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возможность «холодной балансировки» роторов в случае наличия 1/</a:t>
            </a:r>
            <a:r>
              <a: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REV</a:t>
            </a: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сигнала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от двигателя</a:t>
            </a:r>
          </a:p>
        </p:txBody>
      </p:sp>
      <p:pic>
        <p:nvPicPr>
          <p:cNvPr id="39940" name="Picture 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4" descr="Pres-Fon_Page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4860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GEMU122-5</a:t>
            </a:r>
            <a:r>
              <a:rPr lang="en-US" b="1">
                <a:solidFill>
                  <a:srgbClr val="003399"/>
                </a:solidFill>
              </a:rPr>
              <a:t> - </a:t>
            </a:r>
            <a:r>
              <a:rPr lang="ru-RU" sz="1400" b="1">
                <a:solidFill>
                  <a:srgbClr val="003399"/>
                </a:solidFill>
              </a:rPr>
              <a:t>ВОЗМОЖНОЕ ПРИМЕНЕНИЕ ДЛЯ</a:t>
            </a:r>
          </a:p>
          <a:p>
            <a:pPr algn="ctr"/>
            <a:r>
              <a:rPr lang="en-US" sz="1400" b="1">
                <a:solidFill>
                  <a:srgbClr val="003399"/>
                </a:solidFill>
              </a:rPr>
              <a:t>                                 </a:t>
            </a:r>
            <a:r>
              <a:rPr lang="ru-RU" sz="1400" b="1">
                <a:solidFill>
                  <a:srgbClr val="003399"/>
                </a:solidFill>
              </a:rPr>
              <a:t>РАЗЛИЧНЫХ ТИПОВ САМОЛЕТОВ</a:t>
            </a:r>
          </a:p>
        </p:txBody>
      </p:sp>
      <p:pic>
        <p:nvPicPr>
          <p:cNvPr id="21512" name="Picture 7" descr="bukle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1557338"/>
            <a:ext cx="2082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bukle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7263" y="1557338"/>
            <a:ext cx="2082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 descr="bukle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557338"/>
            <a:ext cx="2082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539750" y="3644900"/>
            <a:ext cx="2447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БЕ-200 с Д-436ТП</a:t>
            </a:r>
          </a:p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>
                <a:solidFill>
                  <a:srgbClr val="000000"/>
                </a:solidFill>
              </a:rPr>
              <a:t>Контроль и диагностика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Регистрация информации в случае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ru-RU" sz="1200">
                <a:solidFill>
                  <a:srgbClr val="000000"/>
                </a:solidFill>
              </a:rPr>
              <a:t>возникновения «событий»</a:t>
            </a:r>
          </a:p>
          <a:p>
            <a:pPr algn="ctr"/>
            <a:endParaRPr lang="ru-RU" sz="1200">
              <a:solidFill>
                <a:srgbClr val="000000"/>
              </a:solidFill>
            </a:endParaRPr>
          </a:p>
          <a:p>
            <a:pPr algn="ctr"/>
            <a:r>
              <a:rPr lang="ru-RU" sz="1200" i="1" u="sng">
                <a:solidFill>
                  <a:srgbClr val="000000"/>
                </a:solidFill>
              </a:rPr>
              <a:t>Опции: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Функции «холодной балансировки»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ротора вентилятора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Функции углубленной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вибродиагностики двигателя</a:t>
            </a:r>
          </a:p>
          <a:p>
            <a:pPr algn="ctr"/>
            <a:endParaRPr lang="ru-RU" sz="1200" i="1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276600" y="36449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ИЛ-96-300/400 с ПС-90А</a:t>
            </a:r>
            <a:r>
              <a:rPr lang="en-US" sz="1200" b="1">
                <a:solidFill>
                  <a:srgbClr val="000000"/>
                </a:solidFill>
              </a:rPr>
              <a:t>/A1</a:t>
            </a:r>
            <a:endParaRPr lang="ru-RU" sz="1200" b="1">
              <a:solidFill>
                <a:srgbClr val="000000"/>
              </a:solidFill>
            </a:endParaRPr>
          </a:p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>
                <a:solidFill>
                  <a:srgbClr val="000000"/>
                </a:solidFill>
              </a:rPr>
              <a:t>Контроль и диагностика</a:t>
            </a:r>
          </a:p>
          <a:p>
            <a:pPr algn="ctr"/>
            <a:endParaRPr lang="ru-RU" sz="1200">
              <a:solidFill>
                <a:srgbClr val="000000"/>
              </a:solidFill>
            </a:endParaRPr>
          </a:p>
          <a:p>
            <a:pPr algn="ctr"/>
            <a:r>
              <a:rPr lang="ru-RU" sz="1200" i="1" u="sng">
                <a:solidFill>
                  <a:srgbClr val="000000"/>
                </a:solidFill>
              </a:rPr>
              <a:t>Опции: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Регистрация двигательной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информации при возникновении «события»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Функции «холодной балансировки»</a:t>
            </a:r>
            <a:r>
              <a:rPr lang="en-US" sz="1200" i="1">
                <a:solidFill>
                  <a:srgbClr val="000000"/>
                </a:solidFill>
              </a:rPr>
              <a:t> </a:t>
            </a:r>
            <a:r>
              <a:rPr lang="ru-RU" sz="1200" i="1">
                <a:solidFill>
                  <a:srgbClr val="000000"/>
                </a:solidFill>
              </a:rPr>
              <a:t>ротора вентилятора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Функции углубленной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вибродиагностики двигателя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6248400" y="3644900"/>
            <a:ext cx="2787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ИЛ-76 с ПС-90А</a:t>
            </a:r>
          </a:p>
          <a:p>
            <a:pPr algn="ctr"/>
            <a:endParaRPr lang="ru-RU" sz="1200" b="1">
              <a:solidFill>
                <a:srgbClr val="000000"/>
              </a:solidFill>
            </a:endParaRPr>
          </a:p>
          <a:p>
            <a:pPr algn="ctr"/>
            <a:r>
              <a:rPr lang="ru-RU" sz="1200">
                <a:solidFill>
                  <a:srgbClr val="000000"/>
                </a:solidFill>
              </a:rPr>
              <a:t>Контроль и диагностика</a:t>
            </a:r>
          </a:p>
          <a:p>
            <a:pPr algn="ctr"/>
            <a:endParaRPr lang="ru-RU" sz="1200" i="1" u="sng">
              <a:solidFill>
                <a:srgbClr val="000000"/>
              </a:solidFill>
            </a:endParaRPr>
          </a:p>
          <a:p>
            <a:pPr algn="ctr"/>
            <a:r>
              <a:rPr lang="ru-RU" sz="1200" i="1" u="sng">
                <a:solidFill>
                  <a:srgbClr val="000000"/>
                </a:solidFill>
              </a:rPr>
              <a:t>Опции: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Регистрация двигательной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информации при возникновении «события»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Функция «холодной балансировки»</a:t>
            </a:r>
            <a:r>
              <a:rPr lang="en-US" sz="1200" i="1">
                <a:solidFill>
                  <a:srgbClr val="000000"/>
                </a:solidFill>
              </a:rPr>
              <a:t> </a:t>
            </a:r>
            <a:r>
              <a:rPr lang="ru-RU" sz="1200" i="1">
                <a:solidFill>
                  <a:srgbClr val="000000"/>
                </a:solidFill>
              </a:rPr>
              <a:t>ротора вентилятора</a:t>
            </a:r>
          </a:p>
          <a:p>
            <a:pPr algn="ctr">
              <a:buFontTx/>
              <a:buChar char="•"/>
            </a:pPr>
            <a:r>
              <a:rPr lang="ru-RU" sz="1200" i="1">
                <a:solidFill>
                  <a:srgbClr val="000000"/>
                </a:solidFill>
              </a:rPr>
              <a:t> Функции углубленной</a:t>
            </a:r>
          </a:p>
          <a:p>
            <a:pPr algn="ctr"/>
            <a:r>
              <a:rPr lang="ru-RU" sz="1200" i="1">
                <a:solidFill>
                  <a:srgbClr val="000000"/>
                </a:solidFill>
              </a:rPr>
              <a:t>вибродиагностики двигателя</a:t>
            </a:r>
          </a:p>
        </p:txBody>
      </p:sp>
      <p:pic>
        <p:nvPicPr>
          <p:cNvPr id="21518" name="Picture 15" descr="16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85709">
            <a:off x="3175" y="2074863"/>
            <a:ext cx="2986088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8" descr="16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130425"/>
            <a:ext cx="27352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1" descr="16-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112963"/>
            <a:ext cx="284638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95288" y="4076700"/>
          <a:ext cx="139700" cy="139700"/>
        </p:xfrm>
        <a:graphic>
          <a:graphicData uri="http://schemas.openxmlformats.org/presentationml/2006/ole">
            <p:oleObj spid="_x0000_s21506" name="CorelDRAW" r:id="rId8" imgW="140208" imgH="140208" progId="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95288" y="4292600"/>
          <a:ext cx="139700" cy="139700"/>
        </p:xfrm>
        <a:graphic>
          <a:graphicData uri="http://schemas.openxmlformats.org/presentationml/2006/ole">
            <p:oleObj spid="_x0000_s21507" name="CorelDRAW" r:id="rId9" imgW="140208" imgH="140208" progId="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124200" y="4114800"/>
          <a:ext cx="139700" cy="139700"/>
        </p:xfrm>
        <a:graphic>
          <a:graphicData uri="http://schemas.openxmlformats.org/presentationml/2006/ole">
            <p:oleObj spid="_x0000_s21508" name="CorelDRAW" r:id="rId10" imgW="140208" imgH="140208" progId="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172200" y="4114800"/>
          <a:ext cx="139700" cy="139700"/>
        </p:xfrm>
        <a:graphic>
          <a:graphicData uri="http://schemas.openxmlformats.org/presentationml/2006/ole">
            <p:oleObj spid="_x0000_s21509" name="CorelDRAW" r:id="rId11" imgW="140208" imgH="140208" progId="">
              <p:embed/>
            </p:oleObj>
          </a:graphicData>
        </a:graphic>
      </p:graphicFrame>
      <p:pic>
        <p:nvPicPr>
          <p:cNvPr id="21521" name="Picture 31" descr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81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4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pic>
        <p:nvPicPr>
          <p:cNvPr id="38916" name="Picture 35" descr="Pres-Fon_Page_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24975" cy="6981825"/>
          </a:xfrm>
        </p:spPr>
      </p:pic>
      <p:graphicFrame>
        <p:nvGraphicFramePr>
          <p:cNvPr id="38914" name="Object 2">
            <a:hlinkClick r:id="" action="ppaction://ole?verb=0"/>
          </p:cNvPr>
          <p:cNvGraphicFramePr>
            <a:graphicFrameLocks/>
          </p:cNvGraphicFramePr>
          <p:nvPr>
            <p:ph sz="quarter" idx="3"/>
          </p:nvPr>
        </p:nvGraphicFramePr>
        <p:xfrm>
          <a:off x="246063" y="5373688"/>
          <a:ext cx="4038600" cy="1171575"/>
        </p:xfrm>
        <a:graphic>
          <a:graphicData uri="http://schemas.openxmlformats.org/presentationml/2006/ole">
            <p:oleObj spid="_x0000_s38914" name="Drawing" r:id="rId4" imgW="19069920" imgH="5547600" progId="">
              <p:embed/>
            </p:oleObj>
          </a:graphicData>
        </a:graphic>
      </p:graphicFrame>
      <p:pic>
        <p:nvPicPr>
          <p:cNvPr id="38917" name="Picture 6" descr="19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217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19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828800"/>
            <a:ext cx="217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5" descr="19-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844675"/>
            <a:ext cx="217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62000" y="4191000"/>
            <a:ext cx="26654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– в обычном полете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автоматически и непрерывно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измеряется вибрация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двигателя и регистрируются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балансировочные данные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578225" y="4191000"/>
            <a:ext cx="24590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1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– технический персонал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получает инструкцию,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как улучшить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сбалансированность ротора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311900" y="4191000"/>
            <a:ext cx="23098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– технический персонал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подбирает веса грузов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и размещает их согласно 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инструкции в перерыве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до следующего вылета</a:t>
            </a:r>
          </a:p>
        </p:txBody>
      </p:sp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4284663" y="5562600"/>
            <a:ext cx="411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>
                <a:solidFill>
                  <a:srgbClr val="003399"/>
                </a:solidFill>
              </a:rPr>
              <a:t>И всё</a:t>
            </a:r>
          </a:p>
          <a:p>
            <a:pPr algn="r"/>
            <a:r>
              <a:rPr lang="ru-RU" sz="1400">
                <a:solidFill>
                  <a:srgbClr val="003399"/>
                </a:solidFill>
              </a:rPr>
              <a:t>Нужен только 1/rev-сигнал от ротора двигателя</a:t>
            </a:r>
          </a:p>
        </p:txBody>
      </p:sp>
      <p:sp>
        <p:nvSpPr>
          <p:cNvPr id="38924" name="Text Box 25"/>
          <p:cNvSpPr txBox="1">
            <a:spLocks noChangeArrowheads="1"/>
          </p:cNvSpPr>
          <p:nvPr/>
        </p:nvSpPr>
        <p:spPr bwMode="auto">
          <a:xfrm>
            <a:off x="685800" y="533400"/>
            <a:ext cx="5770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3399"/>
                </a:solidFill>
              </a:rPr>
              <a:t>«ХОЛОДНАЯ БАЛАНСИРОВКА» ВЕНТИЛЯТОРА (CFTB) </a:t>
            </a:r>
          </a:p>
          <a:p>
            <a:pPr algn="ctr"/>
            <a:r>
              <a:rPr lang="ru-RU" sz="1600" b="1">
                <a:solidFill>
                  <a:srgbClr val="003399"/>
                </a:solidFill>
              </a:rPr>
              <a:t>–  ЭТО ПРОСТО, КАК 1, 2, 3</a:t>
            </a:r>
          </a:p>
        </p:txBody>
      </p:sp>
      <p:sp>
        <p:nvSpPr>
          <p:cNvPr id="38925" name="Rectangle 26"/>
          <p:cNvSpPr>
            <a:spLocks noChangeArrowheads="1"/>
          </p:cNvSpPr>
          <p:nvPr/>
        </p:nvSpPr>
        <p:spPr bwMode="auto">
          <a:xfrm>
            <a:off x="684213" y="5516563"/>
            <a:ext cx="8459787" cy="730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8926" name="Picture 45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8172450" y="182563"/>
            <a:ext cx="871538" cy="79851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61" name="Rectangle 2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pic>
        <p:nvPicPr>
          <p:cNvPr id="48130" name="Picture 240" descr="Pres-Fon_Page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6888"/>
          </a:xfrm>
        </p:spPr>
      </p:pic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152400" y="1484313"/>
            <a:ext cx="8462963" cy="4764087"/>
            <a:chOff x="96" y="1058"/>
            <a:chExt cx="5331" cy="2878"/>
          </a:xfrm>
        </p:grpSpPr>
        <p:grpSp>
          <p:nvGrpSpPr>
            <p:cNvPr id="48137" name="Group 5"/>
            <p:cNvGrpSpPr>
              <a:grpSpLocks/>
            </p:cNvGrpSpPr>
            <p:nvPr/>
          </p:nvGrpSpPr>
          <p:grpSpPr bwMode="auto">
            <a:xfrm>
              <a:off x="384" y="1058"/>
              <a:ext cx="5043" cy="2590"/>
              <a:chOff x="384" y="1058"/>
              <a:chExt cx="5043" cy="2875"/>
            </a:xfrm>
          </p:grpSpPr>
          <p:sp>
            <p:nvSpPr>
              <p:cNvPr id="48147" name="Rectangle 6"/>
              <p:cNvSpPr>
                <a:spLocks noChangeArrowheads="1"/>
              </p:cNvSpPr>
              <p:nvPr/>
            </p:nvSpPr>
            <p:spPr bwMode="auto">
              <a:xfrm>
                <a:off x="384" y="1058"/>
                <a:ext cx="5043" cy="28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48148" name="Group 7"/>
              <p:cNvGrpSpPr>
                <a:grpSpLocks/>
              </p:cNvGrpSpPr>
              <p:nvPr/>
            </p:nvGrpSpPr>
            <p:grpSpPr bwMode="auto">
              <a:xfrm>
                <a:off x="611" y="1183"/>
                <a:ext cx="4161" cy="2553"/>
                <a:chOff x="611" y="1183"/>
                <a:chExt cx="4161" cy="2553"/>
              </a:xfrm>
            </p:grpSpPr>
            <p:sp>
              <p:nvSpPr>
                <p:cNvPr id="48169" name="Rectangle 8"/>
                <p:cNvSpPr>
                  <a:spLocks noChangeArrowheads="1"/>
                </p:cNvSpPr>
                <p:nvPr/>
              </p:nvSpPr>
              <p:spPr bwMode="auto">
                <a:xfrm>
                  <a:off x="632" y="1183"/>
                  <a:ext cx="4139" cy="2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170" name="Line 9"/>
                <p:cNvSpPr>
                  <a:spLocks noChangeShapeType="1"/>
                </p:cNvSpPr>
                <p:nvPr/>
              </p:nvSpPr>
              <p:spPr bwMode="auto">
                <a:xfrm>
                  <a:off x="632" y="366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1" name="Line 10"/>
                <p:cNvSpPr>
                  <a:spLocks noChangeShapeType="1"/>
                </p:cNvSpPr>
                <p:nvPr/>
              </p:nvSpPr>
              <p:spPr bwMode="auto">
                <a:xfrm>
                  <a:off x="632" y="361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2" name="Line 11"/>
                <p:cNvSpPr>
                  <a:spLocks noChangeShapeType="1"/>
                </p:cNvSpPr>
                <p:nvPr/>
              </p:nvSpPr>
              <p:spPr bwMode="auto">
                <a:xfrm>
                  <a:off x="632" y="356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3" name="Line 12"/>
                <p:cNvSpPr>
                  <a:spLocks noChangeShapeType="1"/>
                </p:cNvSpPr>
                <p:nvPr/>
              </p:nvSpPr>
              <p:spPr bwMode="auto">
                <a:xfrm>
                  <a:off x="632" y="3515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4" name="Line 13"/>
                <p:cNvSpPr>
                  <a:spLocks noChangeShapeType="1"/>
                </p:cNvSpPr>
                <p:nvPr/>
              </p:nvSpPr>
              <p:spPr bwMode="auto">
                <a:xfrm>
                  <a:off x="632" y="3415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5" name="Line 14"/>
                <p:cNvSpPr>
                  <a:spLocks noChangeShapeType="1"/>
                </p:cNvSpPr>
                <p:nvPr/>
              </p:nvSpPr>
              <p:spPr bwMode="auto">
                <a:xfrm>
                  <a:off x="632" y="3362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6" name="Line 15"/>
                <p:cNvSpPr>
                  <a:spLocks noChangeShapeType="1"/>
                </p:cNvSpPr>
                <p:nvPr/>
              </p:nvSpPr>
              <p:spPr bwMode="auto">
                <a:xfrm>
                  <a:off x="632" y="331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7" name="Line 16"/>
                <p:cNvSpPr>
                  <a:spLocks noChangeShapeType="1"/>
                </p:cNvSpPr>
                <p:nvPr/>
              </p:nvSpPr>
              <p:spPr bwMode="auto">
                <a:xfrm>
                  <a:off x="632" y="3261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8" name="Line 17"/>
                <p:cNvSpPr>
                  <a:spLocks noChangeShapeType="1"/>
                </p:cNvSpPr>
                <p:nvPr/>
              </p:nvSpPr>
              <p:spPr bwMode="auto">
                <a:xfrm>
                  <a:off x="632" y="3160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9" name="Line 18"/>
                <p:cNvSpPr>
                  <a:spLocks noChangeShapeType="1"/>
                </p:cNvSpPr>
                <p:nvPr/>
              </p:nvSpPr>
              <p:spPr bwMode="auto">
                <a:xfrm>
                  <a:off x="632" y="310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0" name="Line 19"/>
                <p:cNvSpPr>
                  <a:spLocks noChangeShapeType="1"/>
                </p:cNvSpPr>
                <p:nvPr/>
              </p:nvSpPr>
              <p:spPr bwMode="auto">
                <a:xfrm>
                  <a:off x="632" y="3059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1" name="Line 20"/>
                <p:cNvSpPr>
                  <a:spLocks noChangeShapeType="1"/>
                </p:cNvSpPr>
                <p:nvPr/>
              </p:nvSpPr>
              <p:spPr bwMode="auto">
                <a:xfrm>
                  <a:off x="632" y="300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2" name="Line 21"/>
                <p:cNvSpPr>
                  <a:spLocks noChangeShapeType="1"/>
                </p:cNvSpPr>
                <p:nvPr/>
              </p:nvSpPr>
              <p:spPr bwMode="auto">
                <a:xfrm>
                  <a:off x="632" y="290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3" name="Line 22"/>
                <p:cNvSpPr>
                  <a:spLocks noChangeShapeType="1"/>
                </p:cNvSpPr>
                <p:nvPr/>
              </p:nvSpPr>
              <p:spPr bwMode="auto">
                <a:xfrm>
                  <a:off x="632" y="285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4" name="Line 23"/>
                <p:cNvSpPr>
                  <a:spLocks noChangeShapeType="1"/>
                </p:cNvSpPr>
                <p:nvPr/>
              </p:nvSpPr>
              <p:spPr bwMode="auto">
                <a:xfrm>
                  <a:off x="632" y="2805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5" name="Line 24"/>
                <p:cNvSpPr>
                  <a:spLocks noChangeShapeType="1"/>
                </p:cNvSpPr>
                <p:nvPr/>
              </p:nvSpPr>
              <p:spPr bwMode="auto">
                <a:xfrm>
                  <a:off x="632" y="2752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6" name="Line 25"/>
                <p:cNvSpPr>
                  <a:spLocks noChangeShapeType="1"/>
                </p:cNvSpPr>
                <p:nvPr/>
              </p:nvSpPr>
              <p:spPr bwMode="auto">
                <a:xfrm>
                  <a:off x="632" y="2651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7" name="Line 26"/>
                <p:cNvSpPr>
                  <a:spLocks noChangeShapeType="1"/>
                </p:cNvSpPr>
                <p:nvPr/>
              </p:nvSpPr>
              <p:spPr bwMode="auto">
                <a:xfrm>
                  <a:off x="632" y="260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8" name="Line 27"/>
                <p:cNvSpPr>
                  <a:spLocks noChangeShapeType="1"/>
                </p:cNvSpPr>
                <p:nvPr/>
              </p:nvSpPr>
              <p:spPr bwMode="auto">
                <a:xfrm>
                  <a:off x="632" y="2551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9" name="Line 28"/>
                <p:cNvSpPr>
                  <a:spLocks noChangeShapeType="1"/>
                </p:cNvSpPr>
                <p:nvPr/>
              </p:nvSpPr>
              <p:spPr bwMode="auto">
                <a:xfrm>
                  <a:off x="632" y="250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0" name="Line 29"/>
                <p:cNvSpPr>
                  <a:spLocks noChangeShapeType="1"/>
                </p:cNvSpPr>
                <p:nvPr/>
              </p:nvSpPr>
              <p:spPr bwMode="auto">
                <a:xfrm>
                  <a:off x="632" y="239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1" name="Line 30"/>
                <p:cNvSpPr>
                  <a:spLocks noChangeShapeType="1"/>
                </p:cNvSpPr>
                <p:nvPr/>
              </p:nvSpPr>
              <p:spPr bwMode="auto">
                <a:xfrm>
                  <a:off x="632" y="2349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2" name="Line 31"/>
                <p:cNvSpPr>
                  <a:spLocks noChangeShapeType="1"/>
                </p:cNvSpPr>
                <p:nvPr/>
              </p:nvSpPr>
              <p:spPr bwMode="auto">
                <a:xfrm>
                  <a:off x="632" y="229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3" name="Line 32"/>
                <p:cNvSpPr>
                  <a:spLocks noChangeShapeType="1"/>
                </p:cNvSpPr>
                <p:nvPr/>
              </p:nvSpPr>
              <p:spPr bwMode="auto">
                <a:xfrm>
                  <a:off x="632" y="2248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4" name="Line 33"/>
                <p:cNvSpPr>
                  <a:spLocks noChangeShapeType="1"/>
                </p:cNvSpPr>
                <p:nvPr/>
              </p:nvSpPr>
              <p:spPr bwMode="auto">
                <a:xfrm>
                  <a:off x="632" y="2148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5" name="Line 34"/>
                <p:cNvSpPr>
                  <a:spLocks noChangeShapeType="1"/>
                </p:cNvSpPr>
                <p:nvPr/>
              </p:nvSpPr>
              <p:spPr bwMode="auto">
                <a:xfrm>
                  <a:off x="632" y="2095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6" name="Line 35"/>
                <p:cNvSpPr>
                  <a:spLocks noChangeShapeType="1"/>
                </p:cNvSpPr>
                <p:nvPr/>
              </p:nvSpPr>
              <p:spPr bwMode="auto">
                <a:xfrm>
                  <a:off x="632" y="204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7" name="Line 36"/>
                <p:cNvSpPr>
                  <a:spLocks noChangeShapeType="1"/>
                </p:cNvSpPr>
                <p:nvPr/>
              </p:nvSpPr>
              <p:spPr bwMode="auto">
                <a:xfrm>
                  <a:off x="632" y="199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8" name="Line 37"/>
                <p:cNvSpPr>
                  <a:spLocks noChangeShapeType="1"/>
                </p:cNvSpPr>
                <p:nvPr/>
              </p:nvSpPr>
              <p:spPr bwMode="auto">
                <a:xfrm>
                  <a:off x="632" y="189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99" name="Line 38"/>
                <p:cNvSpPr>
                  <a:spLocks noChangeShapeType="1"/>
                </p:cNvSpPr>
                <p:nvPr/>
              </p:nvSpPr>
              <p:spPr bwMode="auto">
                <a:xfrm>
                  <a:off x="632" y="1840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0" name="Line 39"/>
                <p:cNvSpPr>
                  <a:spLocks noChangeShapeType="1"/>
                </p:cNvSpPr>
                <p:nvPr/>
              </p:nvSpPr>
              <p:spPr bwMode="auto">
                <a:xfrm>
                  <a:off x="632" y="1792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1" name="Line 40"/>
                <p:cNvSpPr>
                  <a:spLocks noChangeShapeType="1"/>
                </p:cNvSpPr>
                <p:nvPr/>
              </p:nvSpPr>
              <p:spPr bwMode="auto">
                <a:xfrm>
                  <a:off x="632" y="1740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2" name="Line 41"/>
                <p:cNvSpPr>
                  <a:spLocks noChangeShapeType="1"/>
                </p:cNvSpPr>
                <p:nvPr/>
              </p:nvSpPr>
              <p:spPr bwMode="auto">
                <a:xfrm>
                  <a:off x="632" y="1639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3" name="Line 42"/>
                <p:cNvSpPr>
                  <a:spLocks noChangeShapeType="1"/>
                </p:cNvSpPr>
                <p:nvPr/>
              </p:nvSpPr>
              <p:spPr bwMode="auto">
                <a:xfrm>
                  <a:off x="632" y="158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4" name="Line 43"/>
                <p:cNvSpPr>
                  <a:spLocks noChangeShapeType="1"/>
                </p:cNvSpPr>
                <p:nvPr/>
              </p:nvSpPr>
              <p:spPr bwMode="auto">
                <a:xfrm>
                  <a:off x="632" y="1538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5" name="Line 44"/>
                <p:cNvSpPr>
                  <a:spLocks noChangeShapeType="1"/>
                </p:cNvSpPr>
                <p:nvPr/>
              </p:nvSpPr>
              <p:spPr bwMode="auto">
                <a:xfrm>
                  <a:off x="632" y="1485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6" name="Line 45"/>
                <p:cNvSpPr>
                  <a:spLocks noChangeShapeType="1"/>
                </p:cNvSpPr>
                <p:nvPr/>
              </p:nvSpPr>
              <p:spPr bwMode="auto">
                <a:xfrm>
                  <a:off x="632" y="138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7" name="Line 46"/>
                <p:cNvSpPr>
                  <a:spLocks noChangeShapeType="1"/>
                </p:cNvSpPr>
                <p:nvPr/>
              </p:nvSpPr>
              <p:spPr bwMode="auto">
                <a:xfrm>
                  <a:off x="632" y="133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8" name="Line 47"/>
                <p:cNvSpPr>
                  <a:spLocks noChangeShapeType="1"/>
                </p:cNvSpPr>
                <p:nvPr/>
              </p:nvSpPr>
              <p:spPr bwMode="auto">
                <a:xfrm>
                  <a:off x="632" y="128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09" name="Line 48"/>
                <p:cNvSpPr>
                  <a:spLocks noChangeShapeType="1"/>
                </p:cNvSpPr>
                <p:nvPr/>
              </p:nvSpPr>
              <p:spPr bwMode="auto">
                <a:xfrm>
                  <a:off x="632" y="123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0" name="Line 49"/>
                <p:cNvSpPr>
                  <a:spLocks noChangeShapeType="1"/>
                </p:cNvSpPr>
                <p:nvPr/>
              </p:nvSpPr>
              <p:spPr bwMode="auto">
                <a:xfrm>
                  <a:off x="632" y="346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1" name="Line 50"/>
                <p:cNvSpPr>
                  <a:spLocks noChangeShapeType="1"/>
                </p:cNvSpPr>
                <p:nvPr/>
              </p:nvSpPr>
              <p:spPr bwMode="auto">
                <a:xfrm>
                  <a:off x="632" y="3208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2" name="Line 51"/>
                <p:cNvSpPr>
                  <a:spLocks noChangeShapeType="1"/>
                </p:cNvSpPr>
                <p:nvPr/>
              </p:nvSpPr>
              <p:spPr bwMode="auto">
                <a:xfrm>
                  <a:off x="632" y="2959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3" name="Line 52"/>
                <p:cNvSpPr>
                  <a:spLocks noChangeShapeType="1"/>
                </p:cNvSpPr>
                <p:nvPr/>
              </p:nvSpPr>
              <p:spPr bwMode="auto">
                <a:xfrm>
                  <a:off x="632" y="2704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4" name="Line 53"/>
                <p:cNvSpPr>
                  <a:spLocks noChangeShapeType="1"/>
                </p:cNvSpPr>
                <p:nvPr/>
              </p:nvSpPr>
              <p:spPr bwMode="auto">
                <a:xfrm>
                  <a:off x="632" y="2450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5" name="Line 54"/>
                <p:cNvSpPr>
                  <a:spLocks noChangeShapeType="1"/>
                </p:cNvSpPr>
                <p:nvPr/>
              </p:nvSpPr>
              <p:spPr bwMode="auto">
                <a:xfrm>
                  <a:off x="632" y="2196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6" name="Line 55"/>
                <p:cNvSpPr>
                  <a:spLocks noChangeShapeType="1"/>
                </p:cNvSpPr>
                <p:nvPr/>
              </p:nvSpPr>
              <p:spPr bwMode="auto">
                <a:xfrm>
                  <a:off x="632" y="1941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7" name="Line 56"/>
                <p:cNvSpPr>
                  <a:spLocks noChangeShapeType="1"/>
                </p:cNvSpPr>
                <p:nvPr/>
              </p:nvSpPr>
              <p:spPr bwMode="auto">
                <a:xfrm>
                  <a:off x="632" y="1692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8" name="Line 57"/>
                <p:cNvSpPr>
                  <a:spLocks noChangeShapeType="1"/>
                </p:cNvSpPr>
                <p:nvPr/>
              </p:nvSpPr>
              <p:spPr bwMode="auto">
                <a:xfrm>
                  <a:off x="632" y="143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9" name="Line 58"/>
                <p:cNvSpPr>
                  <a:spLocks noChangeShapeType="1"/>
                </p:cNvSpPr>
                <p:nvPr/>
              </p:nvSpPr>
              <p:spPr bwMode="auto">
                <a:xfrm>
                  <a:off x="632" y="1183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0" name="Line 59"/>
                <p:cNvSpPr>
                  <a:spLocks noChangeShapeType="1"/>
                </p:cNvSpPr>
                <p:nvPr/>
              </p:nvSpPr>
              <p:spPr bwMode="auto">
                <a:xfrm>
                  <a:off x="941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1" name="Line 60"/>
                <p:cNvSpPr>
                  <a:spLocks noChangeShapeType="1"/>
                </p:cNvSpPr>
                <p:nvPr/>
              </p:nvSpPr>
              <p:spPr bwMode="auto">
                <a:xfrm>
                  <a:off x="1127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2" name="Line 61"/>
                <p:cNvSpPr>
                  <a:spLocks noChangeShapeType="1"/>
                </p:cNvSpPr>
                <p:nvPr/>
              </p:nvSpPr>
              <p:spPr bwMode="auto">
                <a:xfrm>
                  <a:off x="1256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3" name="Line 62"/>
                <p:cNvSpPr>
                  <a:spLocks noChangeShapeType="1"/>
                </p:cNvSpPr>
                <p:nvPr/>
              </p:nvSpPr>
              <p:spPr bwMode="auto">
                <a:xfrm>
                  <a:off x="135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4" name="Line 63"/>
                <p:cNvSpPr>
                  <a:spLocks noChangeShapeType="1"/>
                </p:cNvSpPr>
                <p:nvPr/>
              </p:nvSpPr>
              <p:spPr bwMode="auto">
                <a:xfrm>
                  <a:off x="1437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5" name="Line 64"/>
                <p:cNvSpPr>
                  <a:spLocks noChangeShapeType="1"/>
                </p:cNvSpPr>
                <p:nvPr/>
              </p:nvSpPr>
              <p:spPr bwMode="auto">
                <a:xfrm>
                  <a:off x="150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6" name="Line 65"/>
                <p:cNvSpPr>
                  <a:spLocks noChangeShapeType="1"/>
                </p:cNvSpPr>
                <p:nvPr/>
              </p:nvSpPr>
              <p:spPr bwMode="auto">
                <a:xfrm>
                  <a:off x="1566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7" name="Line 66"/>
                <p:cNvSpPr>
                  <a:spLocks noChangeShapeType="1"/>
                </p:cNvSpPr>
                <p:nvPr/>
              </p:nvSpPr>
              <p:spPr bwMode="auto">
                <a:xfrm>
                  <a:off x="1618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8" name="Line 67"/>
                <p:cNvSpPr>
                  <a:spLocks noChangeShapeType="1"/>
                </p:cNvSpPr>
                <p:nvPr/>
              </p:nvSpPr>
              <p:spPr bwMode="auto">
                <a:xfrm>
                  <a:off x="197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29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0" name="Line 69"/>
                <p:cNvSpPr>
                  <a:spLocks noChangeShapeType="1"/>
                </p:cNvSpPr>
                <p:nvPr/>
              </p:nvSpPr>
              <p:spPr bwMode="auto">
                <a:xfrm>
                  <a:off x="228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1" name="Line 70"/>
                <p:cNvSpPr>
                  <a:spLocks noChangeShapeType="1"/>
                </p:cNvSpPr>
                <p:nvPr/>
              </p:nvSpPr>
              <p:spPr bwMode="auto">
                <a:xfrm>
                  <a:off x="2392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2" name="Line 71"/>
                <p:cNvSpPr>
                  <a:spLocks noChangeShapeType="1"/>
                </p:cNvSpPr>
                <p:nvPr/>
              </p:nvSpPr>
              <p:spPr bwMode="auto">
                <a:xfrm>
                  <a:off x="247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3" name="Line 72"/>
                <p:cNvSpPr>
                  <a:spLocks noChangeShapeType="1"/>
                </p:cNvSpPr>
                <p:nvPr/>
              </p:nvSpPr>
              <p:spPr bwMode="auto">
                <a:xfrm>
                  <a:off x="2542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4" name="Line 73"/>
                <p:cNvSpPr>
                  <a:spLocks noChangeShapeType="1"/>
                </p:cNvSpPr>
                <p:nvPr/>
              </p:nvSpPr>
              <p:spPr bwMode="auto">
                <a:xfrm>
                  <a:off x="260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5" name="Line 74"/>
                <p:cNvSpPr>
                  <a:spLocks noChangeShapeType="1"/>
                </p:cNvSpPr>
                <p:nvPr/>
              </p:nvSpPr>
              <p:spPr bwMode="auto">
                <a:xfrm>
                  <a:off x="2655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6" name="Line 75"/>
                <p:cNvSpPr>
                  <a:spLocks noChangeShapeType="1"/>
                </p:cNvSpPr>
                <p:nvPr/>
              </p:nvSpPr>
              <p:spPr bwMode="auto">
                <a:xfrm>
                  <a:off x="3011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7" name="Line 76"/>
                <p:cNvSpPr>
                  <a:spLocks noChangeShapeType="1"/>
                </p:cNvSpPr>
                <p:nvPr/>
              </p:nvSpPr>
              <p:spPr bwMode="auto">
                <a:xfrm>
                  <a:off x="3197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8" name="Line 77"/>
                <p:cNvSpPr>
                  <a:spLocks noChangeShapeType="1"/>
                </p:cNvSpPr>
                <p:nvPr/>
              </p:nvSpPr>
              <p:spPr bwMode="auto">
                <a:xfrm>
                  <a:off x="3326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39" name="Line 78"/>
                <p:cNvSpPr>
                  <a:spLocks noChangeShapeType="1"/>
                </p:cNvSpPr>
                <p:nvPr/>
              </p:nvSpPr>
              <p:spPr bwMode="auto">
                <a:xfrm>
                  <a:off x="342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0" name="Line 79"/>
                <p:cNvSpPr>
                  <a:spLocks noChangeShapeType="1"/>
                </p:cNvSpPr>
                <p:nvPr/>
              </p:nvSpPr>
              <p:spPr bwMode="auto">
                <a:xfrm>
                  <a:off x="3507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1" name="Line 80"/>
                <p:cNvSpPr>
                  <a:spLocks noChangeShapeType="1"/>
                </p:cNvSpPr>
                <p:nvPr/>
              </p:nvSpPr>
              <p:spPr bwMode="auto">
                <a:xfrm>
                  <a:off x="357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2" name="Line 81"/>
                <p:cNvSpPr>
                  <a:spLocks noChangeShapeType="1"/>
                </p:cNvSpPr>
                <p:nvPr/>
              </p:nvSpPr>
              <p:spPr bwMode="auto">
                <a:xfrm>
                  <a:off x="3636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3" name="Line 82"/>
                <p:cNvSpPr>
                  <a:spLocks noChangeShapeType="1"/>
                </p:cNvSpPr>
                <p:nvPr/>
              </p:nvSpPr>
              <p:spPr bwMode="auto">
                <a:xfrm>
                  <a:off x="3688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4" name="Line 83"/>
                <p:cNvSpPr>
                  <a:spLocks noChangeShapeType="1"/>
                </p:cNvSpPr>
                <p:nvPr/>
              </p:nvSpPr>
              <p:spPr bwMode="auto">
                <a:xfrm>
                  <a:off x="404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5" name="Line 84"/>
                <p:cNvSpPr>
                  <a:spLocks noChangeShapeType="1"/>
                </p:cNvSpPr>
                <p:nvPr/>
              </p:nvSpPr>
              <p:spPr bwMode="auto">
                <a:xfrm>
                  <a:off x="422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6" name="Line 85"/>
                <p:cNvSpPr>
                  <a:spLocks noChangeShapeType="1"/>
                </p:cNvSpPr>
                <p:nvPr/>
              </p:nvSpPr>
              <p:spPr bwMode="auto">
                <a:xfrm>
                  <a:off x="435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7" name="Line 86"/>
                <p:cNvSpPr>
                  <a:spLocks noChangeShapeType="1"/>
                </p:cNvSpPr>
                <p:nvPr/>
              </p:nvSpPr>
              <p:spPr bwMode="auto">
                <a:xfrm>
                  <a:off x="4462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8" name="Line 87"/>
                <p:cNvSpPr>
                  <a:spLocks noChangeShapeType="1"/>
                </p:cNvSpPr>
                <p:nvPr/>
              </p:nvSpPr>
              <p:spPr bwMode="auto">
                <a:xfrm>
                  <a:off x="4544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49" name="Line 88"/>
                <p:cNvSpPr>
                  <a:spLocks noChangeShapeType="1"/>
                </p:cNvSpPr>
                <p:nvPr/>
              </p:nvSpPr>
              <p:spPr bwMode="auto">
                <a:xfrm>
                  <a:off x="4611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0" name="Line 89"/>
                <p:cNvSpPr>
                  <a:spLocks noChangeShapeType="1"/>
                </p:cNvSpPr>
                <p:nvPr/>
              </p:nvSpPr>
              <p:spPr bwMode="auto">
                <a:xfrm>
                  <a:off x="4673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1" name="Line 90"/>
                <p:cNvSpPr>
                  <a:spLocks noChangeShapeType="1"/>
                </p:cNvSpPr>
                <p:nvPr/>
              </p:nvSpPr>
              <p:spPr bwMode="auto">
                <a:xfrm>
                  <a:off x="4725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2" name="Line 91"/>
                <p:cNvSpPr>
                  <a:spLocks noChangeShapeType="1"/>
                </p:cNvSpPr>
                <p:nvPr/>
              </p:nvSpPr>
              <p:spPr bwMode="auto">
                <a:xfrm>
                  <a:off x="166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3" name="Line 92"/>
                <p:cNvSpPr>
                  <a:spLocks noChangeShapeType="1"/>
                </p:cNvSpPr>
                <p:nvPr/>
              </p:nvSpPr>
              <p:spPr bwMode="auto">
                <a:xfrm>
                  <a:off x="2702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4" name="Line 93"/>
                <p:cNvSpPr>
                  <a:spLocks noChangeShapeType="1"/>
                </p:cNvSpPr>
                <p:nvPr/>
              </p:nvSpPr>
              <p:spPr bwMode="auto">
                <a:xfrm>
                  <a:off x="3739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5" name="Line 94"/>
                <p:cNvSpPr>
                  <a:spLocks noChangeShapeType="1"/>
                </p:cNvSpPr>
                <p:nvPr/>
              </p:nvSpPr>
              <p:spPr bwMode="auto">
                <a:xfrm>
                  <a:off x="4771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6" name="Rectangle 95"/>
                <p:cNvSpPr>
                  <a:spLocks noChangeArrowheads="1"/>
                </p:cNvSpPr>
                <p:nvPr/>
              </p:nvSpPr>
              <p:spPr bwMode="auto">
                <a:xfrm>
                  <a:off x="632" y="1183"/>
                  <a:ext cx="4139" cy="2534"/>
                </a:xfrm>
                <a:prstGeom prst="rect">
                  <a:avLst/>
                </a:prstGeom>
                <a:noFill/>
                <a:ln w="7938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257" name="Line 96"/>
                <p:cNvSpPr>
                  <a:spLocks noChangeShapeType="1"/>
                </p:cNvSpPr>
                <p:nvPr/>
              </p:nvSpPr>
              <p:spPr bwMode="auto">
                <a:xfrm>
                  <a:off x="632" y="1183"/>
                  <a:ext cx="1" cy="25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8" name="Line 97"/>
                <p:cNvSpPr>
                  <a:spLocks noChangeShapeType="1"/>
                </p:cNvSpPr>
                <p:nvPr/>
              </p:nvSpPr>
              <p:spPr bwMode="auto">
                <a:xfrm>
                  <a:off x="611" y="3717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59" name="Line 98"/>
                <p:cNvSpPr>
                  <a:spLocks noChangeShapeType="1"/>
                </p:cNvSpPr>
                <p:nvPr/>
              </p:nvSpPr>
              <p:spPr bwMode="auto">
                <a:xfrm>
                  <a:off x="611" y="3463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0" name="Line 99"/>
                <p:cNvSpPr>
                  <a:spLocks noChangeShapeType="1"/>
                </p:cNvSpPr>
                <p:nvPr/>
              </p:nvSpPr>
              <p:spPr bwMode="auto">
                <a:xfrm>
                  <a:off x="611" y="3208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1" name="Line 100"/>
                <p:cNvSpPr>
                  <a:spLocks noChangeShapeType="1"/>
                </p:cNvSpPr>
                <p:nvPr/>
              </p:nvSpPr>
              <p:spPr bwMode="auto">
                <a:xfrm>
                  <a:off x="611" y="2959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2" name="Line 101"/>
                <p:cNvSpPr>
                  <a:spLocks noChangeShapeType="1"/>
                </p:cNvSpPr>
                <p:nvPr/>
              </p:nvSpPr>
              <p:spPr bwMode="auto">
                <a:xfrm>
                  <a:off x="611" y="2704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3" name="Line 102"/>
                <p:cNvSpPr>
                  <a:spLocks noChangeShapeType="1"/>
                </p:cNvSpPr>
                <p:nvPr/>
              </p:nvSpPr>
              <p:spPr bwMode="auto">
                <a:xfrm>
                  <a:off x="611" y="2450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4" name="Line 103"/>
                <p:cNvSpPr>
                  <a:spLocks noChangeShapeType="1"/>
                </p:cNvSpPr>
                <p:nvPr/>
              </p:nvSpPr>
              <p:spPr bwMode="auto">
                <a:xfrm>
                  <a:off x="611" y="2196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5" name="Line 104"/>
                <p:cNvSpPr>
                  <a:spLocks noChangeShapeType="1"/>
                </p:cNvSpPr>
                <p:nvPr/>
              </p:nvSpPr>
              <p:spPr bwMode="auto">
                <a:xfrm>
                  <a:off x="611" y="1941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6" name="Line 105"/>
                <p:cNvSpPr>
                  <a:spLocks noChangeShapeType="1"/>
                </p:cNvSpPr>
                <p:nvPr/>
              </p:nvSpPr>
              <p:spPr bwMode="auto">
                <a:xfrm>
                  <a:off x="611" y="1692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7" name="Line 106"/>
                <p:cNvSpPr>
                  <a:spLocks noChangeShapeType="1"/>
                </p:cNvSpPr>
                <p:nvPr/>
              </p:nvSpPr>
              <p:spPr bwMode="auto">
                <a:xfrm>
                  <a:off x="611" y="1437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8" name="Line 107"/>
                <p:cNvSpPr>
                  <a:spLocks noChangeShapeType="1"/>
                </p:cNvSpPr>
                <p:nvPr/>
              </p:nvSpPr>
              <p:spPr bwMode="auto">
                <a:xfrm>
                  <a:off x="611" y="1183"/>
                  <a:ext cx="2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69" name="Line 108"/>
                <p:cNvSpPr>
                  <a:spLocks noChangeShapeType="1"/>
                </p:cNvSpPr>
                <p:nvPr/>
              </p:nvSpPr>
              <p:spPr bwMode="auto">
                <a:xfrm>
                  <a:off x="632" y="3717"/>
                  <a:ext cx="413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0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632" y="371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669" y="371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2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702" y="371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3739" y="371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771" y="371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5" name="Line 114"/>
                <p:cNvSpPr>
                  <a:spLocks noChangeShapeType="1"/>
                </p:cNvSpPr>
                <p:nvPr/>
              </p:nvSpPr>
              <p:spPr bwMode="auto">
                <a:xfrm>
                  <a:off x="632" y="359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6" name="Freeform 115"/>
                <p:cNvSpPr>
                  <a:spLocks/>
                </p:cNvSpPr>
                <p:nvPr/>
              </p:nvSpPr>
              <p:spPr bwMode="auto">
                <a:xfrm>
                  <a:off x="632" y="3592"/>
                  <a:ext cx="41" cy="101"/>
                </a:xfrm>
                <a:custGeom>
                  <a:avLst/>
                  <a:gdLst>
                    <a:gd name="T0" fmla="*/ 0 w 41"/>
                    <a:gd name="T1" fmla="*/ 0 h 101"/>
                    <a:gd name="T2" fmla="*/ 5 w 41"/>
                    <a:gd name="T3" fmla="*/ 10 h 101"/>
                    <a:gd name="T4" fmla="*/ 5 w 41"/>
                    <a:gd name="T5" fmla="*/ 24 h 101"/>
                    <a:gd name="T6" fmla="*/ 20 w 41"/>
                    <a:gd name="T7" fmla="*/ 53 h 101"/>
                    <a:gd name="T8" fmla="*/ 31 w 41"/>
                    <a:gd name="T9" fmla="*/ 87 h 101"/>
                    <a:gd name="T10" fmla="*/ 36 w 41"/>
                    <a:gd name="T11" fmla="*/ 96 h 101"/>
                    <a:gd name="T12" fmla="*/ 41 w 41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101"/>
                    <a:gd name="T23" fmla="*/ 41 w 41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101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5" y="24"/>
                      </a:lnTo>
                      <a:lnTo>
                        <a:pt x="20" y="53"/>
                      </a:lnTo>
                      <a:lnTo>
                        <a:pt x="31" y="87"/>
                      </a:lnTo>
                      <a:lnTo>
                        <a:pt x="36" y="96"/>
                      </a:lnTo>
                      <a:lnTo>
                        <a:pt x="41" y="10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7" name="Freeform 116"/>
                <p:cNvSpPr>
                  <a:spLocks/>
                </p:cNvSpPr>
                <p:nvPr/>
              </p:nvSpPr>
              <p:spPr bwMode="auto">
                <a:xfrm>
                  <a:off x="673" y="3640"/>
                  <a:ext cx="41" cy="53"/>
                </a:xfrm>
                <a:custGeom>
                  <a:avLst/>
                  <a:gdLst>
                    <a:gd name="T0" fmla="*/ 0 w 41"/>
                    <a:gd name="T1" fmla="*/ 53 h 53"/>
                    <a:gd name="T2" fmla="*/ 5 w 41"/>
                    <a:gd name="T3" fmla="*/ 53 h 53"/>
                    <a:gd name="T4" fmla="*/ 10 w 41"/>
                    <a:gd name="T5" fmla="*/ 48 h 53"/>
                    <a:gd name="T6" fmla="*/ 16 w 41"/>
                    <a:gd name="T7" fmla="*/ 29 h 53"/>
                    <a:gd name="T8" fmla="*/ 26 w 41"/>
                    <a:gd name="T9" fmla="*/ 10 h 53"/>
                    <a:gd name="T10" fmla="*/ 31 w 41"/>
                    <a:gd name="T11" fmla="*/ 5 h 53"/>
                    <a:gd name="T12" fmla="*/ 41 w 41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53"/>
                    <a:gd name="T23" fmla="*/ 41 w 41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53">
                      <a:moveTo>
                        <a:pt x="0" y="53"/>
                      </a:move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6" y="29"/>
                      </a:lnTo>
                      <a:lnTo>
                        <a:pt x="26" y="10"/>
                      </a:lnTo>
                      <a:lnTo>
                        <a:pt x="3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8" name="Freeform 117"/>
                <p:cNvSpPr>
                  <a:spLocks/>
                </p:cNvSpPr>
                <p:nvPr/>
              </p:nvSpPr>
              <p:spPr bwMode="auto">
                <a:xfrm>
                  <a:off x="714" y="3640"/>
                  <a:ext cx="98" cy="53"/>
                </a:xfrm>
                <a:custGeom>
                  <a:avLst/>
                  <a:gdLst>
                    <a:gd name="T0" fmla="*/ 0 w 98"/>
                    <a:gd name="T1" fmla="*/ 0 h 53"/>
                    <a:gd name="T2" fmla="*/ 11 w 98"/>
                    <a:gd name="T3" fmla="*/ 0 h 53"/>
                    <a:gd name="T4" fmla="*/ 21 w 98"/>
                    <a:gd name="T5" fmla="*/ 5 h 53"/>
                    <a:gd name="T6" fmla="*/ 47 w 98"/>
                    <a:gd name="T7" fmla="*/ 24 h 53"/>
                    <a:gd name="T8" fmla="*/ 78 w 98"/>
                    <a:gd name="T9" fmla="*/ 43 h 53"/>
                    <a:gd name="T10" fmla="*/ 98 w 98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53"/>
                    <a:gd name="T20" fmla="*/ 98 w 9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53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5"/>
                      </a:lnTo>
                      <a:lnTo>
                        <a:pt x="47" y="24"/>
                      </a:lnTo>
                      <a:lnTo>
                        <a:pt x="78" y="43"/>
                      </a:lnTo>
                      <a:lnTo>
                        <a:pt x="98" y="5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79" name="Freeform 118"/>
                <p:cNvSpPr>
                  <a:spLocks/>
                </p:cNvSpPr>
                <p:nvPr/>
              </p:nvSpPr>
              <p:spPr bwMode="auto">
                <a:xfrm>
                  <a:off x="812" y="3693"/>
                  <a:ext cx="57" cy="5"/>
                </a:xfrm>
                <a:custGeom>
                  <a:avLst/>
                  <a:gdLst>
                    <a:gd name="T0" fmla="*/ 0 w 57"/>
                    <a:gd name="T1" fmla="*/ 0 h 5"/>
                    <a:gd name="T2" fmla="*/ 21 w 57"/>
                    <a:gd name="T3" fmla="*/ 5 h 5"/>
                    <a:gd name="T4" fmla="*/ 37 w 57"/>
                    <a:gd name="T5" fmla="*/ 5 h 5"/>
                    <a:gd name="T6" fmla="*/ 47 w 57"/>
                    <a:gd name="T7" fmla="*/ 0 h 5"/>
                    <a:gd name="T8" fmla="*/ 57 w 5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5"/>
                    <a:gd name="T17" fmla="*/ 57 w 5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5">
                      <a:moveTo>
                        <a:pt x="0" y="0"/>
                      </a:moveTo>
                      <a:lnTo>
                        <a:pt x="21" y="5"/>
                      </a:lnTo>
                      <a:lnTo>
                        <a:pt x="37" y="5"/>
                      </a:lnTo>
                      <a:lnTo>
                        <a:pt x="47" y="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0" name="Line 119"/>
                <p:cNvSpPr>
                  <a:spLocks noChangeShapeType="1"/>
                </p:cNvSpPr>
                <p:nvPr/>
              </p:nvSpPr>
              <p:spPr bwMode="auto">
                <a:xfrm>
                  <a:off x="869" y="369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1" name="Freeform 120"/>
                <p:cNvSpPr>
                  <a:spLocks/>
                </p:cNvSpPr>
                <p:nvPr/>
              </p:nvSpPr>
              <p:spPr bwMode="auto">
                <a:xfrm>
                  <a:off x="869" y="3640"/>
                  <a:ext cx="429" cy="53"/>
                </a:xfrm>
                <a:custGeom>
                  <a:avLst/>
                  <a:gdLst>
                    <a:gd name="T0" fmla="*/ 0 w 429"/>
                    <a:gd name="T1" fmla="*/ 53 h 53"/>
                    <a:gd name="T2" fmla="*/ 16 w 429"/>
                    <a:gd name="T3" fmla="*/ 53 h 53"/>
                    <a:gd name="T4" fmla="*/ 36 w 429"/>
                    <a:gd name="T5" fmla="*/ 48 h 53"/>
                    <a:gd name="T6" fmla="*/ 83 w 429"/>
                    <a:gd name="T7" fmla="*/ 43 h 53"/>
                    <a:gd name="T8" fmla="*/ 145 w 429"/>
                    <a:gd name="T9" fmla="*/ 34 h 53"/>
                    <a:gd name="T10" fmla="*/ 207 w 429"/>
                    <a:gd name="T11" fmla="*/ 24 h 53"/>
                    <a:gd name="T12" fmla="*/ 274 w 429"/>
                    <a:gd name="T13" fmla="*/ 15 h 53"/>
                    <a:gd name="T14" fmla="*/ 336 w 429"/>
                    <a:gd name="T15" fmla="*/ 5 h 53"/>
                    <a:gd name="T16" fmla="*/ 387 w 429"/>
                    <a:gd name="T17" fmla="*/ 0 h 53"/>
                    <a:gd name="T18" fmla="*/ 408 w 429"/>
                    <a:gd name="T19" fmla="*/ 0 h 53"/>
                    <a:gd name="T20" fmla="*/ 429 w 429"/>
                    <a:gd name="T21" fmla="*/ 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9"/>
                    <a:gd name="T34" fmla="*/ 0 h 53"/>
                    <a:gd name="T35" fmla="*/ 429 w 429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9" h="53">
                      <a:moveTo>
                        <a:pt x="0" y="53"/>
                      </a:moveTo>
                      <a:lnTo>
                        <a:pt x="16" y="53"/>
                      </a:lnTo>
                      <a:lnTo>
                        <a:pt x="36" y="48"/>
                      </a:lnTo>
                      <a:lnTo>
                        <a:pt x="83" y="43"/>
                      </a:lnTo>
                      <a:lnTo>
                        <a:pt x="145" y="34"/>
                      </a:lnTo>
                      <a:lnTo>
                        <a:pt x="207" y="24"/>
                      </a:lnTo>
                      <a:lnTo>
                        <a:pt x="274" y="15"/>
                      </a:lnTo>
                      <a:lnTo>
                        <a:pt x="336" y="5"/>
                      </a:lnTo>
                      <a:lnTo>
                        <a:pt x="387" y="0"/>
                      </a:lnTo>
                      <a:lnTo>
                        <a:pt x="408" y="0"/>
                      </a:lnTo>
                      <a:lnTo>
                        <a:pt x="429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2" name="Freeform 121"/>
                <p:cNvSpPr>
                  <a:spLocks/>
                </p:cNvSpPr>
                <p:nvPr/>
              </p:nvSpPr>
              <p:spPr bwMode="auto">
                <a:xfrm>
                  <a:off x="1298" y="3640"/>
                  <a:ext cx="98" cy="67"/>
                </a:xfrm>
                <a:custGeom>
                  <a:avLst/>
                  <a:gdLst>
                    <a:gd name="T0" fmla="*/ 0 w 98"/>
                    <a:gd name="T1" fmla="*/ 0 h 67"/>
                    <a:gd name="T2" fmla="*/ 15 w 98"/>
                    <a:gd name="T3" fmla="*/ 5 h 67"/>
                    <a:gd name="T4" fmla="*/ 36 w 98"/>
                    <a:gd name="T5" fmla="*/ 15 h 67"/>
                    <a:gd name="T6" fmla="*/ 46 w 98"/>
                    <a:gd name="T7" fmla="*/ 29 h 67"/>
                    <a:gd name="T8" fmla="*/ 62 w 98"/>
                    <a:gd name="T9" fmla="*/ 48 h 67"/>
                    <a:gd name="T10" fmla="*/ 72 w 98"/>
                    <a:gd name="T11" fmla="*/ 58 h 67"/>
                    <a:gd name="T12" fmla="*/ 82 w 98"/>
                    <a:gd name="T13" fmla="*/ 67 h 67"/>
                    <a:gd name="T14" fmla="*/ 93 w 98"/>
                    <a:gd name="T15" fmla="*/ 67 h 67"/>
                    <a:gd name="T16" fmla="*/ 93 w 98"/>
                    <a:gd name="T17" fmla="*/ 63 h 67"/>
                    <a:gd name="T18" fmla="*/ 98 w 98"/>
                    <a:gd name="T19" fmla="*/ 53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67"/>
                    <a:gd name="T32" fmla="*/ 98 w 98"/>
                    <a:gd name="T33" fmla="*/ 67 h 6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6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6" y="15"/>
                      </a:lnTo>
                      <a:lnTo>
                        <a:pt x="46" y="29"/>
                      </a:lnTo>
                      <a:lnTo>
                        <a:pt x="62" y="48"/>
                      </a:lnTo>
                      <a:lnTo>
                        <a:pt x="72" y="58"/>
                      </a:lnTo>
                      <a:lnTo>
                        <a:pt x="82" y="67"/>
                      </a:lnTo>
                      <a:lnTo>
                        <a:pt x="93" y="67"/>
                      </a:lnTo>
                      <a:lnTo>
                        <a:pt x="93" y="63"/>
                      </a:lnTo>
                      <a:lnTo>
                        <a:pt x="98" y="53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3" name="Freeform 122"/>
                <p:cNvSpPr>
                  <a:spLocks/>
                </p:cNvSpPr>
                <p:nvPr/>
              </p:nvSpPr>
              <p:spPr bwMode="auto">
                <a:xfrm>
                  <a:off x="1396" y="3083"/>
                  <a:ext cx="41" cy="610"/>
                </a:xfrm>
                <a:custGeom>
                  <a:avLst/>
                  <a:gdLst>
                    <a:gd name="T0" fmla="*/ 0 w 41"/>
                    <a:gd name="T1" fmla="*/ 610 h 610"/>
                    <a:gd name="T2" fmla="*/ 5 w 41"/>
                    <a:gd name="T3" fmla="*/ 586 h 610"/>
                    <a:gd name="T4" fmla="*/ 10 w 41"/>
                    <a:gd name="T5" fmla="*/ 557 h 610"/>
                    <a:gd name="T6" fmla="*/ 10 w 41"/>
                    <a:gd name="T7" fmla="*/ 519 h 610"/>
                    <a:gd name="T8" fmla="*/ 15 w 41"/>
                    <a:gd name="T9" fmla="*/ 476 h 610"/>
                    <a:gd name="T10" fmla="*/ 15 w 41"/>
                    <a:gd name="T11" fmla="*/ 428 h 610"/>
                    <a:gd name="T12" fmla="*/ 20 w 41"/>
                    <a:gd name="T13" fmla="*/ 375 h 610"/>
                    <a:gd name="T14" fmla="*/ 26 w 41"/>
                    <a:gd name="T15" fmla="*/ 269 h 610"/>
                    <a:gd name="T16" fmla="*/ 26 w 41"/>
                    <a:gd name="T17" fmla="*/ 216 h 610"/>
                    <a:gd name="T18" fmla="*/ 31 w 41"/>
                    <a:gd name="T19" fmla="*/ 168 h 610"/>
                    <a:gd name="T20" fmla="*/ 31 w 41"/>
                    <a:gd name="T21" fmla="*/ 125 h 610"/>
                    <a:gd name="T22" fmla="*/ 31 w 41"/>
                    <a:gd name="T23" fmla="*/ 82 h 610"/>
                    <a:gd name="T24" fmla="*/ 36 w 41"/>
                    <a:gd name="T25" fmla="*/ 48 h 610"/>
                    <a:gd name="T26" fmla="*/ 36 w 41"/>
                    <a:gd name="T27" fmla="*/ 24 h 610"/>
                    <a:gd name="T28" fmla="*/ 41 w 41"/>
                    <a:gd name="T29" fmla="*/ 5 h 610"/>
                    <a:gd name="T30" fmla="*/ 41 w 41"/>
                    <a:gd name="T31" fmla="*/ 0 h 6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"/>
                    <a:gd name="T49" fmla="*/ 0 h 610"/>
                    <a:gd name="T50" fmla="*/ 41 w 41"/>
                    <a:gd name="T51" fmla="*/ 610 h 6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" h="610">
                      <a:moveTo>
                        <a:pt x="0" y="610"/>
                      </a:moveTo>
                      <a:lnTo>
                        <a:pt x="5" y="586"/>
                      </a:lnTo>
                      <a:lnTo>
                        <a:pt x="10" y="557"/>
                      </a:lnTo>
                      <a:lnTo>
                        <a:pt x="10" y="519"/>
                      </a:lnTo>
                      <a:lnTo>
                        <a:pt x="15" y="476"/>
                      </a:lnTo>
                      <a:lnTo>
                        <a:pt x="15" y="428"/>
                      </a:lnTo>
                      <a:lnTo>
                        <a:pt x="20" y="375"/>
                      </a:lnTo>
                      <a:lnTo>
                        <a:pt x="26" y="269"/>
                      </a:lnTo>
                      <a:lnTo>
                        <a:pt x="26" y="216"/>
                      </a:lnTo>
                      <a:lnTo>
                        <a:pt x="31" y="168"/>
                      </a:lnTo>
                      <a:lnTo>
                        <a:pt x="31" y="125"/>
                      </a:lnTo>
                      <a:lnTo>
                        <a:pt x="31" y="82"/>
                      </a:lnTo>
                      <a:lnTo>
                        <a:pt x="36" y="48"/>
                      </a:lnTo>
                      <a:lnTo>
                        <a:pt x="36" y="24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4" name="Freeform 123"/>
                <p:cNvSpPr>
                  <a:spLocks/>
                </p:cNvSpPr>
                <p:nvPr/>
              </p:nvSpPr>
              <p:spPr bwMode="auto">
                <a:xfrm>
                  <a:off x="1437" y="3083"/>
                  <a:ext cx="36" cy="610"/>
                </a:xfrm>
                <a:custGeom>
                  <a:avLst/>
                  <a:gdLst>
                    <a:gd name="T0" fmla="*/ 0 w 36"/>
                    <a:gd name="T1" fmla="*/ 0 h 610"/>
                    <a:gd name="T2" fmla="*/ 0 w 36"/>
                    <a:gd name="T3" fmla="*/ 5 h 610"/>
                    <a:gd name="T4" fmla="*/ 5 w 36"/>
                    <a:gd name="T5" fmla="*/ 24 h 610"/>
                    <a:gd name="T6" fmla="*/ 5 w 36"/>
                    <a:gd name="T7" fmla="*/ 48 h 610"/>
                    <a:gd name="T8" fmla="*/ 10 w 36"/>
                    <a:gd name="T9" fmla="*/ 82 h 610"/>
                    <a:gd name="T10" fmla="*/ 15 w 36"/>
                    <a:gd name="T11" fmla="*/ 120 h 610"/>
                    <a:gd name="T12" fmla="*/ 15 w 36"/>
                    <a:gd name="T13" fmla="*/ 168 h 610"/>
                    <a:gd name="T14" fmla="*/ 21 w 36"/>
                    <a:gd name="T15" fmla="*/ 216 h 610"/>
                    <a:gd name="T16" fmla="*/ 21 w 36"/>
                    <a:gd name="T17" fmla="*/ 269 h 610"/>
                    <a:gd name="T18" fmla="*/ 26 w 36"/>
                    <a:gd name="T19" fmla="*/ 375 h 610"/>
                    <a:gd name="T20" fmla="*/ 26 w 36"/>
                    <a:gd name="T21" fmla="*/ 423 h 610"/>
                    <a:gd name="T22" fmla="*/ 31 w 36"/>
                    <a:gd name="T23" fmla="*/ 471 h 610"/>
                    <a:gd name="T24" fmla="*/ 31 w 36"/>
                    <a:gd name="T25" fmla="*/ 514 h 610"/>
                    <a:gd name="T26" fmla="*/ 31 w 36"/>
                    <a:gd name="T27" fmla="*/ 552 h 610"/>
                    <a:gd name="T28" fmla="*/ 36 w 36"/>
                    <a:gd name="T29" fmla="*/ 586 h 610"/>
                    <a:gd name="T30" fmla="*/ 36 w 36"/>
                    <a:gd name="T31" fmla="*/ 610 h 6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610"/>
                    <a:gd name="T50" fmla="*/ 36 w 36"/>
                    <a:gd name="T51" fmla="*/ 610 h 6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6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24"/>
                      </a:lnTo>
                      <a:lnTo>
                        <a:pt x="5" y="48"/>
                      </a:lnTo>
                      <a:lnTo>
                        <a:pt x="10" y="82"/>
                      </a:lnTo>
                      <a:lnTo>
                        <a:pt x="15" y="120"/>
                      </a:lnTo>
                      <a:lnTo>
                        <a:pt x="15" y="168"/>
                      </a:lnTo>
                      <a:lnTo>
                        <a:pt x="21" y="216"/>
                      </a:lnTo>
                      <a:lnTo>
                        <a:pt x="21" y="269"/>
                      </a:lnTo>
                      <a:lnTo>
                        <a:pt x="26" y="375"/>
                      </a:lnTo>
                      <a:lnTo>
                        <a:pt x="26" y="423"/>
                      </a:lnTo>
                      <a:lnTo>
                        <a:pt x="31" y="471"/>
                      </a:lnTo>
                      <a:lnTo>
                        <a:pt x="31" y="514"/>
                      </a:lnTo>
                      <a:lnTo>
                        <a:pt x="31" y="552"/>
                      </a:lnTo>
                      <a:lnTo>
                        <a:pt x="36" y="586"/>
                      </a:lnTo>
                      <a:lnTo>
                        <a:pt x="36" y="61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5" name="Line 124"/>
                <p:cNvSpPr>
                  <a:spLocks noChangeShapeType="1"/>
                </p:cNvSpPr>
                <p:nvPr/>
              </p:nvSpPr>
              <p:spPr bwMode="auto">
                <a:xfrm>
                  <a:off x="1473" y="369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6" name="Freeform 125"/>
                <p:cNvSpPr>
                  <a:spLocks/>
                </p:cNvSpPr>
                <p:nvPr/>
              </p:nvSpPr>
              <p:spPr bwMode="auto">
                <a:xfrm>
                  <a:off x="1473" y="3693"/>
                  <a:ext cx="93" cy="5"/>
                </a:xfrm>
                <a:custGeom>
                  <a:avLst/>
                  <a:gdLst>
                    <a:gd name="T0" fmla="*/ 0 w 93"/>
                    <a:gd name="T1" fmla="*/ 0 h 5"/>
                    <a:gd name="T2" fmla="*/ 16 w 93"/>
                    <a:gd name="T3" fmla="*/ 0 h 5"/>
                    <a:gd name="T4" fmla="*/ 41 w 93"/>
                    <a:gd name="T5" fmla="*/ 5 h 5"/>
                    <a:gd name="T6" fmla="*/ 67 w 93"/>
                    <a:gd name="T7" fmla="*/ 5 h 5"/>
                    <a:gd name="T8" fmla="*/ 93 w 9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5"/>
                    <a:gd name="T17" fmla="*/ 93 w 9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1" y="5"/>
                      </a:lnTo>
                      <a:lnTo>
                        <a:pt x="67" y="5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7" name="Freeform 126"/>
                <p:cNvSpPr>
                  <a:spLocks/>
                </p:cNvSpPr>
                <p:nvPr/>
              </p:nvSpPr>
              <p:spPr bwMode="auto">
                <a:xfrm>
                  <a:off x="1566" y="3616"/>
                  <a:ext cx="103" cy="77"/>
                </a:xfrm>
                <a:custGeom>
                  <a:avLst/>
                  <a:gdLst>
                    <a:gd name="T0" fmla="*/ 0 w 103"/>
                    <a:gd name="T1" fmla="*/ 77 h 77"/>
                    <a:gd name="T2" fmla="*/ 16 w 103"/>
                    <a:gd name="T3" fmla="*/ 72 h 77"/>
                    <a:gd name="T4" fmla="*/ 26 w 103"/>
                    <a:gd name="T5" fmla="*/ 63 h 77"/>
                    <a:gd name="T6" fmla="*/ 57 w 103"/>
                    <a:gd name="T7" fmla="*/ 39 h 77"/>
                    <a:gd name="T8" fmla="*/ 83 w 103"/>
                    <a:gd name="T9" fmla="*/ 15 h 77"/>
                    <a:gd name="T10" fmla="*/ 93 w 103"/>
                    <a:gd name="T11" fmla="*/ 5 h 77"/>
                    <a:gd name="T12" fmla="*/ 103 w 103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77"/>
                    <a:gd name="T23" fmla="*/ 103 w 103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77">
                      <a:moveTo>
                        <a:pt x="0" y="77"/>
                      </a:moveTo>
                      <a:lnTo>
                        <a:pt x="16" y="72"/>
                      </a:lnTo>
                      <a:lnTo>
                        <a:pt x="26" y="63"/>
                      </a:lnTo>
                      <a:lnTo>
                        <a:pt x="57" y="39"/>
                      </a:lnTo>
                      <a:lnTo>
                        <a:pt x="83" y="15"/>
                      </a:lnTo>
                      <a:lnTo>
                        <a:pt x="93" y="5"/>
                      </a:lnTo>
                      <a:lnTo>
                        <a:pt x="103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8" name="Line 127"/>
                <p:cNvSpPr>
                  <a:spLocks noChangeShapeType="1"/>
                </p:cNvSpPr>
                <p:nvPr/>
              </p:nvSpPr>
              <p:spPr bwMode="auto">
                <a:xfrm>
                  <a:off x="1669" y="361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89" name="Freeform 128"/>
                <p:cNvSpPr>
                  <a:spLocks/>
                </p:cNvSpPr>
                <p:nvPr/>
              </p:nvSpPr>
              <p:spPr bwMode="auto">
                <a:xfrm>
                  <a:off x="1669" y="3616"/>
                  <a:ext cx="78" cy="77"/>
                </a:xfrm>
                <a:custGeom>
                  <a:avLst/>
                  <a:gdLst>
                    <a:gd name="T0" fmla="*/ 0 w 78"/>
                    <a:gd name="T1" fmla="*/ 0 h 77"/>
                    <a:gd name="T2" fmla="*/ 5 w 78"/>
                    <a:gd name="T3" fmla="*/ 5 h 77"/>
                    <a:gd name="T4" fmla="*/ 16 w 78"/>
                    <a:gd name="T5" fmla="*/ 19 h 77"/>
                    <a:gd name="T6" fmla="*/ 36 w 78"/>
                    <a:gd name="T7" fmla="*/ 43 h 77"/>
                    <a:gd name="T8" fmla="*/ 47 w 78"/>
                    <a:gd name="T9" fmla="*/ 58 h 77"/>
                    <a:gd name="T10" fmla="*/ 57 w 78"/>
                    <a:gd name="T11" fmla="*/ 67 h 77"/>
                    <a:gd name="T12" fmla="*/ 67 w 78"/>
                    <a:gd name="T13" fmla="*/ 77 h 77"/>
                    <a:gd name="T14" fmla="*/ 78 w 78"/>
                    <a:gd name="T15" fmla="*/ 77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77"/>
                    <a:gd name="T26" fmla="*/ 78 w 78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7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19"/>
                      </a:lnTo>
                      <a:lnTo>
                        <a:pt x="36" y="43"/>
                      </a:lnTo>
                      <a:lnTo>
                        <a:pt x="47" y="58"/>
                      </a:lnTo>
                      <a:lnTo>
                        <a:pt x="57" y="67"/>
                      </a:lnTo>
                      <a:lnTo>
                        <a:pt x="67" y="77"/>
                      </a:lnTo>
                      <a:lnTo>
                        <a:pt x="78" y="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0" name="Freeform 129"/>
                <p:cNvSpPr>
                  <a:spLocks/>
                </p:cNvSpPr>
                <p:nvPr/>
              </p:nvSpPr>
              <p:spPr bwMode="auto">
                <a:xfrm>
                  <a:off x="1747" y="3592"/>
                  <a:ext cx="72" cy="101"/>
                </a:xfrm>
                <a:custGeom>
                  <a:avLst/>
                  <a:gdLst>
                    <a:gd name="T0" fmla="*/ 0 w 72"/>
                    <a:gd name="T1" fmla="*/ 101 h 101"/>
                    <a:gd name="T2" fmla="*/ 10 w 72"/>
                    <a:gd name="T3" fmla="*/ 96 h 101"/>
                    <a:gd name="T4" fmla="*/ 20 w 72"/>
                    <a:gd name="T5" fmla="*/ 82 h 101"/>
                    <a:gd name="T6" fmla="*/ 26 w 72"/>
                    <a:gd name="T7" fmla="*/ 67 h 101"/>
                    <a:gd name="T8" fmla="*/ 36 w 72"/>
                    <a:gd name="T9" fmla="*/ 48 h 101"/>
                    <a:gd name="T10" fmla="*/ 46 w 72"/>
                    <a:gd name="T11" fmla="*/ 29 h 101"/>
                    <a:gd name="T12" fmla="*/ 56 w 72"/>
                    <a:gd name="T13" fmla="*/ 15 h 101"/>
                    <a:gd name="T14" fmla="*/ 62 w 72"/>
                    <a:gd name="T15" fmla="*/ 5 h 101"/>
                    <a:gd name="T16" fmla="*/ 72 w 72"/>
                    <a:gd name="T17" fmla="*/ 0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2"/>
                    <a:gd name="T28" fmla="*/ 0 h 101"/>
                    <a:gd name="T29" fmla="*/ 72 w 72"/>
                    <a:gd name="T30" fmla="*/ 101 h 1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2" h="101">
                      <a:moveTo>
                        <a:pt x="0" y="101"/>
                      </a:moveTo>
                      <a:lnTo>
                        <a:pt x="10" y="96"/>
                      </a:lnTo>
                      <a:lnTo>
                        <a:pt x="20" y="82"/>
                      </a:lnTo>
                      <a:lnTo>
                        <a:pt x="26" y="67"/>
                      </a:lnTo>
                      <a:lnTo>
                        <a:pt x="36" y="48"/>
                      </a:lnTo>
                      <a:lnTo>
                        <a:pt x="46" y="29"/>
                      </a:lnTo>
                      <a:lnTo>
                        <a:pt x="56" y="15"/>
                      </a:lnTo>
                      <a:lnTo>
                        <a:pt x="62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1" name="Freeform 130"/>
                <p:cNvSpPr>
                  <a:spLocks/>
                </p:cNvSpPr>
                <p:nvPr/>
              </p:nvSpPr>
              <p:spPr bwMode="auto">
                <a:xfrm>
                  <a:off x="1819" y="3592"/>
                  <a:ext cx="57" cy="101"/>
                </a:xfrm>
                <a:custGeom>
                  <a:avLst/>
                  <a:gdLst>
                    <a:gd name="T0" fmla="*/ 0 w 57"/>
                    <a:gd name="T1" fmla="*/ 0 h 101"/>
                    <a:gd name="T2" fmla="*/ 10 w 57"/>
                    <a:gd name="T3" fmla="*/ 5 h 101"/>
                    <a:gd name="T4" fmla="*/ 15 w 57"/>
                    <a:gd name="T5" fmla="*/ 15 h 101"/>
                    <a:gd name="T6" fmla="*/ 21 w 57"/>
                    <a:gd name="T7" fmla="*/ 29 h 101"/>
                    <a:gd name="T8" fmla="*/ 31 w 57"/>
                    <a:gd name="T9" fmla="*/ 48 h 101"/>
                    <a:gd name="T10" fmla="*/ 41 w 57"/>
                    <a:gd name="T11" fmla="*/ 82 h 101"/>
                    <a:gd name="T12" fmla="*/ 52 w 57"/>
                    <a:gd name="T13" fmla="*/ 91 h 101"/>
                    <a:gd name="T14" fmla="*/ 57 w 57"/>
                    <a:gd name="T15" fmla="*/ 101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"/>
                    <a:gd name="T25" fmla="*/ 0 h 101"/>
                    <a:gd name="T26" fmla="*/ 57 w 57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" h="101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15" y="15"/>
                      </a:lnTo>
                      <a:lnTo>
                        <a:pt x="21" y="29"/>
                      </a:lnTo>
                      <a:lnTo>
                        <a:pt x="31" y="48"/>
                      </a:lnTo>
                      <a:lnTo>
                        <a:pt x="41" y="82"/>
                      </a:lnTo>
                      <a:lnTo>
                        <a:pt x="52" y="91"/>
                      </a:lnTo>
                      <a:lnTo>
                        <a:pt x="57" y="10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2" name="Freeform 131"/>
                <p:cNvSpPr>
                  <a:spLocks/>
                </p:cNvSpPr>
                <p:nvPr/>
              </p:nvSpPr>
              <p:spPr bwMode="auto">
                <a:xfrm>
                  <a:off x="1876" y="3664"/>
                  <a:ext cx="57" cy="29"/>
                </a:xfrm>
                <a:custGeom>
                  <a:avLst/>
                  <a:gdLst>
                    <a:gd name="T0" fmla="*/ 0 w 57"/>
                    <a:gd name="T1" fmla="*/ 29 h 29"/>
                    <a:gd name="T2" fmla="*/ 5 w 57"/>
                    <a:gd name="T3" fmla="*/ 29 h 29"/>
                    <a:gd name="T4" fmla="*/ 15 w 57"/>
                    <a:gd name="T5" fmla="*/ 29 h 29"/>
                    <a:gd name="T6" fmla="*/ 26 w 57"/>
                    <a:gd name="T7" fmla="*/ 19 h 29"/>
                    <a:gd name="T8" fmla="*/ 41 w 57"/>
                    <a:gd name="T9" fmla="*/ 5 h 29"/>
                    <a:gd name="T10" fmla="*/ 51 w 57"/>
                    <a:gd name="T11" fmla="*/ 0 h 29"/>
                    <a:gd name="T12" fmla="*/ 57 w 57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29"/>
                    <a:gd name="T23" fmla="*/ 57 w 57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29">
                      <a:moveTo>
                        <a:pt x="0" y="29"/>
                      </a:moveTo>
                      <a:lnTo>
                        <a:pt x="5" y="29"/>
                      </a:lnTo>
                      <a:lnTo>
                        <a:pt x="15" y="29"/>
                      </a:lnTo>
                      <a:lnTo>
                        <a:pt x="26" y="19"/>
                      </a:lnTo>
                      <a:lnTo>
                        <a:pt x="41" y="5"/>
                      </a:lnTo>
                      <a:lnTo>
                        <a:pt x="51" y="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3" name="Freeform 132"/>
                <p:cNvSpPr>
                  <a:spLocks/>
                </p:cNvSpPr>
                <p:nvPr/>
              </p:nvSpPr>
              <p:spPr bwMode="auto">
                <a:xfrm>
                  <a:off x="1933" y="3664"/>
                  <a:ext cx="67" cy="39"/>
                </a:xfrm>
                <a:custGeom>
                  <a:avLst/>
                  <a:gdLst>
                    <a:gd name="T0" fmla="*/ 0 w 67"/>
                    <a:gd name="T1" fmla="*/ 0 h 39"/>
                    <a:gd name="T2" fmla="*/ 5 w 67"/>
                    <a:gd name="T3" fmla="*/ 5 h 39"/>
                    <a:gd name="T4" fmla="*/ 10 w 67"/>
                    <a:gd name="T5" fmla="*/ 10 h 39"/>
                    <a:gd name="T6" fmla="*/ 36 w 67"/>
                    <a:gd name="T7" fmla="*/ 29 h 39"/>
                    <a:gd name="T8" fmla="*/ 46 w 67"/>
                    <a:gd name="T9" fmla="*/ 34 h 39"/>
                    <a:gd name="T10" fmla="*/ 56 w 67"/>
                    <a:gd name="T11" fmla="*/ 39 h 39"/>
                    <a:gd name="T12" fmla="*/ 61 w 67"/>
                    <a:gd name="T13" fmla="*/ 39 h 39"/>
                    <a:gd name="T14" fmla="*/ 67 w 67"/>
                    <a:gd name="T15" fmla="*/ 29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"/>
                    <a:gd name="T25" fmla="*/ 0 h 39"/>
                    <a:gd name="T26" fmla="*/ 67 w 67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" h="39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36" y="29"/>
                      </a:lnTo>
                      <a:lnTo>
                        <a:pt x="46" y="34"/>
                      </a:lnTo>
                      <a:lnTo>
                        <a:pt x="56" y="39"/>
                      </a:lnTo>
                      <a:lnTo>
                        <a:pt x="61" y="39"/>
                      </a:lnTo>
                      <a:lnTo>
                        <a:pt x="67" y="2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4" name="Freeform 133"/>
                <p:cNvSpPr>
                  <a:spLocks/>
                </p:cNvSpPr>
                <p:nvPr/>
              </p:nvSpPr>
              <p:spPr bwMode="auto">
                <a:xfrm>
                  <a:off x="2000" y="2575"/>
                  <a:ext cx="20" cy="1118"/>
                </a:xfrm>
                <a:custGeom>
                  <a:avLst/>
                  <a:gdLst>
                    <a:gd name="T0" fmla="*/ 0 w 20"/>
                    <a:gd name="T1" fmla="*/ 1118 h 1118"/>
                    <a:gd name="T2" fmla="*/ 0 w 20"/>
                    <a:gd name="T3" fmla="*/ 1099 h 1118"/>
                    <a:gd name="T4" fmla="*/ 0 w 20"/>
                    <a:gd name="T5" fmla="*/ 1075 h 1118"/>
                    <a:gd name="T6" fmla="*/ 5 w 20"/>
                    <a:gd name="T7" fmla="*/ 1051 h 1118"/>
                    <a:gd name="T8" fmla="*/ 5 w 20"/>
                    <a:gd name="T9" fmla="*/ 1017 h 1118"/>
                    <a:gd name="T10" fmla="*/ 5 w 20"/>
                    <a:gd name="T11" fmla="*/ 945 h 1118"/>
                    <a:gd name="T12" fmla="*/ 10 w 20"/>
                    <a:gd name="T13" fmla="*/ 868 h 1118"/>
                    <a:gd name="T14" fmla="*/ 10 w 20"/>
                    <a:gd name="T15" fmla="*/ 777 h 1118"/>
                    <a:gd name="T16" fmla="*/ 10 w 20"/>
                    <a:gd name="T17" fmla="*/ 686 h 1118"/>
                    <a:gd name="T18" fmla="*/ 15 w 20"/>
                    <a:gd name="T19" fmla="*/ 489 h 1118"/>
                    <a:gd name="T20" fmla="*/ 15 w 20"/>
                    <a:gd name="T21" fmla="*/ 398 h 1118"/>
                    <a:gd name="T22" fmla="*/ 15 w 20"/>
                    <a:gd name="T23" fmla="*/ 307 h 1118"/>
                    <a:gd name="T24" fmla="*/ 15 w 20"/>
                    <a:gd name="T25" fmla="*/ 220 h 1118"/>
                    <a:gd name="T26" fmla="*/ 15 w 20"/>
                    <a:gd name="T27" fmla="*/ 148 h 1118"/>
                    <a:gd name="T28" fmla="*/ 15 w 20"/>
                    <a:gd name="T29" fmla="*/ 115 h 1118"/>
                    <a:gd name="T30" fmla="*/ 15 w 20"/>
                    <a:gd name="T31" fmla="*/ 86 h 1118"/>
                    <a:gd name="T32" fmla="*/ 15 w 20"/>
                    <a:gd name="T33" fmla="*/ 62 h 1118"/>
                    <a:gd name="T34" fmla="*/ 20 w 20"/>
                    <a:gd name="T35" fmla="*/ 38 h 1118"/>
                    <a:gd name="T36" fmla="*/ 20 w 20"/>
                    <a:gd name="T37" fmla="*/ 24 h 1118"/>
                    <a:gd name="T38" fmla="*/ 20 w 20"/>
                    <a:gd name="T39" fmla="*/ 9 h 1118"/>
                    <a:gd name="T40" fmla="*/ 20 w 20"/>
                    <a:gd name="T41" fmla="*/ 4 h 1118"/>
                    <a:gd name="T42" fmla="*/ 20 w 20"/>
                    <a:gd name="T43" fmla="*/ 0 h 11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118"/>
                    <a:gd name="T68" fmla="*/ 20 w 20"/>
                    <a:gd name="T69" fmla="*/ 1118 h 11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118">
                      <a:moveTo>
                        <a:pt x="0" y="1118"/>
                      </a:moveTo>
                      <a:lnTo>
                        <a:pt x="0" y="1099"/>
                      </a:lnTo>
                      <a:lnTo>
                        <a:pt x="0" y="1075"/>
                      </a:lnTo>
                      <a:lnTo>
                        <a:pt x="5" y="1051"/>
                      </a:lnTo>
                      <a:lnTo>
                        <a:pt x="5" y="1017"/>
                      </a:lnTo>
                      <a:lnTo>
                        <a:pt x="5" y="945"/>
                      </a:lnTo>
                      <a:lnTo>
                        <a:pt x="10" y="868"/>
                      </a:lnTo>
                      <a:lnTo>
                        <a:pt x="10" y="777"/>
                      </a:lnTo>
                      <a:lnTo>
                        <a:pt x="10" y="686"/>
                      </a:lnTo>
                      <a:lnTo>
                        <a:pt x="15" y="489"/>
                      </a:lnTo>
                      <a:lnTo>
                        <a:pt x="15" y="398"/>
                      </a:lnTo>
                      <a:lnTo>
                        <a:pt x="15" y="307"/>
                      </a:lnTo>
                      <a:lnTo>
                        <a:pt x="15" y="220"/>
                      </a:lnTo>
                      <a:lnTo>
                        <a:pt x="15" y="148"/>
                      </a:lnTo>
                      <a:lnTo>
                        <a:pt x="15" y="115"/>
                      </a:lnTo>
                      <a:lnTo>
                        <a:pt x="15" y="86"/>
                      </a:lnTo>
                      <a:lnTo>
                        <a:pt x="15" y="62"/>
                      </a:lnTo>
                      <a:lnTo>
                        <a:pt x="20" y="38"/>
                      </a:lnTo>
                      <a:lnTo>
                        <a:pt x="20" y="24"/>
                      </a:lnTo>
                      <a:lnTo>
                        <a:pt x="20" y="9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5" name="Freeform 134"/>
                <p:cNvSpPr>
                  <a:spLocks/>
                </p:cNvSpPr>
                <p:nvPr/>
              </p:nvSpPr>
              <p:spPr bwMode="auto">
                <a:xfrm>
                  <a:off x="2020" y="2575"/>
                  <a:ext cx="21" cy="1118"/>
                </a:xfrm>
                <a:custGeom>
                  <a:avLst/>
                  <a:gdLst>
                    <a:gd name="T0" fmla="*/ 0 w 21"/>
                    <a:gd name="T1" fmla="*/ 0 h 1118"/>
                    <a:gd name="T2" fmla="*/ 0 w 21"/>
                    <a:gd name="T3" fmla="*/ 4 h 1118"/>
                    <a:gd name="T4" fmla="*/ 0 w 21"/>
                    <a:gd name="T5" fmla="*/ 9 h 1118"/>
                    <a:gd name="T6" fmla="*/ 0 w 21"/>
                    <a:gd name="T7" fmla="*/ 24 h 1118"/>
                    <a:gd name="T8" fmla="*/ 0 w 21"/>
                    <a:gd name="T9" fmla="*/ 38 h 1118"/>
                    <a:gd name="T10" fmla="*/ 5 w 21"/>
                    <a:gd name="T11" fmla="*/ 62 h 1118"/>
                    <a:gd name="T12" fmla="*/ 5 w 21"/>
                    <a:gd name="T13" fmla="*/ 86 h 1118"/>
                    <a:gd name="T14" fmla="*/ 5 w 21"/>
                    <a:gd name="T15" fmla="*/ 115 h 1118"/>
                    <a:gd name="T16" fmla="*/ 5 w 21"/>
                    <a:gd name="T17" fmla="*/ 148 h 1118"/>
                    <a:gd name="T18" fmla="*/ 5 w 21"/>
                    <a:gd name="T19" fmla="*/ 220 h 1118"/>
                    <a:gd name="T20" fmla="*/ 5 w 21"/>
                    <a:gd name="T21" fmla="*/ 302 h 1118"/>
                    <a:gd name="T22" fmla="*/ 11 w 21"/>
                    <a:gd name="T23" fmla="*/ 393 h 1118"/>
                    <a:gd name="T24" fmla="*/ 11 w 21"/>
                    <a:gd name="T25" fmla="*/ 489 h 1118"/>
                    <a:gd name="T26" fmla="*/ 11 w 21"/>
                    <a:gd name="T27" fmla="*/ 681 h 1118"/>
                    <a:gd name="T28" fmla="*/ 16 w 21"/>
                    <a:gd name="T29" fmla="*/ 777 h 1118"/>
                    <a:gd name="T30" fmla="*/ 16 w 21"/>
                    <a:gd name="T31" fmla="*/ 864 h 1118"/>
                    <a:gd name="T32" fmla="*/ 16 w 21"/>
                    <a:gd name="T33" fmla="*/ 945 h 1118"/>
                    <a:gd name="T34" fmla="*/ 16 w 21"/>
                    <a:gd name="T35" fmla="*/ 1017 h 1118"/>
                    <a:gd name="T36" fmla="*/ 16 w 21"/>
                    <a:gd name="T37" fmla="*/ 1046 h 1118"/>
                    <a:gd name="T38" fmla="*/ 21 w 21"/>
                    <a:gd name="T39" fmla="*/ 1075 h 1118"/>
                    <a:gd name="T40" fmla="*/ 21 w 21"/>
                    <a:gd name="T41" fmla="*/ 1099 h 1118"/>
                    <a:gd name="T42" fmla="*/ 21 w 21"/>
                    <a:gd name="T43" fmla="*/ 1118 h 11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118"/>
                    <a:gd name="T68" fmla="*/ 21 w 21"/>
                    <a:gd name="T69" fmla="*/ 1118 h 11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118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5" y="62"/>
                      </a:lnTo>
                      <a:lnTo>
                        <a:pt x="5" y="86"/>
                      </a:lnTo>
                      <a:lnTo>
                        <a:pt x="5" y="115"/>
                      </a:lnTo>
                      <a:lnTo>
                        <a:pt x="5" y="148"/>
                      </a:lnTo>
                      <a:lnTo>
                        <a:pt x="5" y="220"/>
                      </a:lnTo>
                      <a:lnTo>
                        <a:pt x="5" y="302"/>
                      </a:lnTo>
                      <a:lnTo>
                        <a:pt x="11" y="393"/>
                      </a:lnTo>
                      <a:lnTo>
                        <a:pt x="11" y="489"/>
                      </a:lnTo>
                      <a:lnTo>
                        <a:pt x="11" y="681"/>
                      </a:lnTo>
                      <a:lnTo>
                        <a:pt x="16" y="777"/>
                      </a:lnTo>
                      <a:lnTo>
                        <a:pt x="16" y="864"/>
                      </a:lnTo>
                      <a:lnTo>
                        <a:pt x="16" y="945"/>
                      </a:lnTo>
                      <a:lnTo>
                        <a:pt x="16" y="1017"/>
                      </a:lnTo>
                      <a:lnTo>
                        <a:pt x="16" y="1046"/>
                      </a:lnTo>
                      <a:lnTo>
                        <a:pt x="21" y="1075"/>
                      </a:lnTo>
                      <a:lnTo>
                        <a:pt x="21" y="1099"/>
                      </a:lnTo>
                      <a:lnTo>
                        <a:pt x="21" y="1118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6" name="Freeform 135"/>
                <p:cNvSpPr>
                  <a:spLocks/>
                </p:cNvSpPr>
                <p:nvPr/>
              </p:nvSpPr>
              <p:spPr bwMode="auto">
                <a:xfrm>
                  <a:off x="2041" y="3693"/>
                  <a:ext cx="36" cy="5"/>
                </a:xfrm>
                <a:custGeom>
                  <a:avLst/>
                  <a:gdLst>
                    <a:gd name="T0" fmla="*/ 0 w 36"/>
                    <a:gd name="T1" fmla="*/ 0 h 5"/>
                    <a:gd name="T2" fmla="*/ 5 w 36"/>
                    <a:gd name="T3" fmla="*/ 5 h 5"/>
                    <a:gd name="T4" fmla="*/ 15 w 36"/>
                    <a:gd name="T5" fmla="*/ 5 h 5"/>
                    <a:gd name="T6" fmla="*/ 31 w 36"/>
                    <a:gd name="T7" fmla="*/ 0 h 5"/>
                    <a:gd name="T8" fmla="*/ 36 w 3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5"/>
                    <a:gd name="T17" fmla="*/ 36 w 3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7" name="Freeform 136"/>
                <p:cNvSpPr>
                  <a:spLocks/>
                </p:cNvSpPr>
                <p:nvPr/>
              </p:nvSpPr>
              <p:spPr bwMode="auto">
                <a:xfrm>
                  <a:off x="2077" y="369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16 w 26"/>
                    <a:gd name="T3" fmla="*/ 0 h 1"/>
                    <a:gd name="T4" fmla="*/ 26 w 2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1"/>
                    <a:gd name="T11" fmla="*/ 26 w 2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8" name="Line 137"/>
                <p:cNvSpPr>
                  <a:spLocks noChangeShapeType="1"/>
                </p:cNvSpPr>
                <p:nvPr/>
              </p:nvSpPr>
              <p:spPr bwMode="auto">
                <a:xfrm>
                  <a:off x="2103" y="369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99" name="Freeform 138"/>
                <p:cNvSpPr>
                  <a:spLocks/>
                </p:cNvSpPr>
                <p:nvPr/>
              </p:nvSpPr>
              <p:spPr bwMode="auto">
                <a:xfrm>
                  <a:off x="2103" y="3693"/>
                  <a:ext cx="57" cy="1"/>
                </a:xfrm>
                <a:custGeom>
                  <a:avLst/>
                  <a:gdLst>
                    <a:gd name="T0" fmla="*/ 0 w 57"/>
                    <a:gd name="T1" fmla="*/ 0 h 1"/>
                    <a:gd name="T2" fmla="*/ 10 w 57"/>
                    <a:gd name="T3" fmla="*/ 0 h 1"/>
                    <a:gd name="T4" fmla="*/ 26 w 57"/>
                    <a:gd name="T5" fmla="*/ 0 h 1"/>
                    <a:gd name="T6" fmla="*/ 46 w 57"/>
                    <a:gd name="T7" fmla="*/ 0 h 1"/>
                    <a:gd name="T8" fmla="*/ 57 w 5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"/>
                    <a:gd name="T17" fmla="*/ 57 w 5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6" y="0"/>
                      </a:lnTo>
                      <a:lnTo>
                        <a:pt x="46" y="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0" name="Line 139"/>
                <p:cNvSpPr>
                  <a:spLocks noChangeShapeType="1"/>
                </p:cNvSpPr>
                <p:nvPr/>
              </p:nvSpPr>
              <p:spPr bwMode="auto">
                <a:xfrm>
                  <a:off x="2160" y="369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1" name="Freeform 140"/>
                <p:cNvSpPr>
                  <a:spLocks/>
                </p:cNvSpPr>
                <p:nvPr/>
              </p:nvSpPr>
              <p:spPr bwMode="auto">
                <a:xfrm>
                  <a:off x="2160" y="3693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5 w 15"/>
                    <a:gd name="T5" fmla="*/ 0 h 5"/>
                    <a:gd name="T6" fmla="*/ 10 w 15"/>
                    <a:gd name="T7" fmla="*/ 5 h 5"/>
                    <a:gd name="T8" fmla="*/ 15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2" name="Freeform 141"/>
                <p:cNvSpPr>
                  <a:spLocks/>
                </p:cNvSpPr>
                <p:nvPr/>
              </p:nvSpPr>
              <p:spPr bwMode="auto">
                <a:xfrm>
                  <a:off x="2175" y="3463"/>
                  <a:ext cx="93" cy="230"/>
                </a:xfrm>
                <a:custGeom>
                  <a:avLst/>
                  <a:gdLst>
                    <a:gd name="T0" fmla="*/ 0 w 93"/>
                    <a:gd name="T1" fmla="*/ 230 h 230"/>
                    <a:gd name="T2" fmla="*/ 10 w 93"/>
                    <a:gd name="T3" fmla="*/ 211 h 230"/>
                    <a:gd name="T4" fmla="*/ 21 w 93"/>
                    <a:gd name="T5" fmla="*/ 177 h 230"/>
                    <a:gd name="T6" fmla="*/ 31 w 93"/>
                    <a:gd name="T7" fmla="*/ 139 h 230"/>
                    <a:gd name="T8" fmla="*/ 47 w 93"/>
                    <a:gd name="T9" fmla="*/ 100 h 230"/>
                    <a:gd name="T10" fmla="*/ 62 w 93"/>
                    <a:gd name="T11" fmla="*/ 62 h 230"/>
                    <a:gd name="T12" fmla="*/ 72 w 93"/>
                    <a:gd name="T13" fmla="*/ 28 h 230"/>
                    <a:gd name="T14" fmla="*/ 83 w 93"/>
                    <a:gd name="T15" fmla="*/ 9 h 230"/>
                    <a:gd name="T16" fmla="*/ 88 w 93"/>
                    <a:gd name="T17" fmla="*/ 0 h 230"/>
                    <a:gd name="T18" fmla="*/ 93 w 93"/>
                    <a:gd name="T19" fmla="*/ 0 h 2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230"/>
                    <a:gd name="T32" fmla="*/ 93 w 93"/>
                    <a:gd name="T33" fmla="*/ 230 h 2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230">
                      <a:moveTo>
                        <a:pt x="0" y="230"/>
                      </a:moveTo>
                      <a:lnTo>
                        <a:pt x="10" y="211"/>
                      </a:lnTo>
                      <a:lnTo>
                        <a:pt x="21" y="177"/>
                      </a:lnTo>
                      <a:lnTo>
                        <a:pt x="31" y="139"/>
                      </a:lnTo>
                      <a:lnTo>
                        <a:pt x="47" y="100"/>
                      </a:lnTo>
                      <a:lnTo>
                        <a:pt x="62" y="62"/>
                      </a:lnTo>
                      <a:lnTo>
                        <a:pt x="72" y="28"/>
                      </a:lnTo>
                      <a:lnTo>
                        <a:pt x="83" y="9"/>
                      </a:lnTo>
                      <a:lnTo>
                        <a:pt x="88" y="0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3" name="Freeform 142"/>
                <p:cNvSpPr>
                  <a:spLocks/>
                </p:cNvSpPr>
                <p:nvPr/>
              </p:nvSpPr>
              <p:spPr bwMode="auto">
                <a:xfrm>
                  <a:off x="2268" y="3463"/>
                  <a:ext cx="21" cy="230"/>
                </a:xfrm>
                <a:custGeom>
                  <a:avLst/>
                  <a:gdLst>
                    <a:gd name="T0" fmla="*/ 0 w 21"/>
                    <a:gd name="T1" fmla="*/ 0 h 230"/>
                    <a:gd name="T2" fmla="*/ 5 w 21"/>
                    <a:gd name="T3" fmla="*/ 0 h 230"/>
                    <a:gd name="T4" fmla="*/ 5 w 21"/>
                    <a:gd name="T5" fmla="*/ 9 h 230"/>
                    <a:gd name="T6" fmla="*/ 10 w 21"/>
                    <a:gd name="T7" fmla="*/ 28 h 230"/>
                    <a:gd name="T8" fmla="*/ 10 w 21"/>
                    <a:gd name="T9" fmla="*/ 62 h 230"/>
                    <a:gd name="T10" fmla="*/ 10 w 21"/>
                    <a:gd name="T11" fmla="*/ 100 h 230"/>
                    <a:gd name="T12" fmla="*/ 10 w 21"/>
                    <a:gd name="T13" fmla="*/ 139 h 230"/>
                    <a:gd name="T14" fmla="*/ 10 w 21"/>
                    <a:gd name="T15" fmla="*/ 177 h 230"/>
                    <a:gd name="T16" fmla="*/ 16 w 21"/>
                    <a:gd name="T17" fmla="*/ 211 h 230"/>
                    <a:gd name="T18" fmla="*/ 21 w 21"/>
                    <a:gd name="T19" fmla="*/ 230 h 2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230"/>
                    <a:gd name="T32" fmla="*/ 21 w 21"/>
                    <a:gd name="T33" fmla="*/ 230 h 2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23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9"/>
                      </a:lnTo>
                      <a:lnTo>
                        <a:pt x="10" y="28"/>
                      </a:lnTo>
                      <a:lnTo>
                        <a:pt x="10" y="62"/>
                      </a:lnTo>
                      <a:lnTo>
                        <a:pt x="10" y="100"/>
                      </a:lnTo>
                      <a:lnTo>
                        <a:pt x="10" y="139"/>
                      </a:lnTo>
                      <a:lnTo>
                        <a:pt x="10" y="177"/>
                      </a:lnTo>
                      <a:lnTo>
                        <a:pt x="16" y="211"/>
                      </a:lnTo>
                      <a:lnTo>
                        <a:pt x="21" y="23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4" name="Freeform 143"/>
                <p:cNvSpPr>
                  <a:spLocks/>
                </p:cNvSpPr>
                <p:nvPr/>
              </p:nvSpPr>
              <p:spPr bwMode="auto">
                <a:xfrm>
                  <a:off x="2289" y="3693"/>
                  <a:ext cx="103" cy="19"/>
                </a:xfrm>
                <a:custGeom>
                  <a:avLst/>
                  <a:gdLst>
                    <a:gd name="T0" fmla="*/ 0 w 103"/>
                    <a:gd name="T1" fmla="*/ 0 h 19"/>
                    <a:gd name="T2" fmla="*/ 10 w 103"/>
                    <a:gd name="T3" fmla="*/ 10 h 19"/>
                    <a:gd name="T4" fmla="*/ 20 w 103"/>
                    <a:gd name="T5" fmla="*/ 19 h 19"/>
                    <a:gd name="T6" fmla="*/ 36 w 103"/>
                    <a:gd name="T7" fmla="*/ 19 h 19"/>
                    <a:gd name="T8" fmla="*/ 46 w 103"/>
                    <a:gd name="T9" fmla="*/ 19 h 19"/>
                    <a:gd name="T10" fmla="*/ 77 w 103"/>
                    <a:gd name="T11" fmla="*/ 14 h 19"/>
                    <a:gd name="T12" fmla="*/ 103 w 103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19"/>
                    <a:gd name="T23" fmla="*/ 103 w 103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19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9"/>
                      </a:lnTo>
                      <a:lnTo>
                        <a:pt x="36" y="19"/>
                      </a:lnTo>
                      <a:lnTo>
                        <a:pt x="46" y="19"/>
                      </a:lnTo>
                      <a:lnTo>
                        <a:pt x="77" y="14"/>
                      </a:lnTo>
                      <a:lnTo>
                        <a:pt x="103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5" name="Freeform 144"/>
                <p:cNvSpPr>
                  <a:spLocks/>
                </p:cNvSpPr>
                <p:nvPr/>
              </p:nvSpPr>
              <p:spPr bwMode="auto">
                <a:xfrm>
                  <a:off x="2392" y="3592"/>
                  <a:ext cx="82" cy="101"/>
                </a:xfrm>
                <a:custGeom>
                  <a:avLst/>
                  <a:gdLst>
                    <a:gd name="T0" fmla="*/ 0 w 82"/>
                    <a:gd name="T1" fmla="*/ 101 h 101"/>
                    <a:gd name="T2" fmla="*/ 10 w 82"/>
                    <a:gd name="T3" fmla="*/ 91 h 101"/>
                    <a:gd name="T4" fmla="*/ 21 w 82"/>
                    <a:gd name="T5" fmla="*/ 77 h 101"/>
                    <a:gd name="T6" fmla="*/ 41 w 82"/>
                    <a:gd name="T7" fmla="*/ 43 h 101"/>
                    <a:gd name="T8" fmla="*/ 52 w 82"/>
                    <a:gd name="T9" fmla="*/ 29 h 101"/>
                    <a:gd name="T10" fmla="*/ 62 w 82"/>
                    <a:gd name="T11" fmla="*/ 15 h 101"/>
                    <a:gd name="T12" fmla="*/ 72 w 82"/>
                    <a:gd name="T13" fmla="*/ 5 h 101"/>
                    <a:gd name="T14" fmla="*/ 82 w 82"/>
                    <a:gd name="T15" fmla="*/ 0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01"/>
                    <a:gd name="T26" fmla="*/ 82 w 82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01">
                      <a:moveTo>
                        <a:pt x="0" y="101"/>
                      </a:moveTo>
                      <a:lnTo>
                        <a:pt x="10" y="91"/>
                      </a:lnTo>
                      <a:lnTo>
                        <a:pt x="21" y="77"/>
                      </a:lnTo>
                      <a:lnTo>
                        <a:pt x="41" y="43"/>
                      </a:lnTo>
                      <a:lnTo>
                        <a:pt x="52" y="29"/>
                      </a:lnTo>
                      <a:lnTo>
                        <a:pt x="62" y="15"/>
                      </a:lnTo>
                      <a:lnTo>
                        <a:pt x="72" y="5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6" name="Freeform 145"/>
                <p:cNvSpPr>
                  <a:spLocks/>
                </p:cNvSpPr>
                <p:nvPr/>
              </p:nvSpPr>
              <p:spPr bwMode="auto">
                <a:xfrm>
                  <a:off x="2474" y="3592"/>
                  <a:ext cx="99" cy="111"/>
                </a:xfrm>
                <a:custGeom>
                  <a:avLst/>
                  <a:gdLst>
                    <a:gd name="T0" fmla="*/ 0 w 99"/>
                    <a:gd name="T1" fmla="*/ 0 h 111"/>
                    <a:gd name="T2" fmla="*/ 11 w 99"/>
                    <a:gd name="T3" fmla="*/ 5 h 111"/>
                    <a:gd name="T4" fmla="*/ 26 w 99"/>
                    <a:gd name="T5" fmla="*/ 24 h 111"/>
                    <a:gd name="T6" fmla="*/ 37 w 99"/>
                    <a:gd name="T7" fmla="*/ 43 h 111"/>
                    <a:gd name="T8" fmla="*/ 52 w 99"/>
                    <a:gd name="T9" fmla="*/ 67 h 111"/>
                    <a:gd name="T10" fmla="*/ 68 w 99"/>
                    <a:gd name="T11" fmla="*/ 87 h 111"/>
                    <a:gd name="T12" fmla="*/ 78 w 99"/>
                    <a:gd name="T13" fmla="*/ 101 h 111"/>
                    <a:gd name="T14" fmla="*/ 88 w 99"/>
                    <a:gd name="T15" fmla="*/ 111 h 111"/>
                    <a:gd name="T16" fmla="*/ 93 w 99"/>
                    <a:gd name="T17" fmla="*/ 106 h 111"/>
                    <a:gd name="T18" fmla="*/ 99 w 99"/>
                    <a:gd name="T19" fmla="*/ 101 h 1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"/>
                    <a:gd name="T31" fmla="*/ 0 h 111"/>
                    <a:gd name="T32" fmla="*/ 99 w 99"/>
                    <a:gd name="T33" fmla="*/ 111 h 1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" h="111">
                      <a:moveTo>
                        <a:pt x="0" y="0"/>
                      </a:moveTo>
                      <a:lnTo>
                        <a:pt x="11" y="5"/>
                      </a:lnTo>
                      <a:lnTo>
                        <a:pt x="26" y="24"/>
                      </a:lnTo>
                      <a:lnTo>
                        <a:pt x="37" y="43"/>
                      </a:lnTo>
                      <a:lnTo>
                        <a:pt x="52" y="67"/>
                      </a:lnTo>
                      <a:lnTo>
                        <a:pt x="68" y="87"/>
                      </a:lnTo>
                      <a:lnTo>
                        <a:pt x="78" y="101"/>
                      </a:lnTo>
                      <a:lnTo>
                        <a:pt x="88" y="111"/>
                      </a:lnTo>
                      <a:lnTo>
                        <a:pt x="93" y="106"/>
                      </a:lnTo>
                      <a:lnTo>
                        <a:pt x="99" y="10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7" name="Freeform 146"/>
                <p:cNvSpPr>
                  <a:spLocks/>
                </p:cNvSpPr>
                <p:nvPr/>
              </p:nvSpPr>
              <p:spPr bwMode="auto">
                <a:xfrm>
                  <a:off x="2573" y="3338"/>
                  <a:ext cx="31" cy="355"/>
                </a:xfrm>
                <a:custGeom>
                  <a:avLst/>
                  <a:gdLst>
                    <a:gd name="T0" fmla="*/ 0 w 31"/>
                    <a:gd name="T1" fmla="*/ 355 h 355"/>
                    <a:gd name="T2" fmla="*/ 5 w 31"/>
                    <a:gd name="T3" fmla="*/ 345 h 355"/>
                    <a:gd name="T4" fmla="*/ 5 w 31"/>
                    <a:gd name="T5" fmla="*/ 326 h 355"/>
                    <a:gd name="T6" fmla="*/ 10 w 31"/>
                    <a:gd name="T7" fmla="*/ 307 h 355"/>
                    <a:gd name="T8" fmla="*/ 10 w 31"/>
                    <a:gd name="T9" fmla="*/ 283 h 355"/>
                    <a:gd name="T10" fmla="*/ 15 w 31"/>
                    <a:gd name="T11" fmla="*/ 230 h 355"/>
                    <a:gd name="T12" fmla="*/ 15 w 31"/>
                    <a:gd name="T13" fmla="*/ 168 h 355"/>
                    <a:gd name="T14" fmla="*/ 20 w 31"/>
                    <a:gd name="T15" fmla="*/ 110 h 355"/>
                    <a:gd name="T16" fmla="*/ 20 w 31"/>
                    <a:gd name="T17" fmla="*/ 57 h 355"/>
                    <a:gd name="T18" fmla="*/ 25 w 31"/>
                    <a:gd name="T19" fmla="*/ 33 h 355"/>
                    <a:gd name="T20" fmla="*/ 25 w 31"/>
                    <a:gd name="T21" fmla="*/ 19 h 355"/>
                    <a:gd name="T22" fmla="*/ 25 w 31"/>
                    <a:gd name="T23" fmla="*/ 5 h 355"/>
                    <a:gd name="T24" fmla="*/ 31 w 31"/>
                    <a:gd name="T25" fmla="*/ 0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355"/>
                    <a:gd name="T41" fmla="*/ 31 w 31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355">
                      <a:moveTo>
                        <a:pt x="0" y="355"/>
                      </a:moveTo>
                      <a:lnTo>
                        <a:pt x="5" y="345"/>
                      </a:lnTo>
                      <a:lnTo>
                        <a:pt x="5" y="326"/>
                      </a:lnTo>
                      <a:lnTo>
                        <a:pt x="10" y="307"/>
                      </a:lnTo>
                      <a:lnTo>
                        <a:pt x="10" y="283"/>
                      </a:lnTo>
                      <a:lnTo>
                        <a:pt x="15" y="230"/>
                      </a:lnTo>
                      <a:lnTo>
                        <a:pt x="15" y="168"/>
                      </a:lnTo>
                      <a:lnTo>
                        <a:pt x="20" y="110"/>
                      </a:lnTo>
                      <a:lnTo>
                        <a:pt x="20" y="57"/>
                      </a:lnTo>
                      <a:lnTo>
                        <a:pt x="25" y="33"/>
                      </a:lnTo>
                      <a:lnTo>
                        <a:pt x="25" y="19"/>
                      </a:lnTo>
                      <a:lnTo>
                        <a:pt x="25" y="5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8" name="Freeform 147"/>
                <p:cNvSpPr>
                  <a:spLocks/>
                </p:cNvSpPr>
                <p:nvPr/>
              </p:nvSpPr>
              <p:spPr bwMode="auto">
                <a:xfrm>
                  <a:off x="2604" y="3338"/>
                  <a:ext cx="77" cy="269"/>
                </a:xfrm>
                <a:custGeom>
                  <a:avLst/>
                  <a:gdLst>
                    <a:gd name="T0" fmla="*/ 0 w 77"/>
                    <a:gd name="T1" fmla="*/ 0 h 269"/>
                    <a:gd name="T2" fmla="*/ 5 w 77"/>
                    <a:gd name="T3" fmla="*/ 0 h 269"/>
                    <a:gd name="T4" fmla="*/ 10 w 77"/>
                    <a:gd name="T5" fmla="*/ 9 h 269"/>
                    <a:gd name="T6" fmla="*/ 10 w 77"/>
                    <a:gd name="T7" fmla="*/ 24 h 269"/>
                    <a:gd name="T8" fmla="*/ 15 w 77"/>
                    <a:gd name="T9" fmla="*/ 48 h 269"/>
                    <a:gd name="T10" fmla="*/ 20 w 77"/>
                    <a:gd name="T11" fmla="*/ 72 h 269"/>
                    <a:gd name="T12" fmla="*/ 25 w 77"/>
                    <a:gd name="T13" fmla="*/ 101 h 269"/>
                    <a:gd name="T14" fmla="*/ 41 w 77"/>
                    <a:gd name="T15" fmla="*/ 158 h 269"/>
                    <a:gd name="T16" fmla="*/ 51 w 77"/>
                    <a:gd name="T17" fmla="*/ 211 h 269"/>
                    <a:gd name="T18" fmla="*/ 56 w 77"/>
                    <a:gd name="T19" fmla="*/ 235 h 269"/>
                    <a:gd name="T20" fmla="*/ 61 w 77"/>
                    <a:gd name="T21" fmla="*/ 254 h 269"/>
                    <a:gd name="T22" fmla="*/ 67 w 77"/>
                    <a:gd name="T23" fmla="*/ 264 h 269"/>
                    <a:gd name="T24" fmla="*/ 72 w 77"/>
                    <a:gd name="T25" fmla="*/ 269 h 269"/>
                    <a:gd name="T26" fmla="*/ 72 w 77"/>
                    <a:gd name="T27" fmla="*/ 269 h 269"/>
                    <a:gd name="T28" fmla="*/ 77 w 77"/>
                    <a:gd name="T29" fmla="*/ 254 h 2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269"/>
                    <a:gd name="T47" fmla="*/ 77 w 77"/>
                    <a:gd name="T48" fmla="*/ 269 h 26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26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9"/>
                      </a:lnTo>
                      <a:lnTo>
                        <a:pt x="10" y="24"/>
                      </a:lnTo>
                      <a:lnTo>
                        <a:pt x="15" y="48"/>
                      </a:lnTo>
                      <a:lnTo>
                        <a:pt x="20" y="72"/>
                      </a:lnTo>
                      <a:lnTo>
                        <a:pt x="25" y="101"/>
                      </a:lnTo>
                      <a:lnTo>
                        <a:pt x="41" y="158"/>
                      </a:lnTo>
                      <a:lnTo>
                        <a:pt x="51" y="211"/>
                      </a:lnTo>
                      <a:lnTo>
                        <a:pt x="56" y="235"/>
                      </a:lnTo>
                      <a:lnTo>
                        <a:pt x="61" y="254"/>
                      </a:lnTo>
                      <a:lnTo>
                        <a:pt x="67" y="264"/>
                      </a:lnTo>
                      <a:lnTo>
                        <a:pt x="72" y="269"/>
                      </a:lnTo>
                      <a:lnTo>
                        <a:pt x="77" y="25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09" name="Freeform 148"/>
                <p:cNvSpPr>
                  <a:spLocks/>
                </p:cNvSpPr>
                <p:nvPr/>
              </p:nvSpPr>
              <p:spPr bwMode="auto">
                <a:xfrm>
                  <a:off x="2681" y="2752"/>
                  <a:ext cx="21" cy="840"/>
                </a:xfrm>
                <a:custGeom>
                  <a:avLst/>
                  <a:gdLst>
                    <a:gd name="T0" fmla="*/ 0 w 21"/>
                    <a:gd name="T1" fmla="*/ 840 h 840"/>
                    <a:gd name="T2" fmla="*/ 0 w 21"/>
                    <a:gd name="T3" fmla="*/ 831 h 840"/>
                    <a:gd name="T4" fmla="*/ 5 w 21"/>
                    <a:gd name="T5" fmla="*/ 816 h 840"/>
                    <a:gd name="T6" fmla="*/ 5 w 21"/>
                    <a:gd name="T7" fmla="*/ 778 h 840"/>
                    <a:gd name="T8" fmla="*/ 5 w 21"/>
                    <a:gd name="T9" fmla="*/ 725 h 840"/>
                    <a:gd name="T10" fmla="*/ 10 w 21"/>
                    <a:gd name="T11" fmla="*/ 667 h 840"/>
                    <a:gd name="T12" fmla="*/ 10 w 21"/>
                    <a:gd name="T13" fmla="*/ 600 h 840"/>
                    <a:gd name="T14" fmla="*/ 10 w 21"/>
                    <a:gd name="T15" fmla="*/ 528 h 840"/>
                    <a:gd name="T16" fmla="*/ 10 w 21"/>
                    <a:gd name="T17" fmla="*/ 379 h 840"/>
                    <a:gd name="T18" fmla="*/ 15 w 21"/>
                    <a:gd name="T19" fmla="*/ 303 h 840"/>
                    <a:gd name="T20" fmla="*/ 15 w 21"/>
                    <a:gd name="T21" fmla="*/ 231 h 840"/>
                    <a:gd name="T22" fmla="*/ 15 w 21"/>
                    <a:gd name="T23" fmla="*/ 168 h 840"/>
                    <a:gd name="T24" fmla="*/ 15 w 21"/>
                    <a:gd name="T25" fmla="*/ 111 h 840"/>
                    <a:gd name="T26" fmla="*/ 15 w 21"/>
                    <a:gd name="T27" fmla="*/ 63 h 840"/>
                    <a:gd name="T28" fmla="*/ 15 w 21"/>
                    <a:gd name="T29" fmla="*/ 29 h 840"/>
                    <a:gd name="T30" fmla="*/ 15 w 21"/>
                    <a:gd name="T31" fmla="*/ 15 h 840"/>
                    <a:gd name="T32" fmla="*/ 21 w 21"/>
                    <a:gd name="T33" fmla="*/ 5 h 840"/>
                    <a:gd name="T34" fmla="*/ 21 w 21"/>
                    <a:gd name="T35" fmla="*/ 0 h 840"/>
                    <a:gd name="T36" fmla="*/ 21 w 21"/>
                    <a:gd name="T37" fmla="*/ 0 h 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840"/>
                    <a:gd name="T59" fmla="*/ 21 w 21"/>
                    <a:gd name="T60" fmla="*/ 840 h 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840">
                      <a:moveTo>
                        <a:pt x="0" y="840"/>
                      </a:moveTo>
                      <a:lnTo>
                        <a:pt x="0" y="831"/>
                      </a:lnTo>
                      <a:lnTo>
                        <a:pt x="5" y="816"/>
                      </a:lnTo>
                      <a:lnTo>
                        <a:pt x="5" y="778"/>
                      </a:lnTo>
                      <a:lnTo>
                        <a:pt x="5" y="725"/>
                      </a:lnTo>
                      <a:lnTo>
                        <a:pt x="10" y="667"/>
                      </a:lnTo>
                      <a:lnTo>
                        <a:pt x="10" y="600"/>
                      </a:lnTo>
                      <a:lnTo>
                        <a:pt x="10" y="528"/>
                      </a:lnTo>
                      <a:lnTo>
                        <a:pt x="10" y="379"/>
                      </a:lnTo>
                      <a:lnTo>
                        <a:pt x="15" y="303"/>
                      </a:lnTo>
                      <a:lnTo>
                        <a:pt x="15" y="231"/>
                      </a:lnTo>
                      <a:lnTo>
                        <a:pt x="15" y="168"/>
                      </a:lnTo>
                      <a:lnTo>
                        <a:pt x="15" y="111"/>
                      </a:lnTo>
                      <a:lnTo>
                        <a:pt x="15" y="63"/>
                      </a:lnTo>
                      <a:lnTo>
                        <a:pt x="15" y="29"/>
                      </a:lnTo>
                      <a:lnTo>
                        <a:pt x="15" y="15"/>
                      </a:lnTo>
                      <a:lnTo>
                        <a:pt x="21" y="5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0" name="Freeform 149"/>
                <p:cNvSpPr>
                  <a:spLocks/>
                </p:cNvSpPr>
                <p:nvPr/>
              </p:nvSpPr>
              <p:spPr bwMode="auto">
                <a:xfrm>
                  <a:off x="2702" y="2752"/>
                  <a:ext cx="41" cy="941"/>
                </a:xfrm>
                <a:custGeom>
                  <a:avLst/>
                  <a:gdLst>
                    <a:gd name="T0" fmla="*/ 0 w 41"/>
                    <a:gd name="T1" fmla="*/ 0 h 941"/>
                    <a:gd name="T2" fmla="*/ 0 w 41"/>
                    <a:gd name="T3" fmla="*/ 5 h 941"/>
                    <a:gd name="T4" fmla="*/ 0 w 41"/>
                    <a:gd name="T5" fmla="*/ 15 h 941"/>
                    <a:gd name="T6" fmla="*/ 5 w 41"/>
                    <a:gd name="T7" fmla="*/ 24 h 941"/>
                    <a:gd name="T8" fmla="*/ 5 w 41"/>
                    <a:gd name="T9" fmla="*/ 43 h 941"/>
                    <a:gd name="T10" fmla="*/ 5 w 41"/>
                    <a:gd name="T11" fmla="*/ 63 h 941"/>
                    <a:gd name="T12" fmla="*/ 5 w 41"/>
                    <a:gd name="T13" fmla="*/ 87 h 941"/>
                    <a:gd name="T14" fmla="*/ 10 w 41"/>
                    <a:gd name="T15" fmla="*/ 144 h 941"/>
                    <a:gd name="T16" fmla="*/ 10 w 41"/>
                    <a:gd name="T17" fmla="*/ 211 h 941"/>
                    <a:gd name="T18" fmla="*/ 15 w 41"/>
                    <a:gd name="T19" fmla="*/ 283 h 941"/>
                    <a:gd name="T20" fmla="*/ 15 w 41"/>
                    <a:gd name="T21" fmla="*/ 365 h 941"/>
                    <a:gd name="T22" fmla="*/ 20 w 41"/>
                    <a:gd name="T23" fmla="*/ 447 h 941"/>
                    <a:gd name="T24" fmla="*/ 20 w 41"/>
                    <a:gd name="T25" fmla="*/ 533 h 941"/>
                    <a:gd name="T26" fmla="*/ 25 w 41"/>
                    <a:gd name="T27" fmla="*/ 615 h 941"/>
                    <a:gd name="T28" fmla="*/ 25 w 41"/>
                    <a:gd name="T29" fmla="*/ 691 h 941"/>
                    <a:gd name="T30" fmla="*/ 31 w 41"/>
                    <a:gd name="T31" fmla="*/ 763 h 941"/>
                    <a:gd name="T32" fmla="*/ 31 w 41"/>
                    <a:gd name="T33" fmla="*/ 826 h 941"/>
                    <a:gd name="T34" fmla="*/ 36 w 41"/>
                    <a:gd name="T35" fmla="*/ 879 h 941"/>
                    <a:gd name="T36" fmla="*/ 36 w 41"/>
                    <a:gd name="T37" fmla="*/ 903 h 941"/>
                    <a:gd name="T38" fmla="*/ 36 w 41"/>
                    <a:gd name="T39" fmla="*/ 917 h 941"/>
                    <a:gd name="T40" fmla="*/ 41 w 41"/>
                    <a:gd name="T41" fmla="*/ 931 h 941"/>
                    <a:gd name="T42" fmla="*/ 41 w 41"/>
                    <a:gd name="T43" fmla="*/ 941 h 9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941"/>
                    <a:gd name="T68" fmla="*/ 41 w 41"/>
                    <a:gd name="T69" fmla="*/ 941 h 9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94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24"/>
                      </a:lnTo>
                      <a:lnTo>
                        <a:pt x="5" y="43"/>
                      </a:lnTo>
                      <a:lnTo>
                        <a:pt x="5" y="63"/>
                      </a:lnTo>
                      <a:lnTo>
                        <a:pt x="5" y="87"/>
                      </a:lnTo>
                      <a:lnTo>
                        <a:pt x="10" y="144"/>
                      </a:lnTo>
                      <a:lnTo>
                        <a:pt x="10" y="211"/>
                      </a:lnTo>
                      <a:lnTo>
                        <a:pt x="15" y="283"/>
                      </a:lnTo>
                      <a:lnTo>
                        <a:pt x="15" y="365"/>
                      </a:lnTo>
                      <a:lnTo>
                        <a:pt x="20" y="447"/>
                      </a:lnTo>
                      <a:lnTo>
                        <a:pt x="20" y="533"/>
                      </a:lnTo>
                      <a:lnTo>
                        <a:pt x="25" y="615"/>
                      </a:lnTo>
                      <a:lnTo>
                        <a:pt x="25" y="691"/>
                      </a:lnTo>
                      <a:lnTo>
                        <a:pt x="31" y="763"/>
                      </a:lnTo>
                      <a:lnTo>
                        <a:pt x="31" y="826"/>
                      </a:lnTo>
                      <a:lnTo>
                        <a:pt x="36" y="879"/>
                      </a:lnTo>
                      <a:lnTo>
                        <a:pt x="36" y="903"/>
                      </a:lnTo>
                      <a:lnTo>
                        <a:pt x="36" y="917"/>
                      </a:lnTo>
                      <a:lnTo>
                        <a:pt x="41" y="931"/>
                      </a:lnTo>
                      <a:lnTo>
                        <a:pt x="41" y="94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1" name="Freeform 150"/>
                <p:cNvSpPr>
                  <a:spLocks/>
                </p:cNvSpPr>
                <p:nvPr/>
              </p:nvSpPr>
              <p:spPr bwMode="auto">
                <a:xfrm>
                  <a:off x="2743" y="3208"/>
                  <a:ext cx="41" cy="490"/>
                </a:xfrm>
                <a:custGeom>
                  <a:avLst/>
                  <a:gdLst>
                    <a:gd name="T0" fmla="*/ 0 w 41"/>
                    <a:gd name="T1" fmla="*/ 485 h 490"/>
                    <a:gd name="T2" fmla="*/ 0 w 41"/>
                    <a:gd name="T3" fmla="*/ 490 h 490"/>
                    <a:gd name="T4" fmla="*/ 0 w 41"/>
                    <a:gd name="T5" fmla="*/ 490 h 490"/>
                    <a:gd name="T6" fmla="*/ 5 w 41"/>
                    <a:gd name="T7" fmla="*/ 485 h 490"/>
                    <a:gd name="T8" fmla="*/ 5 w 41"/>
                    <a:gd name="T9" fmla="*/ 471 h 490"/>
                    <a:gd name="T10" fmla="*/ 10 w 41"/>
                    <a:gd name="T11" fmla="*/ 442 h 490"/>
                    <a:gd name="T12" fmla="*/ 15 w 41"/>
                    <a:gd name="T13" fmla="*/ 408 h 490"/>
                    <a:gd name="T14" fmla="*/ 15 w 41"/>
                    <a:gd name="T15" fmla="*/ 365 h 490"/>
                    <a:gd name="T16" fmla="*/ 21 w 41"/>
                    <a:gd name="T17" fmla="*/ 317 h 490"/>
                    <a:gd name="T18" fmla="*/ 21 w 41"/>
                    <a:gd name="T19" fmla="*/ 269 h 490"/>
                    <a:gd name="T20" fmla="*/ 26 w 41"/>
                    <a:gd name="T21" fmla="*/ 173 h 490"/>
                    <a:gd name="T22" fmla="*/ 31 w 41"/>
                    <a:gd name="T23" fmla="*/ 130 h 490"/>
                    <a:gd name="T24" fmla="*/ 31 w 41"/>
                    <a:gd name="T25" fmla="*/ 87 h 490"/>
                    <a:gd name="T26" fmla="*/ 36 w 41"/>
                    <a:gd name="T27" fmla="*/ 53 h 490"/>
                    <a:gd name="T28" fmla="*/ 36 w 41"/>
                    <a:gd name="T29" fmla="*/ 24 h 490"/>
                    <a:gd name="T30" fmla="*/ 36 w 41"/>
                    <a:gd name="T31" fmla="*/ 5 h 490"/>
                    <a:gd name="T32" fmla="*/ 41 w 41"/>
                    <a:gd name="T33" fmla="*/ 0 h 4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490"/>
                    <a:gd name="T53" fmla="*/ 41 w 41"/>
                    <a:gd name="T54" fmla="*/ 490 h 4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490">
                      <a:moveTo>
                        <a:pt x="0" y="485"/>
                      </a:moveTo>
                      <a:lnTo>
                        <a:pt x="0" y="490"/>
                      </a:lnTo>
                      <a:lnTo>
                        <a:pt x="5" y="485"/>
                      </a:lnTo>
                      <a:lnTo>
                        <a:pt x="5" y="471"/>
                      </a:lnTo>
                      <a:lnTo>
                        <a:pt x="10" y="442"/>
                      </a:lnTo>
                      <a:lnTo>
                        <a:pt x="15" y="408"/>
                      </a:lnTo>
                      <a:lnTo>
                        <a:pt x="15" y="365"/>
                      </a:lnTo>
                      <a:lnTo>
                        <a:pt x="21" y="317"/>
                      </a:lnTo>
                      <a:lnTo>
                        <a:pt x="21" y="269"/>
                      </a:lnTo>
                      <a:lnTo>
                        <a:pt x="26" y="173"/>
                      </a:lnTo>
                      <a:lnTo>
                        <a:pt x="31" y="130"/>
                      </a:lnTo>
                      <a:lnTo>
                        <a:pt x="31" y="87"/>
                      </a:lnTo>
                      <a:lnTo>
                        <a:pt x="36" y="53"/>
                      </a:lnTo>
                      <a:lnTo>
                        <a:pt x="36" y="24"/>
                      </a:lnTo>
                      <a:lnTo>
                        <a:pt x="36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2" name="Freeform 151"/>
                <p:cNvSpPr>
                  <a:spLocks/>
                </p:cNvSpPr>
                <p:nvPr/>
              </p:nvSpPr>
              <p:spPr bwMode="auto">
                <a:xfrm>
                  <a:off x="2784" y="3208"/>
                  <a:ext cx="36" cy="485"/>
                </a:xfrm>
                <a:custGeom>
                  <a:avLst/>
                  <a:gdLst>
                    <a:gd name="T0" fmla="*/ 0 w 36"/>
                    <a:gd name="T1" fmla="*/ 0 h 485"/>
                    <a:gd name="T2" fmla="*/ 0 w 36"/>
                    <a:gd name="T3" fmla="*/ 5 h 485"/>
                    <a:gd name="T4" fmla="*/ 5 w 36"/>
                    <a:gd name="T5" fmla="*/ 19 h 485"/>
                    <a:gd name="T6" fmla="*/ 5 w 36"/>
                    <a:gd name="T7" fmla="*/ 43 h 485"/>
                    <a:gd name="T8" fmla="*/ 11 w 36"/>
                    <a:gd name="T9" fmla="*/ 72 h 485"/>
                    <a:gd name="T10" fmla="*/ 11 w 36"/>
                    <a:gd name="T11" fmla="*/ 106 h 485"/>
                    <a:gd name="T12" fmla="*/ 16 w 36"/>
                    <a:gd name="T13" fmla="*/ 144 h 485"/>
                    <a:gd name="T14" fmla="*/ 21 w 36"/>
                    <a:gd name="T15" fmla="*/ 226 h 485"/>
                    <a:gd name="T16" fmla="*/ 26 w 36"/>
                    <a:gd name="T17" fmla="*/ 312 h 485"/>
                    <a:gd name="T18" fmla="*/ 26 w 36"/>
                    <a:gd name="T19" fmla="*/ 355 h 485"/>
                    <a:gd name="T20" fmla="*/ 26 w 36"/>
                    <a:gd name="T21" fmla="*/ 394 h 485"/>
                    <a:gd name="T22" fmla="*/ 31 w 36"/>
                    <a:gd name="T23" fmla="*/ 423 h 485"/>
                    <a:gd name="T24" fmla="*/ 31 w 36"/>
                    <a:gd name="T25" fmla="*/ 451 h 485"/>
                    <a:gd name="T26" fmla="*/ 36 w 36"/>
                    <a:gd name="T27" fmla="*/ 471 h 485"/>
                    <a:gd name="T28" fmla="*/ 36 w 36"/>
                    <a:gd name="T29" fmla="*/ 485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485"/>
                    <a:gd name="T47" fmla="*/ 36 w 36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48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9"/>
                      </a:lnTo>
                      <a:lnTo>
                        <a:pt x="5" y="43"/>
                      </a:lnTo>
                      <a:lnTo>
                        <a:pt x="11" y="72"/>
                      </a:lnTo>
                      <a:lnTo>
                        <a:pt x="11" y="106"/>
                      </a:lnTo>
                      <a:lnTo>
                        <a:pt x="16" y="144"/>
                      </a:lnTo>
                      <a:lnTo>
                        <a:pt x="21" y="226"/>
                      </a:lnTo>
                      <a:lnTo>
                        <a:pt x="26" y="312"/>
                      </a:lnTo>
                      <a:lnTo>
                        <a:pt x="26" y="355"/>
                      </a:lnTo>
                      <a:lnTo>
                        <a:pt x="26" y="394"/>
                      </a:lnTo>
                      <a:lnTo>
                        <a:pt x="31" y="423"/>
                      </a:lnTo>
                      <a:lnTo>
                        <a:pt x="31" y="451"/>
                      </a:lnTo>
                      <a:lnTo>
                        <a:pt x="36" y="471"/>
                      </a:lnTo>
                      <a:lnTo>
                        <a:pt x="36" y="48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3" name="Freeform 152"/>
                <p:cNvSpPr>
                  <a:spLocks/>
                </p:cNvSpPr>
                <p:nvPr/>
              </p:nvSpPr>
              <p:spPr bwMode="auto">
                <a:xfrm>
                  <a:off x="2820" y="3463"/>
                  <a:ext cx="31" cy="235"/>
                </a:xfrm>
                <a:custGeom>
                  <a:avLst/>
                  <a:gdLst>
                    <a:gd name="T0" fmla="*/ 0 w 31"/>
                    <a:gd name="T1" fmla="*/ 230 h 235"/>
                    <a:gd name="T2" fmla="*/ 0 w 31"/>
                    <a:gd name="T3" fmla="*/ 235 h 235"/>
                    <a:gd name="T4" fmla="*/ 5 w 31"/>
                    <a:gd name="T5" fmla="*/ 230 h 235"/>
                    <a:gd name="T6" fmla="*/ 5 w 31"/>
                    <a:gd name="T7" fmla="*/ 225 h 235"/>
                    <a:gd name="T8" fmla="*/ 11 w 31"/>
                    <a:gd name="T9" fmla="*/ 211 h 235"/>
                    <a:gd name="T10" fmla="*/ 11 w 31"/>
                    <a:gd name="T11" fmla="*/ 196 h 235"/>
                    <a:gd name="T12" fmla="*/ 11 w 31"/>
                    <a:gd name="T13" fmla="*/ 177 h 235"/>
                    <a:gd name="T14" fmla="*/ 16 w 31"/>
                    <a:gd name="T15" fmla="*/ 129 h 235"/>
                    <a:gd name="T16" fmla="*/ 21 w 31"/>
                    <a:gd name="T17" fmla="*/ 86 h 235"/>
                    <a:gd name="T18" fmla="*/ 26 w 31"/>
                    <a:gd name="T19" fmla="*/ 43 h 235"/>
                    <a:gd name="T20" fmla="*/ 26 w 31"/>
                    <a:gd name="T21" fmla="*/ 24 h 235"/>
                    <a:gd name="T22" fmla="*/ 26 w 31"/>
                    <a:gd name="T23" fmla="*/ 9 h 235"/>
                    <a:gd name="T24" fmla="*/ 31 w 31"/>
                    <a:gd name="T25" fmla="*/ 4 h 235"/>
                    <a:gd name="T26" fmla="*/ 31 w 31"/>
                    <a:gd name="T27" fmla="*/ 0 h 2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235"/>
                    <a:gd name="T44" fmla="*/ 31 w 31"/>
                    <a:gd name="T45" fmla="*/ 235 h 2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235">
                      <a:moveTo>
                        <a:pt x="0" y="230"/>
                      </a:moveTo>
                      <a:lnTo>
                        <a:pt x="0" y="235"/>
                      </a:lnTo>
                      <a:lnTo>
                        <a:pt x="5" y="230"/>
                      </a:lnTo>
                      <a:lnTo>
                        <a:pt x="5" y="225"/>
                      </a:lnTo>
                      <a:lnTo>
                        <a:pt x="11" y="211"/>
                      </a:lnTo>
                      <a:lnTo>
                        <a:pt x="11" y="196"/>
                      </a:lnTo>
                      <a:lnTo>
                        <a:pt x="11" y="177"/>
                      </a:lnTo>
                      <a:lnTo>
                        <a:pt x="16" y="129"/>
                      </a:lnTo>
                      <a:lnTo>
                        <a:pt x="21" y="86"/>
                      </a:lnTo>
                      <a:lnTo>
                        <a:pt x="26" y="43"/>
                      </a:lnTo>
                      <a:lnTo>
                        <a:pt x="26" y="24"/>
                      </a:lnTo>
                      <a:lnTo>
                        <a:pt x="26" y="9"/>
                      </a:lnTo>
                      <a:lnTo>
                        <a:pt x="31" y="4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4" name="Freeform 153"/>
                <p:cNvSpPr>
                  <a:spLocks/>
                </p:cNvSpPr>
                <p:nvPr/>
              </p:nvSpPr>
              <p:spPr bwMode="auto">
                <a:xfrm>
                  <a:off x="2851" y="3463"/>
                  <a:ext cx="31" cy="230"/>
                </a:xfrm>
                <a:custGeom>
                  <a:avLst/>
                  <a:gdLst>
                    <a:gd name="T0" fmla="*/ 0 w 31"/>
                    <a:gd name="T1" fmla="*/ 0 h 230"/>
                    <a:gd name="T2" fmla="*/ 0 w 31"/>
                    <a:gd name="T3" fmla="*/ 4 h 230"/>
                    <a:gd name="T4" fmla="*/ 5 w 31"/>
                    <a:gd name="T5" fmla="*/ 9 h 230"/>
                    <a:gd name="T6" fmla="*/ 5 w 31"/>
                    <a:gd name="T7" fmla="*/ 24 h 230"/>
                    <a:gd name="T8" fmla="*/ 5 w 31"/>
                    <a:gd name="T9" fmla="*/ 38 h 230"/>
                    <a:gd name="T10" fmla="*/ 11 w 31"/>
                    <a:gd name="T11" fmla="*/ 76 h 230"/>
                    <a:gd name="T12" fmla="*/ 16 w 31"/>
                    <a:gd name="T13" fmla="*/ 124 h 230"/>
                    <a:gd name="T14" fmla="*/ 21 w 31"/>
                    <a:gd name="T15" fmla="*/ 168 h 230"/>
                    <a:gd name="T16" fmla="*/ 21 w 31"/>
                    <a:gd name="T17" fmla="*/ 201 h 230"/>
                    <a:gd name="T18" fmla="*/ 26 w 31"/>
                    <a:gd name="T19" fmla="*/ 216 h 230"/>
                    <a:gd name="T20" fmla="*/ 26 w 31"/>
                    <a:gd name="T21" fmla="*/ 225 h 230"/>
                    <a:gd name="T22" fmla="*/ 31 w 31"/>
                    <a:gd name="T23" fmla="*/ 230 h 230"/>
                    <a:gd name="T24" fmla="*/ 31 w 31"/>
                    <a:gd name="T25" fmla="*/ 230 h 2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230"/>
                    <a:gd name="T41" fmla="*/ 31 w 31"/>
                    <a:gd name="T42" fmla="*/ 230 h 2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23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9"/>
                      </a:lnTo>
                      <a:lnTo>
                        <a:pt x="5" y="24"/>
                      </a:lnTo>
                      <a:lnTo>
                        <a:pt x="5" y="38"/>
                      </a:lnTo>
                      <a:lnTo>
                        <a:pt x="11" y="76"/>
                      </a:lnTo>
                      <a:lnTo>
                        <a:pt x="16" y="124"/>
                      </a:lnTo>
                      <a:lnTo>
                        <a:pt x="21" y="168"/>
                      </a:lnTo>
                      <a:lnTo>
                        <a:pt x="21" y="201"/>
                      </a:lnTo>
                      <a:lnTo>
                        <a:pt x="26" y="216"/>
                      </a:lnTo>
                      <a:lnTo>
                        <a:pt x="26" y="225"/>
                      </a:lnTo>
                      <a:lnTo>
                        <a:pt x="31" y="23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5" name="Freeform 154"/>
                <p:cNvSpPr>
                  <a:spLocks/>
                </p:cNvSpPr>
                <p:nvPr/>
              </p:nvSpPr>
              <p:spPr bwMode="auto">
                <a:xfrm>
                  <a:off x="2882" y="3338"/>
                  <a:ext cx="31" cy="355"/>
                </a:xfrm>
                <a:custGeom>
                  <a:avLst/>
                  <a:gdLst>
                    <a:gd name="T0" fmla="*/ 0 w 31"/>
                    <a:gd name="T1" fmla="*/ 355 h 355"/>
                    <a:gd name="T2" fmla="*/ 0 w 31"/>
                    <a:gd name="T3" fmla="*/ 345 h 355"/>
                    <a:gd name="T4" fmla="*/ 5 w 31"/>
                    <a:gd name="T5" fmla="*/ 336 h 355"/>
                    <a:gd name="T6" fmla="*/ 5 w 31"/>
                    <a:gd name="T7" fmla="*/ 317 h 355"/>
                    <a:gd name="T8" fmla="*/ 11 w 31"/>
                    <a:gd name="T9" fmla="*/ 293 h 355"/>
                    <a:gd name="T10" fmla="*/ 11 w 31"/>
                    <a:gd name="T11" fmla="*/ 235 h 355"/>
                    <a:gd name="T12" fmla="*/ 16 w 31"/>
                    <a:gd name="T13" fmla="*/ 173 h 355"/>
                    <a:gd name="T14" fmla="*/ 21 w 31"/>
                    <a:gd name="T15" fmla="*/ 110 h 355"/>
                    <a:gd name="T16" fmla="*/ 21 w 31"/>
                    <a:gd name="T17" fmla="*/ 81 h 355"/>
                    <a:gd name="T18" fmla="*/ 26 w 31"/>
                    <a:gd name="T19" fmla="*/ 53 h 355"/>
                    <a:gd name="T20" fmla="*/ 26 w 31"/>
                    <a:gd name="T21" fmla="*/ 33 h 355"/>
                    <a:gd name="T22" fmla="*/ 26 w 31"/>
                    <a:gd name="T23" fmla="*/ 14 h 355"/>
                    <a:gd name="T24" fmla="*/ 31 w 31"/>
                    <a:gd name="T25" fmla="*/ 5 h 355"/>
                    <a:gd name="T26" fmla="*/ 31 w 31"/>
                    <a:gd name="T27" fmla="*/ 0 h 3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355"/>
                    <a:gd name="T44" fmla="*/ 31 w 31"/>
                    <a:gd name="T45" fmla="*/ 355 h 3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355">
                      <a:moveTo>
                        <a:pt x="0" y="355"/>
                      </a:moveTo>
                      <a:lnTo>
                        <a:pt x="0" y="345"/>
                      </a:lnTo>
                      <a:lnTo>
                        <a:pt x="5" y="336"/>
                      </a:lnTo>
                      <a:lnTo>
                        <a:pt x="5" y="317"/>
                      </a:lnTo>
                      <a:lnTo>
                        <a:pt x="11" y="293"/>
                      </a:lnTo>
                      <a:lnTo>
                        <a:pt x="11" y="235"/>
                      </a:lnTo>
                      <a:lnTo>
                        <a:pt x="16" y="173"/>
                      </a:lnTo>
                      <a:lnTo>
                        <a:pt x="21" y="110"/>
                      </a:lnTo>
                      <a:lnTo>
                        <a:pt x="21" y="81"/>
                      </a:lnTo>
                      <a:lnTo>
                        <a:pt x="26" y="53"/>
                      </a:lnTo>
                      <a:lnTo>
                        <a:pt x="26" y="33"/>
                      </a:lnTo>
                      <a:lnTo>
                        <a:pt x="26" y="14"/>
                      </a:lnTo>
                      <a:lnTo>
                        <a:pt x="31" y="5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6" name="Freeform 155"/>
                <p:cNvSpPr>
                  <a:spLocks/>
                </p:cNvSpPr>
                <p:nvPr/>
              </p:nvSpPr>
              <p:spPr bwMode="auto">
                <a:xfrm>
                  <a:off x="2913" y="3338"/>
                  <a:ext cx="26" cy="326"/>
                </a:xfrm>
                <a:custGeom>
                  <a:avLst/>
                  <a:gdLst>
                    <a:gd name="T0" fmla="*/ 0 w 26"/>
                    <a:gd name="T1" fmla="*/ 0 h 326"/>
                    <a:gd name="T2" fmla="*/ 0 w 26"/>
                    <a:gd name="T3" fmla="*/ 5 h 326"/>
                    <a:gd name="T4" fmla="*/ 5 w 26"/>
                    <a:gd name="T5" fmla="*/ 9 h 326"/>
                    <a:gd name="T6" fmla="*/ 5 w 26"/>
                    <a:gd name="T7" fmla="*/ 24 h 326"/>
                    <a:gd name="T8" fmla="*/ 5 w 26"/>
                    <a:gd name="T9" fmla="*/ 43 h 326"/>
                    <a:gd name="T10" fmla="*/ 11 w 26"/>
                    <a:gd name="T11" fmla="*/ 67 h 326"/>
                    <a:gd name="T12" fmla="*/ 11 w 26"/>
                    <a:gd name="T13" fmla="*/ 91 h 326"/>
                    <a:gd name="T14" fmla="*/ 16 w 26"/>
                    <a:gd name="T15" fmla="*/ 149 h 326"/>
                    <a:gd name="T16" fmla="*/ 16 w 26"/>
                    <a:gd name="T17" fmla="*/ 211 h 326"/>
                    <a:gd name="T18" fmla="*/ 21 w 26"/>
                    <a:gd name="T19" fmla="*/ 264 h 326"/>
                    <a:gd name="T20" fmla="*/ 21 w 26"/>
                    <a:gd name="T21" fmla="*/ 283 h 326"/>
                    <a:gd name="T22" fmla="*/ 21 w 26"/>
                    <a:gd name="T23" fmla="*/ 302 h 326"/>
                    <a:gd name="T24" fmla="*/ 26 w 26"/>
                    <a:gd name="T25" fmla="*/ 317 h 326"/>
                    <a:gd name="T26" fmla="*/ 26 w 26"/>
                    <a:gd name="T27" fmla="*/ 326 h 3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326"/>
                    <a:gd name="T44" fmla="*/ 26 w 26"/>
                    <a:gd name="T45" fmla="*/ 326 h 3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32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5" y="24"/>
                      </a:lnTo>
                      <a:lnTo>
                        <a:pt x="5" y="43"/>
                      </a:lnTo>
                      <a:lnTo>
                        <a:pt x="11" y="67"/>
                      </a:lnTo>
                      <a:lnTo>
                        <a:pt x="11" y="91"/>
                      </a:lnTo>
                      <a:lnTo>
                        <a:pt x="16" y="149"/>
                      </a:lnTo>
                      <a:lnTo>
                        <a:pt x="16" y="211"/>
                      </a:lnTo>
                      <a:lnTo>
                        <a:pt x="21" y="264"/>
                      </a:lnTo>
                      <a:lnTo>
                        <a:pt x="21" y="283"/>
                      </a:lnTo>
                      <a:lnTo>
                        <a:pt x="21" y="302"/>
                      </a:lnTo>
                      <a:lnTo>
                        <a:pt x="26" y="317"/>
                      </a:lnTo>
                      <a:lnTo>
                        <a:pt x="26" y="32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7" name="Freeform 156"/>
                <p:cNvSpPr>
                  <a:spLocks/>
                </p:cNvSpPr>
                <p:nvPr/>
              </p:nvSpPr>
              <p:spPr bwMode="auto">
                <a:xfrm>
                  <a:off x="2939" y="3515"/>
                  <a:ext cx="26" cy="154"/>
                </a:xfrm>
                <a:custGeom>
                  <a:avLst/>
                  <a:gdLst>
                    <a:gd name="T0" fmla="*/ 0 w 26"/>
                    <a:gd name="T1" fmla="*/ 149 h 154"/>
                    <a:gd name="T2" fmla="*/ 0 w 26"/>
                    <a:gd name="T3" fmla="*/ 154 h 154"/>
                    <a:gd name="T4" fmla="*/ 5 w 26"/>
                    <a:gd name="T5" fmla="*/ 154 h 154"/>
                    <a:gd name="T6" fmla="*/ 5 w 26"/>
                    <a:gd name="T7" fmla="*/ 140 h 154"/>
                    <a:gd name="T8" fmla="*/ 10 w 26"/>
                    <a:gd name="T9" fmla="*/ 120 h 154"/>
                    <a:gd name="T10" fmla="*/ 16 w 26"/>
                    <a:gd name="T11" fmla="*/ 96 h 154"/>
                    <a:gd name="T12" fmla="*/ 16 w 26"/>
                    <a:gd name="T13" fmla="*/ 68 h 154"/>
                    <a:gd name="T14" fmla="*/ 21 w 26"/>
                    <a:gd name="T15" fmla="*/ 39 h 154"/>
                    <a:gd name="T16" fmla="*/ 26 w 26"/>
                    <a:gd name="T17" fmla="*/ 15 h 154"/>
                    <a:gd name="T18" fmla="*/ 26 w 26"/>
                    <a:gd name="T19" fmla="*/ 0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54"/>
                    <a:gd name="T32" fmla="*/ 26 w 26"/>
                    <a:gd name="T33" fmla="*/ 154 h 1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54">
                      <a:moveTo>
                        <a:pt x="0" y="149"/>
                      </a:moveTo>
                      <a:lnTo>
                        <a:pt x="0" y="154"/>
                      </a:lnTo>
                      <a:lnTo>
                        <a:pt x="5" y="154"/>
                      </a:lnTo>
                      <a:lnTo>
                        <a:pt x="5" y="140"/>
                      </a:lnTo>
                      <a:lnTo>
                        <a:pt x="10" y="120"/>
                      </a:lnTo>
                      <a:lnTo>
                        <a:pt x="16" y="96"/>
                      </a:lnTo>
                      <a:lnTo>
                        <a:pt x="16" y="68"/>
                      </a:lnTo>
                      <a:lnTo>
                        <a:pt x="21" y="39"/>
                      </a:lnTo>
                      <a:lnTo>
                        <a:pt x="26" y="1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8" name="Line 157"/>
                <p:cNvSpPr>
                  <a:spLocks noChangeShapeType="1"/>
                </p:cNvSpPr>
                <p:nvPr/>
              </p:nvSpPr>
              <p:spPr bwMode="auto">
                <a:xfrm>
                  <a:off x="2965" y="3515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19" name="Freeform 158"/>
                <p:cNvSpPr>
                  <a:spLocks/>
                </p:cNvSpPr>
                <p:nvPr/>
              </p:nvSpPr>
              <p:spPr bwMode="auto">
                <a:xfrm>
                  <a:off x="2965" y="3515"/>
                  <a:ext cx="26" cy="77"/>
                </a:xfrm>
                <a:custGeom>
                  <a:avLst/>
                  <a:gdLst>
                    <a:gd name="T0" fmla="*/ 0 w 26"/>
                    <a:gd name="T1" fmla="*/ 0 h 77"/>
                    <a:gd name="T2" fmla="*/ 0 w 26"/>
                    <a:gd name="T3" fmla="*/ 10 h 77"/>
                    <a:gd name="T4" fmla="*/ 5 w 26"/>
                    <a:gd name="T5" fmla="*/ 20 h 77"/>
                    <a:gd name="T6" fmla="*/ 10 w 26"/>
                    <a:gd name="T7" fmla="*/ 48 h 77"/>
                    <a:gd name="T8" fmla="*/ 15 w 26"/>
                    <a:gd name="T9" fmla="*/ 63 h 77"/>
                    <a:gd name="T10" fmla="*/ 21 w 26"/>
                    <a:gd name="T11" fmla="*/ 72 h 77"/>
                    <a:gd name="T12" fmla="*/ 21 w 26"/>
                    <a:gd name="T13" fmla="*/ 77 h 77"/>
                    <a:gd name="T14" fmla="*/ 26 w 26"/>
                    <a:gd name="T15" fmla="*/ 77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77"/>
                    <a:gd name="T26" fmla="*/ 26 w 26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77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20"/>
                      </a:lnTo>
                      <a:lnTo>
                        <a:pt x="10" y="48"/>
                      </a:lnTo>
                      <a:lnTo>
                        <a:pt x="15" y="63"/>
                      </a:lnTo>
                      <a:lnTo>
                        <a:pt x="21" y="72"/>
                      </a:lnTo>
                      <a:lnTo>
                        <a:pt x="21" y="77"/>
                      </a:lnTo>
                      <a:lnTo>
                        <a:pt x="26" y="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0" name="Freeform 159"/>
                <p:cNvSpPr>
                  <a:spLocks/>
                </p:cNvSpPr>
                <p:nvPr/>
              </p:nvSpPr>
              <p:spPr bwMode="auto">
                <a:xfrm>
                  <a:off x="2991" y="3415"/>
                  <a:ext cx="20" cy="177"/>
                </a:xfrm>
                <a:custGeom>
                  <a:avLst/>
                  <a:gdLst>
                    <a:gd name="T0" fmla="*/ 0 w 20"/>
                    <a:gd name="T1" fmla="*/ 177 h 177"/>
                    <a:gd name="T2" fmla="*/ 5 w 20"/>
                    <a:gd name="T3" fmla="*/ 163 h 177"/>
                    <a:gd name="T4" fmla="*/ 5 w 20"/>
                    <a:gd name="T5" fmla="*/ 144 h 177"/>
                    <a:gd name="T6" fmla="*/ 5 w 20"/>
                    <a:gd name="T7" fmla="*/ 115 h 177"/>
                    <a:gd name="T8" fmla="*/ 10 w 20"/>
                    <a:gd name="T9" fmla="*/ 81 h 177"/>
                    <a:gd name="T10" fmla="*/ 10 w 20"/>
                    <a:gd name="T11" fmla="*/ 52 h 177"/>
                    <a:gd name="T12" fmla="*/ 15 w 20"/>
                    <a:gd name="T13" fmla="*/ 24 h 177"/>
                    <a:gd name="T14" fmla="*/ 15 w 20"/>
                    <a:gd name="T15" fmla="*/ 4 h 177"/>
                    <a:gd name="T16" fmla="*/ 20 w 20"/>
                    <a:gd name="T17" fmla="*/ 0 h 177"/>
                    <a:gd name="T18" fmla="*/ 20 w 20"/>
                    <a:gd name="T19" fmla="*/ 0 h 1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77"/>
                    <a:gd name="T32" fmla="*/ 20 w 20"/>
                    <a:gd name="T33" fmla="*/ 177 h 1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77">
                      <a:moveTo>
                        <a:pt x="0" y="177"/>
                      </a:moveTo>
                      <a:lnTo>
                        <a:pt x="5" y="163"/>
                      </a:lnTo>
                      <a:lnTo>
                        <a:pt x="5" y="144"/>
                      </a:lnTo>
                      <a:lnTo>
                        <a:pt x="5" y="115"/>
                      </a:lnTo>
                      <a:lnTo>
                        <a:pt x="10" y="81"/>
                      </a:lnTo>
                      <a:lnTo>
                        <a:pt x="10" y="52"/>
                      </a:lnTo>
                      <a:lnTo>
                        <a:pt x="15" y="24"/>
                      </a:lnTo>
                      <a:lnTo>
                        <a:pt x="15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1" name="Freeform 160"/>
                <p:cNvSpPr>
                  <a:spLocks/>
                </p:cNvSpPr>
                <p:nvPr/>
              </p:nvSpPr>
              <p:spPr bwMode="auto">
                <a:xfrm>
                  <a:off x="3011" y="3415"/>
                  <a:ext cx="47" cy="177"/>
                </a:xfrm>
                <a:custGeom>
                  <a:avLst/>
                  <a:gdLst>
                    <a:gd name="T0" fmla="*/ 0 w 47"/>
                    <a:gd name="T1" fmla="*/ 0 h 177"/>
                    <a:gd name="T2" fmla="*/ 0 w 47"/>
                    <a:gd name="T3" fmla="*/ 0 h 177"/>
                    <a:gd name="T4" fmla="*/ 5 w 47"/>
                    <a:gd name="T5" fmla="*/ 9 h 177"/>
                    <a:gd name="T6" fmla="*/ 11 w 47"/>
                    <a:gd name="T7" fmla="*/ 28 h 177"/>
                    <a:gd name="T8" fmla="*/ 16 w 47"/>
                    <a:gd name="T9" fmla="*/ 57 h 177"/>
                    <a:gd name="T10" fmla="*/ 21 w 47"/>
                    <a:gd name="T11" fmla="*/ 91 h 177"/>
                    <a:gd name="T12" fmla="*/ 31 w 47"/>
                    <a:gd name="T13" fmla="*/ 124 h 177"/>
                    <a:gd name="T14" fmla="*/ 36 w 47"/>
                    <a:gd name="T15" fmla="*/ 153 h 177"/>
                    <a:gd name="T16" fmla="*/ 36 w 47"/>
                    <a:gd name="T17" fmla="*/ 168 h 177"/>
                    <a:gd name="T18" fmla="*/ 42 w 47"/>
                    <a:gd name="T19" fmla="*/ 172 h 177"/>
                    <a:gd name="T20" fmla="*/ 42 w 47"/>
                    <a:gd name="T21" fmla="*/ 177 h 177"/>
                    <a:gd name="T22" fmla="*/ 47 w 47"/>
                    <a:gd name="T23" fmla="*/ 177 h 1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177"/>
                    <a:gd name="T38" fmla="*/ 47 w 47"/>
                    <a:gd name="T39" fmla="*/ 177 h 17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1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1" y="28"/>
                      </a:lnTo>
                      <a:lnTo>
                        <a:pt x="16" y="57"/>
                      </a:lnTo>
                      <a:lnTo>
                        <a:pt x="21" y="91"/>
                      </a:lnTo>
                      <a:lnTo>
                        <a:pt x="31" y="124"/>
                      </a:lnTo>
                      <a:lnTo>
                        <a:pt x="36" y="153"/>
                      </a:lnTo>
                      <a:lnTo>
                        <a:pt x="36" y="168"/>
                      </a:lnTo>
                      <a:lnTo>
                        <a:pt x="42" y="172"/>
                      </a:lnTo>
                      <a:lnTo>
                        <a:pt x="42" y="177"/>
                      </a:lnTo>
                      <a:lnTo>
                        <a:pt x="47" y="1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2" name="Freeform 161"/>
                <p:cNvSpPr>
                  <a:spLocks/>
                </p:cNvSpPr>
                <p:nvPr/>
              </p:nvSpPr>
              <p:spPr bwMode="auto">
                <a:xfrm>
                  <a:off x="3058" y="3338"/>
                  <a:ext cx="36" cy="254"/>
                </a:xfrm>
                <a:custGeom>
                  <a:avLst/>
                  <a:gdLst>
                    <a:gd name="T0" fmla="*/ 0 w 36"/>
                    <a:gd name="T1" fmla="*/ 254 h 254"/>
                    <a:gd name="T2" fmla="*/ 0 w 36"/>
                    <a:gd name="T3" fmla="*/ 249 h 254"/>
                    <a:gd name="T4" fmla="*/ 5 w 36"/>
                    <a:gd name="T5" fmla="*/ 240 h 254"/>
                    <a:gd name="T6" fmla="*/ 5 w 36"/>
                    <a:gd name="T7" fmla="*/ 225 h 254"/>
                    <a:gd name="T8" fmla="*/ 10 w 36"/>
                    <a:gd name="T9" fmla="*/ 211 h 254"/>
                    <a:gd name="T10" fmla="*/ 15 w 36"/>
                    <a:gd name="T11" fmla="*/ 173 h 254"/>
                    <a:gd name="T12" fmla="*/ 20 w 36"/>
                    <a:gd name="T13" fmla="*/ 125 h 254"/>
                    <a:gd name="T14" fmla="*/ 20 w 36"/>
                    <a:gd name="T15" fmla="*/ 81 h 254"/>
                    <a:gd name="T16" fmla="*/ 26 w 36"/>
                    <a:gd name="T17" fmla="*/ 43 h 254"/>
                    <a:gd name="T18" fmla="*/ 31 w 36"/>
                    <a:gd name="T19" fmla="*/ 29 h 254"/>
                    <a:gd name="T20" fmla="*/ 31 w 36"/>
                    <a:gd name="T21" fmla="*/ 14 h 254"/>
                    <a:gd name="T22" fmla="*/ 36 w 36"/>
                    <a:gd name="T23" fmla="*/ 5 h 254"/>
                    <a:gd name="T24" fmla="*/ 36 w 36"/>
                    <a:gd name="T25" fmla="*/ 0 h 2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54"/>
                    <a:gd name="T41" fmla="*/ 36 w 36"/>
                    <a:gd name="T42" fmla="*/ 254 h 25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54">
                      <a:moveTo>
                        <a:pt x="0" y="254"/>
                      </a:moveTo>
                      <a:lnTo>
                        <a:pt x="0" y="249"/>
                      </a:lnTo>
                      <a:lnTo>
                        <a:pt x="5" y="240"/>
                      </a:lnTo>
                      <a:lnTo>
                        <a:pt x="5" y="225"/>
                      </a:lnTo>
                      <a:lnTo>
                        <a:pt x="10" y="211"/>
                      </a:lnTo>
                      <a:lnTo>
                        <a:pt x="15" y="173"/>
                      </a:lnTo>
                      <a:lnTo>
                        <a:pt x="20" y="125"/>
                      </a:lnTo>
                      <a:lnTo>
                        <a:pt x="20" y="81"/>
                      </a:lnTo>
                      <a:lnTo>
                        <a:pt x="26" y="43"/>
                      </a:lnTo>
                      <a:lnTo>
                        <a:pt x="31" y="29"/>
                      </a:lnTo>
                      <a:lnTo>
                        <a:pt x="31" y="14"/>
                      </a:lnTo>
                      <a:lnTo>
                        <a:pt x="3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3" name="Freeform 162"/>
                <p:cNvSpPr>
                  <a:spLocks/>
                </p:cNvSpPr>
                <p:nvPr/>
              </p:nvSpPr>
              <p:spPr bwMode="auto">
                <a:xfrm>
                  <a:off x="3094" y="3338"/>
                  <a:ext cx="36" cy="177"/>
                </a:xfrm>
                <a:custGeom>
                  <a:avLst/>
                  <a:gdLst>
                    <a:gd name="T0" fmla="*/ 0 w 36"/>
                    <a:gd name="T1" fmla="*/ 0 h 177"/>
                    <a:gd name="T2" fmla="*/ 0 w 36"/>
                    <a:gd name="T3" fmla="*/ 0 h 177"/>
                    <a:gd name="T4" fmla="*/ 5 w 36"/>
                    <a:gd name="T5" fmla="*/ 5 h 177"/>
                    <a:gd name="T6" fmla="*/ 10 w 36"/>
                    <a:gd name="T7" fmla="*/ 19 h 177"/>
                    <a:gd name="T8" fmla="*/ 15 w 36"/>
                    <a:gd name="T9" fmla="*/ 48 h 177"/>
                    <a:gd name="T10" fmla="*/ 15 w 36"/>
                    <a:gd name="T11" fmla="*/ 81 h 177"/>
                    <a:gd name="T12" fmla="*/ 21 w 36"/>
                    <a:gd name="T13" fmla="*/ 110 h 177"/>
                    <a:gd name="T14" fmla="*/ 26 w 36"/>
                    <a:gd name="T15" fmla="*/ 144 h 177"/>
                    <a:gd name="T16" fmla="*/ 31 w 36"/>
                    <a:gd name="T17" fmla="*/ 168 h 177"/>
                    <a:gd name="T18" fmla="*/ 36 w 36"/>
                    <a:gd name="T19" fmla="*/ 173 h 177"/>
                    <a:gd name="T20" fmla="*/ 36 w 36"/>
                    <a:gd name="T21" fmla="*/ 177 h 1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177"/>
                    <a:gd name="T35" fmla="*/ 36 w 36"/>
                    <a:gd name="T36" fmla="*/ 177 h 1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1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0" y="19"/>
                      </a:lnTo>
                      <a:lnTo>
                        <a:pt x="15" y="48"/>
                      </a:lnTo>
                      <a:lnTo>
                        <a:pt x="15" y="81"/>
                      </a:lnTo>
                      <a:lnTo>
                        <a:pt x="21" y="110"/>
                      </a:lnTo>
                      <a:lnTo>
                        <a:pt x="26" y="144"/>
                      </a:lnTo>
                      <a:lnTo>
                        <a:pt x="31" y="168"/>
                      </a:lnTo>
                      <a:lnTo>
                        <a:pt x="36" y="173"/>
                      </a:lnTo>
                      <a:lnTo>
                        <a:pt x="36" y="1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4" name="Freeform 163"/>
                <p:cNvSpPr>
                  <a:spLocks/>
                </p:cNvSpPr>
                <p:nvPr/>
              </p:nvSpPr>
              <p:spPr bwMode="auto">
                <a:xfrm>
                  <a:off x="3130" y="3415"/>
                  <a:ext cx="36" cy="100"/>
                </a:xfrm>
                <a:custGeom>
                  <a:avLst/>
                  <a:gdLst>
                    <a:gd name="T0" fmla="*/ 0 w 36"/>
                    <a:gd name="T1" fmla="*/ 100 h 100"/>
                    <a:gd name="T2" fmla="*/ 5 w 36"/>
                    <a:gd name="T3" fmla="*/ 100 h 100"/>
                    <a:gd name="T4" fmla="*/ 10 w 36"/>
                    <a:gd name="T5" fmla="*/ 96 h 100"/>
                    <a:gd name="T6" fmla="*/ 16 w 36"/>
                    <a:gd name="T7" fmla="*/ 86 h 100"/>
                    <a:gd name="T8" fmla="*/ 21 w 36"/>
                    <a:gd name="T9" fmla="*/ 72 h 100"/>
                    <a:gd name="T10" fmla="*/ 31 w 36"/>
                    <a:gd name="T11" fmla="*/ 38 h 100"/>
                    <a:gd name="T12" fmla="*/ 36 w 36"/>
                    <a:gd name="T13" fmla="*/ 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100"/>
                    <a:gd name="T23" fmla="*/ 36 w 36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100">
                      <a:moveTo>
                        <a:pt x="0" y="100"/>
                      </a:moveTo>
                      <a:lnTo>
                        <a:pt x="5" y="100"/>
                      </a:lnTo>
                      <a:lnTo>
                        <a:pt x="10" y="96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31" y="38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5" name="Freeform 164"/>
                <p:cNvSpPr>
                  <a:spLocks/>
                </p:cNvSpPr>
                <p:nvPr/>
              </p:nvSpPr>
              <p:spPr bwMode="auto">
                <a:xfrm>
                  <a:off x="3166" y="3083"/>
                  <a:ext cx="31" cy="332"/>
                </a:xfrm>
                <a:custGeom>
                  <a:avLst/>
                  <a:gdLst>
                    <a:gd name="T0" fmla="*/ 0 w 31"/>
                    <a:gd name="T1" fmla="*/ 332 h 332"/>
                    <a:gd name="T2" fmla="*/ 0 w 31"/>
                    <a:gd name="T3" fmla="*/ 317 h 332"/>
                    <a:gd name="T4" fmla="*/ 5 w 31"/>
                    <a:gd name="T5" fmla="*/ 293 h 332"/>
                    <a:gd name="T6" fmla="*/ 10 w 31"/>
                    <a:gd name="T7" fmla="*/ 245 h 332"/>
                    <a:gd name="T8" fmla="*/ 10 w 31"/>
                    <a:gd name="T9" fmla="*/ 188 h 332"/>
                    <a:gd name="T10" fmla="*/ 16 w 31"/>
                    <a:gd name="T11" fmla="*/ 130 h 332"/>
                    <a:gd name="T12" fmla="*/ 21 w 31"/>
                    <a:gd name="T13" fmla="*/ 72 h 332"/>
                    <a:gd name="T14" fmla="*/ 21 w 31"/>
                    <a:gd name="T15" fmla="*/ 48 h 332"/>
                    <a:gd name="T16" fmla="*/ 26 w 31"/>
                    <a:gd name="T17" fmla="*/ 29 h 332"/>
                    <a:gd name="T18" fmla="*/ 26 w 31"/>
                    <a:gd name="T19" fmla="*/ 15 h 332"/>
                    <a:gd name="T20" fmla="*/ 26 w 31"/>
                    <a:gd name="T21" fmla="*/ 5 h 332"/>
                    <a:gd name="T22" fmla="*/ 31 w 31"/>
                    <a:gd name="T23" fmla="*/ 0 h 332"/>
                    <a:gd name="T24" fmla="*/ 31 w 31"/>
                    <a:gd name="T25" fmla="*/ 0 h 3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332"/>
                    <a:gd name="T41" fmla="*/ 31 w 31"/>
                    <a:gd name="T42" fmla="*/ 332 h 3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332">
                      <a:moveTo>
                        <a:pt x="0" y="332"/>
                      </a:moveTo>
                      <a:lnTo>
                        <a:pt x="0" y="317"/>
                      </a:lnTo>
                      <a:lnTo>
                        <a:pt x="5" y="293"/>
                      </a:lnTo>
                      <a:lnTo>
                        <a:pt x="10" y="245"/>
                      </a:lnTo>
                      <a:lnTo>
                        <a:pt x="10" y="188"/>
                      </a:lnTo>
                      <a:lnTo>
                        <a:pt x="16" y="130"/>
                      </a:lnTo>
                      <a:lnTo>
                        <a:pt x="21" y="72"/>
                      </a:lnTo>
                      <a:lnTo>
                        <a:pt x="21" y="48"/>
                      </a:lnTo>
                      <a:lnTo>
                        <a:pt x="26" y="29"/>
                      </a:lnTo>
                      <a:lnTo>
                        <a:pt x="26" y="15"/>
                      </a:lnTo>
                      <a:lnTo>
                        <a:pt x="26" y="5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6" name="Freeform 165"/>
                <p:cNvSpPr>
                  <a:spLocks/>
                </p:cNvSpPr>
                <p:nvPr/>
              </p:nvSpPr>
              <p:spPr bwMode="auto">
                <a:xfrm>
                  <a:off x="3197" y="3083"/>
                  <a:ext cx="26" cy="509"/>
                </a:xfrm>
                <a:custGeom>
                  <a:avLst/>
                  <a:gdLst>
                    <a:gd name="T0" fmla="*/ 0 w 26"/>
                    <a:gd name="T1" fmla="*/ 0 h 509"/>
                    <a:gd name="T2" fmla="*/ 0 w 26"/>
                    <a:gd name="T3" fmla="*/ 10 h 509"/>
                    <a:gd name="T4" fmla="*/ 5 w 26"/>
                    <a:gd name="T5" fmla="*/ 29 h 509"/>
                    <a:gd name="T6" fmla="*/ 5 w 26"/>
                    <a:gd name="T7" fmla="*/ 53 h 509"/>
                    <a:gd name="T8" fmla="*/ 5 w 26"/>
                    <a:gd name="T9" fmla="*/ 82 h 509"/>
                    <a:gd name="T10" fmla="*/ 10 w 26"/>
                    <a:gd name="T11" fmla="*/ 116 h 509"/>
                    <a:gd name="T12" fmla="*/ 10 w 26"/>
                    <a:gd name="T13" fmla="*/ 154 h 509"/>
                    <a:gd name="T14" fmla="*/ 16 w 26"/>
                    <a:gd name="T15" fmla="*/ 236 h 509"/>
                    <a:gd name="T16" fmla="*/ 21 w 26"/>
                    <a:gd name="T17" fmla="*/ 317 h 509"/>
                    <a:gd name="T18" fmla="*/ 21 w 26"/>
                    <a:gd name="T19" fmla="*/ 399 h 509"/>
                    <a:gd name="T20" fmla="*/ 21 w 26"/>
                    <a:gd name="T21" fmla="*/ 432 h 509"/>
                    <a:gd name="T22" fmla="*/ 26 w 26"/>
                    <a:gd name="T23" fmla="*/ 466 h 509"/>
                    <a:gd name="T24" fmla="*/ 26 w 26"/>
                    <a:gd name="T25" fmla="*/ 490 h 509"/>
                    <a:gd name="T26" fmla="*/ 26 w 26"/>
                    <a:gd name="T27" fmla="*/ 509 h 5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509"/>
                    <a:gd name="T44" fmla="*/ 26 w 26"/>
                    <a:gd name="T45" fmla="*/ 509 h 5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509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29"/>
                      </a:lnTo>
                      <a:lnTo>
                        <a:pt x="5" y="53"/>
                      </a:lnTo>
                      <a:lnTo>
                        <a:pt x="5" y="82"/>
                      </a:lnTo>
                      <a:lnTo>
                        <a:pt x="10" y="116"/>
                      </a:lnTo>
                      <a:lnTo>
                        <a:pt x="10" y="154"/>
                      </a:lnTo>
                      <a:lnTo>
                        <a:pt x="16" y="236"/>
                      </a:lnTo>
                      <a:lnTo>
                        <a:pt x="21" y="317"/>
                      </a:lnTo>
                      <a:lnTo>
                        <a:pt x="21" y="399"/>
                      </a:lnTo>
                      <a:lnTo>
                        <a:pt x="21" y="432"/>
                      </a:lnTo>
                      <a:lnTo>
                        <a:pt x="26" y="466"/>
                      </a:lnTo>
                      <a:lnTo>
                        <a:pt x="26" y="490"/>
                      </a:lnTo>
                      <a:lnTo>
                        <a:pt x="26" y="50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7" name="Line 166"/>
                <p:cNvSpPr>
                  <a:spLocks noChangeShapeType="1"/>
                </p:cNvSpPr>
                <p:nvPr/>
              </p:nvSpPr>
              <p:spPr bwMode="auto">
                <a:xfrm>
                  <a:off x="3223" y="359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8" name="Freeform 167"/>
                <p:cNvSpPr>
                  <a:spLocks/>
                </p:cNvSpPr>
                <p:nvPr/>
              </p:nvSpPr>
              <p:spPr bwMode="auto">
                <a:xfrm>
                  <a:off x="3223" y="3261"/>
                  <a:ext cx="31" cy="331"/>
                </a:xfrm>
                <a:custGeom>
                  <a:avLst/>
                  <a:gdLst>
                    <a:gd name="T0" fmla="*/ 0 w 31"/>
                    <a:gd name="T1" fmla="*/ 331 h 331"/>
                    <a:gd name="T2" fmla="*/ 0 w 31"/>
                    <a:gd name="T3" fmla="*/ 317 h 331"/>
                    <a:gd name="T4" fmla="*/ 0 w 31"/>
                    <a:gd name="T5" fmla="*/ 302 h 331"/>
                    <a:gd name="T6" fmla="*/ 5 w 31"/>
                    <a:gd name="T7" fmla="*/ 278 h 331"/>
                    <a:gd name="T8" fmla="*/ 5 w 31"/>
                    <a:gd name="T9" fmla="*/ 254 h 331"/>
                    <a:gd name="T10" fmla="*/ 10 w 31"/>
                    <a:gd name="T11" fmla="*/ 202 h 331"/>
                    <a:gd name="T12" fmla="*/ 15 w 31"/>
                    <a:gd name="T13" fmla="*/ 144 h 331"/>
                    <a:gd name="T14" fmla="*/ 21 w 31"/>
                    <a:gd name="T15" fmla="*/ 86 h 331"/>
                    <a:gd name="T16" fmla="*/ 21 w 31"/>
                    <a:gd name="T17" fmla="*/ 62 h 331"/>
                    <a:gd name="T18" fmla="*/ 21 w 31"/>
                    <a:gd name="T19" fmla="*/ 43 h 331"/>
                    <a:gd name="T20" fmla="*/ 26 w 31"/>
                    <a:gd name="T21" fmla="*/ 24 h 331"/>
                    <a:gd name="T22" fmla="*/ 26 w 31"/>
                    <a:gd name="T23" fmla="*/ 10 h 331"/>
                    <a:gd name="T24" fmla="*/ 31 w 31"/>
                    <a:gd name="T25" fmla="*/ 5 h 331"/>
                    <a:gd name="T26" fmla="*/ 31 w 31"/>
                    <a:gd name="T27" fmla="*/ 0 h 3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331"/>
                    <a:gd name="T44" fmla="*/ 31 w 31"/>
                    <a:gd name="T45" fmla="*/ 331 h 3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331">
                      <a:moveTo>
                        <a:pt x="0" y="331"/>
                      </a:moveTo>
                      <a:lnTo>
                        <a:pt x="0" y="317"/>
                      </a:lnTo>
                      <a:lnTo>
                        <a:pt x="0" y="302"/>
                      </a:lnTo>
                      <a:lnTo>
                        <a:pt x="5" y="278"/>
                      </a:lnTo>
                      <a:lnTo>
                        <a:pt x="5" y="254"/>
                      </a:lnTo>
                      <a:lnTo>
                        <a:pt x="10" y="202"/>
                      </a:lnTo>
                      <a:lnTo>
                        <a:pt x="15" y="144"/>
                      </a:lnTo>
                      <a:lnTo>
                        <a:pt x="21" y="86"/>
                      </a:lnTo>
                      <a:lnTo>
                        <a:pt x="21" y="62"/>
                      </a:lnTo>
                      <a:lnTo>
                        <a:pt x="21" y="43"/>
                      </a:lnTo>
                      <a:lnTo>
                        <a:pt x="26" y="24"/>
                      </a:lnTo>
                      <a:lnTo>
                        <a:pt x="26" y="10"/>
                      </a:lnTo>
                      <a:lnTo>
                        <a:pt x="31" y="5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29" name="Freeform 168"/>
                <p:cNvSpPr>
                  <a:spLocks/>
                </p:cNvSpPr>
                <p:nvPr/>
              </p:nvSpPr>
              <p:spPr bwMode="auto">
                <a:xfrm>
                  <a:off x="3254" y="3261"/>
                  <a:ext cx="26" cy="355"/>
                </a:xfrm>
                <a:custGeom>
                  <a:avLst/>
                  <a:gdLst>
                    <a:gd name="T0" fmla="*/ 0 w 26"/>
                    <a:gd name="T1" fmla="*/ 0 h 355"/>
                    <a:gd name="T2" fmla="*/ 0 w 26"/>
                    <a:gd name="T3" fmla="*/ 5 h 355"/>
                    <a:gd name="T4" fmla="*/ 5 w 26"/>
                    <a:gd name="T5" fmla="*/ 14 h 355"/>
                    <a:gd name="T6" fmla="*/ 5 w 26"/>
                    <a:gd name="T7" fmla="*/ 34 h 355"/>
                    <a:gd name="T8" fmla="*/ 5 w 26"/>
                    <a:gd name="T9" fmla="*/ 58 h 355"/>
                    <a:gd name="T10" fmla="*/ 10 w 26"/>
                    <a:gd name="T11" fmla="*/ 82 h 355"/>
                    <a:gd name="T12" fmla="*/ 10 w 26"/>
                    <a:gd name="T13" fmla="*/ 110 h 355"/>
                    <a:gd name="T14" fmla="*/ 15 w 26"/>
                    <a:gd name="T15" fmla="*/ 173 h 355"/>
                    <a:gd name="T16" fmla="*/ 15 w 26"/>
                    <a:gd name="T17" fmla="*/ 240 h 355"/>
                    <a:gd name="T18" fmla="*/ 21 w 26"/>
                    <a:gd name="T19" fmla="*/ 269 h 355"/>
                    <a:gd name="T20" fmla="*/ 21 w 26"/>
                    <a:gd name="T21" fmla="*/ 293 h 355"/>
                    <a:gd name="T22" fmla="*/ 21 w 26"/>
                    <a:gd name="T23" fmla="*/ 317 h 355"/>
                    <a:gd name="T24" fmla="*/ 21 w 26"/>
                    <a:gd name="T25" fmla="*/ 336 h 355"/>
                    <a:gd name="T26" fmla="*/ 26 w 26"/>
                    <a:gd name="T27" fmla="*/ 350 h 355"/>
                    <a:gd name="T28" fmla="*/ 26 w 26"/>
                    <a:gd name="T29" fmla="*/ 355 h 35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"/>
                    <a:gd name="T46" fmla="*/ 0 h 355"/>
                    <a:gd name="T47" fmla="*/ 26 w 26"/>
                    <a:gd name="T48" fmla="*/ 355 h 35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" h="35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4"/>
                      </a:lnTo>
                      <a:lnTo>
                        <a:pt x="5" y="34"/>
                      </a:lnTo>
                      <a:lnTo>
                        <a:pt x="5" y="58"/>
                      </a:lnTo>
                      <a:lnTo>
                        <a:pt x="10" y="82"/>
                      </a:lnTo>
                      <a:lnTo>
                        <a:pt x="10" y="110"/>
                      </a:lnTo>
                      <a:lnTo>
                        <a:pt x="15" y="173"/>
                      </a:lnTo>
                      <a:lnTo>
                        <a:pt x="15" y="240"/>
                      </a:lnTo>
                      <a:lnTo>
                        <a:pt x="21" y="269"/>
                      </a:lnTo>
                      <a:lnTo>
                        <a:pt x="21" y="293"/>
                      </a:lnTo>
                      <a:lnTo>
                        <a:pt x="21" y="317"/>
                      </a:lnTo>
                      <a:lnTo>
                        <a:pt x="21" y="336"/>
                      </a:lnTo>
                      <a:lnTo>
                        <a:pt x="26" y="350"/>
                      </a:lnTo>
                      <a:lnTo>
                        <a:pt x="26" y="35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0" name="Freeform 169"/>
                <p:cNvSpPr>
                  <a:spLocks/>
                </p:cNvSpPr>
                <p:nvPr/>
              </p:nvSpPr>
              <p:spPr bwMode="auto">
                <a:xfrm>
                  <a:off x="3280" y="3338"/>
                  <a:ext cx="20" cy="278"/>
                </a:xfrm>
                <a:custGeom>
                  <a:avLst/>
                  <a:gdLst>
                    <a:gd name="T0" fmla="*/ 0 w 20"/>
                    <a:gd name="T1" fmla="*/ 278 h 278"/>
                    <a:gd name="T2" fmla="*/ 0 w 20"/>
                    <a:gd name="T3" fmla="*/ 278 h 278"/>
                    <a:gd name="T4" fmla="*/ 5 w 20"/>
                    <a:gd name="T5" fmla="*/ 273 h 278"/>
                    <a:gd name="T6" fmla="*/ 5 w 20"/>
                    <a:gd name="T7" fmla="*/ 264 h 278"/>
                    <a:gd name="T8" fmla="*/ 5 w 20"/>
                    <a:gd name="T9" fmla="*/ 254 h 278"/>
                    <a:gd name="T10" fmla="*/ 10 w 20"/>
                    <a:gd name="T11" fmla="*/ 221 h 278"/>
                    <a:gd name="T12" fmla="*/ 10 w 20"/>
                    <a:gd name="T13" fmla="*/ 177 h 278"/>
                    <a:gd name="T14" fmla="*/ 10 w 20"/>
                    <a:gd name="T15" fmla="*/ 129 h 278"/>
                    <a:gd name="T16" fmla="*/ 15 w 20"/>
                    <a:gd name="T17" fmla="*/ 81 h 278"/>
                    <a:gd name="T18" fmla="*/ 15 w 20"/>
                    <a:gd name="T19" fmla="*/ 38 h 278"/>
                    <a:gd name="T20" fmla="*/ 20 w 20"/>
                    <a:gd name="T21" fmla="*/ 0 h 2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78"/>
                    <a:gd name="T35" fmla="*/ 20 w 20"/>
                    <a:gd name="T36" fmla="*/ 278 h 2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78">
                      <a:moveTo>
                        <a:pt x="0" y="278"/>
                      </a:moveTo>
                      <a:lnTo>
                        <a:pt x="0" y="278"/>
                      </a:lnTo>
                      <a:lnTo>
                        <a:pt x="5" y="273"/>
                      </a:lnTo>
                      <a:lnTo>
                        <a:pt x="5" y="264"/>
                      </a:lnTo>
                      <a:lnTo>
                        <a:pt x="5" y="254"/>
                      </a:lnTo>
                      <a:lnTo>
                        <a:pt x="10" y="221"/>
                      </a:lnTo>
                      <a:lnTo>
                        <a:pt x="10" y="177"/>
                      </a:lnTo>
                      <a:lnTo>
                        <a:pt x="10" y="129"/>
                      </a:lnTo>
                      <a:lnTo>
                        <a:pt x="15" y="81"/>
                      </a:lnTo>
                      <a:lnTo>
                        <a:pt x="15" y="38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1" name="Freeform 170"/>
                <p:cNvSpPr>
                  <a:spLocks/>
                </p:cNvSpPr>
                <p:nvPr/>
              </p:nvSpPr>
              <p:spPr bwMode="auto">
                <a:xfrm>
                  <a:off x="3300" y="3083"/>
                  <a:ext cx="26" cy="255"/>
                </a:xfrm>
                <a:custGeom>
                  <a:avLst/>
                  <a:gdLst>
                    <a:gd name="T0" fmla="*/ 0 w 26"/>
                    <a:gd name="T1" fmla="*/ 255 h 255"/>
                    <a:gd name="T2" fmla="*/ 6 w 26"/>
                    <a:gd name="T3" fmla="*/ 216 h 255"/>
                    <a:gd name="T4" fmla="*/ 6 w 26"/>
                    <a:gd name="T5" fmla="*/ 178 h 255"/>
                    <a:gd name="T6" fmla="*/ 11 w 26"/>
                    <a:gd name="T7" fmla="*/ 135 h 255"/>
                    <a:gd name="T8" fmla="*/ 11 w 26"/>
                    <a:gd name="T9" fmla="*/ 96 h 255"/>
                    <a:gd name="T10" fmla="*/ 16 w 26"/>
                    <a:gd name="T11" fmla="*/ 58 h 255"/>
                    <a:gd name="T12" fmla="*/ 21 w 26"/>
                    <a:gd name="T13" fmla="*/ 29 h 255"/>
                    <a:gd name="T14" fmla="*/ 21 w 26"/>
                    <a:gd name="T15" fmla="*/ 10 h 255"/>
                    <a:gd name="T16" fmla="*/ 26 w 26"/>
                    <a:gd name="T17" fmla="*/ 5 h 255"/>
                    <a:gd name="T18" fmla="*/ 26 w 26"/>
                    <a:gd name="T19" fmla="*/ 0 h 2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55"/>
                    <a:gd name="T32" fmla="*/ 26 w 26"/>
                    <a:gd name="T33" fmla="*/ 255 h 2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55">
                      <a:moveTo>
                        <a:pt x="0" y="255"/>
                      </a:moveTo>
                      <a:lnTo>
                        <a:pt x="6" y="216"/>
                      </a:lnTo>
                      <a:lnTo>
                        <a:pt x="6" y="178"/>
                      </a:lnTo>
                      <a:lnTo>
                        <a:pt x="11" y="135"/>
                      </a:lnTo>
                      <a:lnTo>
                        <a:pt x="11" y="96"/>
                      </a:lnTo>
                      <a:lnTo>
                        <a:pt x="16" y="58"/>
                      </a:lnTo>
                      <a:lnTo>
                        <a:pt x="21" y="29"/>
                      </a:lnTo>
                      <a:lnTo>
                        <a:pt x="21" y="10"/>
                      </a:lnTo>
                      <a:lnTo>
                        <a:pt x="2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2" name="Freeform 171"/>
                <p:cNvSpPr>
                  <a:spLocks/>
                </p:cNvSpPr>
                <p:nvPr/>
              </p:nvSpPr>
              <p:spPr bwMode="auto">
                <a:xfrm>
                  <a:off x="3326" y="3083"/>
                  <a:ext cx="21" cy="231"/>
                </a:xfrm>
                <a:custGeom>
                  <a:avLst/>
                  <a:gdLst>
                    <a:gd name="T0" fmla="*/ 0 w 21"/>
                    <a:gd name="T1" fmla="*/ 0 h 231"/>
                    <a:gd name="T2" fmla="*/ 0 w 21"/>
                    <a:gd name="T3" fmla="*/ 0 h 231"/>
                    <a:gd name="T4" fmla="*/ 5 w 21"/>
                    <a:gd name="T5" fmla="*/ 10 h 231"/>
                    <a:gd name="T6" fmla="*/ 5 w 21"/>
                    <a:gd name="T7" fmla="*/ 20 h 231"/>
                    <a:gd name="T8" fmla="*/ 5 w 21"/>
                    <a:gd name="T9" fmla="*/ 34 h 231"/>
                    <a:gd name="T10" fmla="*/ 11 w 21"/>
                    <a:gd name="T11" fmla="*/ 72 h 231"/>
                    <a:gd name="T12" fmla="*/ 11 w 21"/>
                    <a:gd name="T13" fmla="*/ 116 h 231"/>
                    <a:gd name="T14" fmla="*/ 16 w 21"/>
                    <a:gd name="T15" fmla="*/ 159 h 231"/>
                    <a:gd name="T16" fmla="*/ 16 w 21"/>
                    <a:gd name="T17" fmla="*/ 192 h 231"/>
                    <a:gd name="T18" fmla="*/ 16 w 21"/>
                    <a:gd name="T19" fmla="*/ 212 h 231"/>
                    <a:gd name="T20" fmla="*/ 21 w 21"/>
                    <a:gd name="T21" fmla="*/ 221 h 231"/>
                    <a:gd name="T22" fmla="*/ 21 w 21"/>
                    <a:gd name="T23" fmla="*/ 226 h 231"/>
                    <a:gd name="T24" fmla="*/ 21 w 21"/>
                    <a:gd name="T25" fmla="*/ 231 h 2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231"/>
                    <a:gd name="T41" fmla="*/ 21 w 21"/>
                    <a:gd name="T42" fmla="*/ 231 h 2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2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5" y="20"/>
                      </a:lnTo>
                      <a:lnTo>
                        <a:pt x="5" y="34"/>
                      </a:lnTo>
                      <a:lnTo>
                        <a:pt x="11" y="72"/>
                      </a:lnTo>
                      <a:lnTo>
                        <a:pt x="11" y="116"/>
                      </a:lnTo>
                      <a:lnTo>
                        <a:pt x="16" y="159"/>
                      </a:lnTo>
                      <a:lnTo>
                        <a:pt x="16" y="192"/>
                      </a:lnTo>
                      <a:lnTo>
                        <a:pt x="16" y="212"/>
                      </a:lnTo>
                      <a:lnTo>
                        <a:pt x="21" y="221"/>
                      </a:lnTo>
                      <a:lnTo>
                        <a:pt x="21" y="226"/>
                      </a:lnTo>
                      <a:lnTo>
                        <a:pt x="21" y="23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3" name="Freeform 172"/>
                <p:cNvSpPr>
                  <a:spLocks/>
                </p:cNvSpPr>
                <p:nvPr/>
              </p:nvSpPr>
              <p:spPr bwMode="auto">
                <a:xfrm>
                  <a:off x="3347" y="3083"/>
                  <a:ext cx="20" cy="231"/>
                </a:xfrm>
                <a:custGeom>
                  <a:avLst/>
                  <a:gdLst>
                    <a:gd name="T0" fmla="*/ 0 w 20"/>
                    <a:gd name="T1" fmla="*/ 231 h 231"/>
                    <a:gd name="T2" fmla="*/ 0 w 20"/>
                    <a:gd name="T3" fmla="*/ 226 h 231"/>
                    <a:gd name="T4" fmla="*/ 0 w 20"/>
                    <a:gd name="T5" fmla="*/ 221 h 231"/>
                    <a:gd name="T6" fmla="*/ 5 w 20"/>
                    <a:gd name="T7" fmla="*/ 212 h 231"/>
                    <a:gd name="T8" fmla="*/ 5 w 20"/>
                    <a:gd name="T9" fmla="*/ 197 h 231"/>
                    <a:gd name="T10" fmla="*/ 5 w 20"/>
                    <a:gd name="T11" fmla="*/ 164 h 231"/>
                    <a:gd name="T12" fmla="*/ 10 w 20"/>
                    <a:gd name="T13" fmla="*/ 120 h 231"/>
                    <a:gd name="T14" fmla="*/ 15 w 20"/>
                    <a:gd name="T15" fmla="*/ 77 h 231"/>
                    <a:gd name="T16" fmla="*/ 15 w 20"/>
                    <a:gd name="T17" fmla="*/ 44 h 231"/>
                    <a:gd name="T18" fmla="*/ 20 w 20"/>
                    <a:gd name="T19" fmla="*/ 15 h 231"/>
                    <a:gd name="T20" fmla="*/ 20 w 20"/>
                    <a:gd name="T21" fmla="*/ 5 h 231"/>
                    <a:gd name="T22" fmla="*/ 20 w 20"/>
                    <a:gd name="T23" fmla="*/ 0 h 2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231"/>
                    <a:gd name="T38" fmla="*/ 20 w 20"/>
                    <a:gd name="T39" fmla="*/ 231 h 2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231">
                      <a:moveTo>
                        <a:pt x="0" y="231"/>
                      </a:moveTo>
                      <a:lnTo>
                        <a:pt x="0" y="226"/>
                      </a:lnTo>
                      <a:lnTo>
                        <a:pt x="0" y="221"/>
                      </a:lnTo>
                      <a:lnTo>
                        <a:pt x="5" y="212"/>
                      </a:lnTo>
                      <a:lnTo>
                        <a:pt x="5" y="197"/>
                      </a:lnTo>
                      <a:lnTo>
                        <a:pt x="5" y="164"/>
                      </a:lnTo>
                      <a:lnTo>
                        <a:pt x="10" y="120"/>
                      </a:lnTo>
                      <a:lnTo>
                        <a:pt x="15" y="77"/>
                      </a:lnTo>
                      <a:lnTo>
                        <a:pt x="15" y="44"/>
                      </a:lnTo>
                      <a:lnTo>
                        <a:pt x="20" y="15"/>
                      </a:lnTo>
                      <a:lnTo>
                        <a:pt x="20" y="5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4" name="Freeform 173"/>
                <p:cNvSpPr>
                  <a:spLocks/>
                </p:cNvSpPr>
                <p:nvPr/>
              </p:nvSpPr>
              <p:spPr bwMode="auto">
                <a:xfrm>
                  <a:off x="3367" y="3083"/>
                  <a:ext cx="21" cy="154"/>
                </a:xfrm>
                <a:custGeom>
                  <a:avLst/>
                  <a:gdLst>
                    <a:gd name="T0" fmla="*/ 0 w 21"/>
                    <a:gd name="T1" fmla="*/ 0 h 154"/>
                    <a:gd name="T2" fmla="*/ 0 w 21"/>
                    <a:gd name="T3" fmla="*/ 0 h 154"/>
                    <a:gd name="T4" fmla="*/ 0 w 21"/>
                    <a:gd name="T5" fmla="*/ 5 h 154"/>
                    <a:gd name="T6" fmla="*/ 6 w 21"/>
                    <a:gd name="T7" fmla="*/ 20 h 154"/>
                    <a:gd name="T8" fmla="*/ 6 w 21"/>
                    <a:gd name="T9" fmla="*/ 48 h 154"/>
                    <a:gd name="T10" fmla="*/ 11 w 21"/>
                    <a:gd name="T11" fmla="*/ 82 h 154"/>
                    <a:gd name="T12" fmla="*/ 16 w 21"/>
                    <a:gd name="T13" fmla="*/ 111 h 154"/>
                    <a:gd name="T14" fmla="*/ 16 w 21"/>
                    <a:gd name="T15" fmla="*/ 135 h 154"/>
                    <a:gd name="T16" fmla="*/ 16 w 21"/>
                    <a:gd name="T17" fmla="*/ 144 h 154"/>
                    <a:gd name="T18" fmla="*/ 21 w 21"/>
                    <a:gd name="T19" fmla="*/ 154 h 154"/>
                    <a:gd name="T20" fmla="*/ 21 w 21"/>
                    <a:gd name="T21" fmla="*/ 154 h 154"/>
                    <a:gd name="T22" fmla="*/ 21 w 21"/>
                    <a:gd name="T23" fmla="*/ 154 h 1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154"/>
                    <a:gd name="T38" fmla="*/ 21 w 21"/>
                    <a:gd name="T39" fmla="*/ 154 h 1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1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20"/>
                      </a:lnTo>
                      <a:lnTo>
                        <a:pt x="6" y="48"/>
                      </a:lnTo>
                      <a:lnTo>
                        <a:pt x="11" y="82"/>
                      </a:lnTo>
                      <a:lnTo>
                        <a:pt x="16" y="111"/>
                      </a:lnTo>
                      <a:lnTo>
                        <a:pt x="16" y="135"/>
                      </a:lnTo>
                      <a:lnTo>
                        <a:pt x="16" y="144"/>
                      </a:lnTo>
                      <a:lnTo>
                        <a:pt x="21" y="15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5" name="Freeform 174"/>
                <p:cNvSpPr>
                  <a:spLocks/>
                </p:cNvSpPr>
                <p:nvPr/>
              </p:nvSpPr>
              <p:spPr bwMode="auto">
                <a:xfrm>
                  <a:off x="3388" y="2959"/>
                  <a:ext cx="21" cy="278"/>
                </a:xfrm>
                <a:custGeom>
                  <a:avLst/>
                  <a:gdLst>
                    <a:gd name="T0" fmla="*/ 0 w 21"/>
                    <a:gd name="T1" fmla="*/ 278 h 278"/>
                    <a:gd name="T2" fmla="*/ 0 w 21"/>
                    <a:gd name="T3" fmla="*/ 273 h 278"/>
                    <a:gd name="T4" fmla="*/ 5 w 21"/>
                    <a:gd name="T5" fmla="*/ 259 h 278"/>
                    <a:gd name="T6" fmla="*/ 5 w 21"/>
                    <a:gd name="T7" fmla="*/ 244 h 278"/>
                    <a:gd name="T8" fmla="*/ 5 w 21"/>
                    <a:gd name="T9" fmla="*/ 225 h 278"/>
                    <a:gd name="T10" fmla="*/ 10 w 21"/>
                    <a:gd name="T11" fmla="*/ 182 h 278"/>
                    <a:gd name="T12" fmla="*/ 10 w 21"/>
                    <a:gd name="T13" fmla="*/ 134 h 278"/>
                    <a:gd name="T14" fmla="*/ 16 w 21"/>
                    <a:gd name="T15" fmla="*/ 86 h 278"/>
                    <a:gd name="T16" fmla="*/ 16 w 21"/>
                    <a:gd name="T17" fmla="*/ 43 h 278"/>
                    <a:gd name="T18" fmla="*/ 16 w 21"/>
                    <a:gd name="T19" fmla="*/ 24 h 278"/>
                    <a:gd name="T20" fmla="*/ 21 w 21"/>
                    <a:gd name="T21" fmla="*/ 14 h 278"/>
                    <a:gd name="T22" fmla="*/ 21 w 21"/>
                    <a:gd name="T23" fmla="*/ 4 h 278"/>
                    <a:gd name="T24" fmla="*/ 21 w 21"/>
                    <a:gd name="T25" fmla="*/ 0 h 2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278"/>
                    <a:gd name="T41" fmla="*/ 21 w 21"/>
                    <a:gd name="T42" fmla="*/ 278 h 2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278">
                      <a:moveTo>
                        <a:pt x="0" y="278"/>
                      </a:moveTo>
                      <a:lnTo>
                        <a:pt x="0" y="273"/>
                      </a:lnTo>
                      <a:lnTo>
                        <a:pt x="5" y="259"/>
                      </a:lnTo>
                      <a:lnTo>
                        <a:pt x="5" y="244"/>
                      </a:lnTo>
                      <a:lnTo>
                        <a:pt x="5" y="225"/>
                      </a:lnTo>
                      <a:lnTo>
                        <a:pt x="10" y="182"/>
                      </a:lnTo>
                      <a:lnTo>
                        <a:pt x="10" y="134"/>
                      </a:lnTo>
                      <a:lnTo>
                        <a:pt x="16" y="86"/>
                      </a:lnTo>
                      <a:lnTo>
                        <a:pt x="16" y="43"/>
                      </a:lnTo>
                      <a:lnTo>
                        <a:pt x="16" y="24"/>
                      </a:lnTo>
                      <a:lnTo>
                        <a:pt x="21" y="14"/>
                      </a:lnTo>
                      <a:lnTo>
                        <a:pt x="21" y="4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6" name="Freeform 175"/>
                <p:cNvSpPr>
                  <a:spLocks/>
                </p:cNvSpPr>
                <p:nvPr/>
              </p:nvSpPr>
              <p:spPr bwMode="auto">
                <a:xfrm>
                  <a:off x="3409" y="2959"/>
                  <a:ext cx="15" cy="249"/>
                </a:xfrm>
                <a:custGeom>
                  <a:avLst/>
                  <a:gdLst>
                    <a:gd name="T0" fmla="*/ 0 w 15"/>
                    <a:gd name="T1" fmla="*/ 0 h 249"/>
                    <a:gd name="T2" fmla="*/ 0 w 15"/>
                    <a:gd name="T3" fmla="*/ 0 h 249"/>
                    <a:gd name="T4" fmla="*/ 0 w 15"/>
                    <a:gd name="T5" fmla="*/ 9 h 249"/>
                    <a:gd name="T6" fmla="*/ 5 w 15"/>
                    <a:gd name="T7" fmla="*/ 24 h 249"/>
                    <a:gd name="T8" fmla="*/ 5 w 15"/>
                    <a:gd name="T9" fmla="*/ 38 h 249"/>
                    <a:gd name="T10" fmla="*/ 5 w 15"/>
                    <a:gd name="T11" fmla="*/ 76 h 249"/>
                    <a:gd name="T12" fmla="*/ 5 w 15"/>
                    <a:gd name="T13" fmla="*/ 124 h 249"/>
                    <a:gd name="T14" fmla="*/ 10 w 15"/>
                    <a:gd name="T15" fmla="*/ 172 h 249"/>
                    <a:gd name="T16" fmla="*/ 10 w 15"/>
                    <a:gd name="T17" fmla="*/ 211 h 249"/>
                    <a:gd name="T18" fmla="*/ 10 w 15"/>
                    <a:gd name="T19" fmla="*/ 230 h 249"/>
                    <a:gd name="T20" fmla="*/ 15 w 15"/>
                    <a:gd name="T21" fmla="*/ 240 h 249"/>
                    <a:gd name="T22" fmla="*/ 15 w 15"/>
                    <a:gd name="T23" fmla="*/ 249 h 249"/>
                    <a:gd name="T24" fmla="*/ 15 w 15"/>
                    <a:gd name="T25" fmla="*/ 249 h 24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49"/>
                    <a:gd name="T41" fmla="*/ 15 w 15"/>
                    <a:gd name="T42" fmla="*/ 249 h 24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24"/>
                      </a:lnTo>
                      <a:lnTo>
                        <a:pt x="5" y="38"/>
                      </a:lnTo>
                      <a:lnTo>
                        <a:pt x="5" y="76"/>
                      </a:lnTo>
                      <a:lnTo>
                        <a:pt x="5" y="124"/>
                      </a:lnTo>
                      <a:lnTo>
                        <a:pt x="10" y="172"/>
                      </a:lnTo>
                      <a:lnTo>
                        <a:pt x="10" y="211"/>
                      </a:lnTo>
                      <a:lnTo>
                        <a:pt x="10" y="230"/>
                      </a:lnTo>
                      <a:lnTo>
                        <a:pt x="15" y="240"/>
                      </a:lnTo>
                      <a:lnTo>
                        <a:pt x="15" y="24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7" name="Freeform 176"/>
                <p:cNvSpPr>
                  <a:spLocks/>
                </p:cNvSpPr>
                <p:nvPr/>
              </p:nvSpPr>
              <p:spPr bwMode="auto">
                <a:xfrm>
                  <a:off x="3424" y="2906"/>
                  <a:ext cx="26" cy="302"/>
                </a:xfrm>
                <a:custGeom>
                  <a:avLst/>
                  <a:gdLst>
                    <a:gd name="T0" fmla="*/ 0 w 26"/>
                    <a:gd name="T1" fmla="*/ 302 h 302"/>
                    <a:gd name="T2" fmla="*/ 0 w 26"/>
                    <a:gd name="T3" fmla="*/ 297 h 302"/>
                    <a:gd name="T4" fmla="*/ 5 w 26"/>
                    <a:gd name="T5" fmla="*/ 288 h 302"/>
                    <a:gd name="T6" fmla="*/ 5 w 26"/>
                    <a:gd name="T7" fmla="*/ 273 h 302"/>
                    <a:gd name="T8" fmla="*/ 5 w 26"/>
                    <a:gd name="T9" fmla="*/ 254 h 302"/>
                    <a:gd name="T10" fmla="*/ 11 w 26"/>
                    <a:gd name="T11" fmla="*/ 206 h 302"/>
                    <a:gd name="T12" fmla="*/ 11 w 26"/>
                    <a:gd name="T13" fmla="*/ 149 h 302"/>
                    <a:gd name="T14" fmla="*/ 16 w 26"/>
                    <a:gd name="T15" fmla="*/ 96 h 302"/>
                    <a:gd name="T16" fmla="*/ 21 w 26"/>
                    <a:gd name="T17" fmla="*/ 48 h 302"/>
                    <a:gd name="T18" fmla="*/ 21 w 26"/>
                    <a:gd name="T19" fmla="*/ 29 h 302"/>
                    <a:gd name="T20" fmla="*/ 21 w 26"/>
                    <a:gd name="T21" fmla="*/ 14 h 302"/>
                    <a:gd name="T22" fmla="*/ 26 w 26"/>
                    <a:gd name="T23" fmla="*/ 5 h 302"/>
                    <a:gd name="T24" fmla="*/ 26 w 26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302"/>
                    <a:gd name="T41" fmla="*/ 26 w 26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302">
                      <a:moveTo>
                        <a:pt x="0" y="302"/>
                      </a:moveTo>
                      <a:lnTo>
                        <a:pt x="0" y="297"/>
                      </a:lnTo>
                      <a:lnTo>
                        <a:pt x="5" y="288"/>
                      </a:lnTo>
                      <a:lnTo>
                        <a:pt x="5" y="273"/>
                      </a:lnTo>
                      <a:lnTo>
                        <a:pt x="5" y="254"/>
                      </a:lnTo>
                      <a:lnTo>
                        <a:pt x="11" y="206"/>
                      </a:lnTo>
                      <a:lnTo>
                        <a:pt x="11" y="149"/>
                      </a:lnTo>
                      <a:lnTo>
                        <a:pt x="16" y="96"/>
                      </a:lnTo>
                      <a:lnTo>
                        <a:pt x="21" y="48"/>
                      </a:lnTo>
                      <a:lnTo>
                        <a:pt x="21" y="29"/>
                      </a:lnTo>
                      <a:lnTo>
                        <a:pt x="21" y="14"/>
                      </a:lnTo>
                      <a:lnTo>
                        <a:pt x="2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8" name="Freeform 177"/>
                <p:cNvSpPr>
                  <a:spLocks/>
                </p:cNvSpPr>
                <p:nvPr/>
              </p:nvSpPr>
              <p:spPr bwMode="auto">
                <a:xfrm>
                  <a:off x="3450" y="2906"/>
                  <a:ext cx="26" cy="254"/>
                </a:xfrm>
                <a:custGeom>
                  <a:avLst/>
                  <a:gdLst>
                    <a:gd name="T0" fmla="*/ 0 w 26"/>
                    <a:gd name="T1" fmla="*/ 0 h 254"/>
                    <a:gd name="T2" fmla="*/ 0 w 26"/>
                    <a:gd name="T3" fmla="*/ 0 h 254"/>
                    <a:gd name="T4" fmla="*/ 5 w 26"/>
                    <a:gd name="T5" fmla="*/ 9 h 254"/>
                    <a:gd name="T6" fmla="*/ 5 w 26"/>
                    <a:gd name="T7" fmla="*/ 24 h 254"/>
                    <a:gd name="T8" fmla="*/ 5 w 26"/>
                    <a:gd name="T9" fmla="*/ 38 h 254"/>
                    <a:gd name="T10" fmla="*/ 10 w 26"/>
                    <a:gd name="T11" fmla="*/ 81 h 254"/>
                    <a:gd name="T12" fmla="*/ 10 w 26"/>
                    <a:gd name="T13" fmla="*/ 129 h 254"/>
                    <a:gd name="T14" fmla="*/ 16 w 26"/>
                    <a:gd name="T15" fmla="*/ 177 h 254"/>
                    <a:gd name="T16" fmla="*/ 21 w 26"/>
                    <a:gd name="T17" fmla="*/ 221 h 254"/>
                    <a:gd name="T18" fmla="*/ 21 w 26"/>
                    <a:gd name="T19" fmla="*/ 235 h 254"/>
                    <a:gd name="T20" fmla="*/ 21 w 26"/>
                    <a:gd name="T21" fmla="*/ 245 h 254"/>
                    <a:gd name="T22" fmla="*/ 26 w 26"/>
                    <a:gd name="T23" fmla="*/ 254 h 254"/>
                    <a:gd name="T24" fmla="*/ 26 w 26"/>
                    <a:gd name="T25" fmla="*/ 254 h 2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254"/>
                    <a:gd name="T41" fmla="*/ 26 w 26"/>
                    <a:gd name="T42" fmla="*/ 254 h 25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2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5" y="24"/>
                      </a:lnTo>
                      <a:lnTo>
                        <a:pt x="5" y="38"/>
                      </a:lnTo>
                      <a:lnTo>
                        <a:pt x="10" y="81"/>
                      </a:lnTo>
                      <a:lnTo>
                        <a:pt x="10" y="129"/>
                      </a:lnTo>
                      <a:lnTo>
                        <a:pt x="16" y="177"/>
                      </a:lnTo>
                      <a:lnTo>
                        <a:pt x="21" y="221"/>
                      </a:lnTo>
                      <a:lnTo>
                        <a:pt x="21" y="235"/>
                      </a:lnTo>
                      <a:lnTo>
                        <a:pt x="21" y="245"/>
                      </a:lnTo>
                      <a:lnTo>
                        <a:pt x="26" y="25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39" name="Freeform 178"/>
                <p:cNvSpPr>
                  <a:spLocks/>
                </p:cNvSpPr>
                <p:nvPr/>
              </p:nvSpPr>
              <p:spPr bwMode="auto">
                <a:xfrm>
                  <a:off x="3476" y="2829"/>
                  <a:ext cx="26" cy="331"/>
                </a:xfrm>
                <a:custGeom>
                  <a:avLst/>
                  <a:gdLst>
                    <a:gd name="T0" fmla="*/ 0 w 26"/>
                    <a:gd name="T1" fmla="*/ 331 h 331"/>
                    <a:gd name="T2" fmla="*/ 0 w 26"/>
                    <a:gd name="T3" fmla="*/ 326 h 331"/>
                    <a:gd name="T4" fmla="*/ 5 w 26"/>
                    <a:gd name="T5" fmla="*/ 312 h 331"/>
                    <a:gd name="T6" fmla="*/ 5 w 26"/>
                    <a:gd name="T7" fmla="*/ 298 h 331"/>
                    <a:gd name="T8" fmla="*/ 5 w 26"/>
                    <a:gd name="T9" fmla="*/ 274 h 331"/>
                    <a:gd name="T10" fmla="*/ 10 w 26"/>
                    <a:gd name="T11" fmla="*/ 221 h 331"/>
                    <a:gd name="T12" fmla="*/ 15 w 26"/>
                    <a:gd name="T13" fmla="*/ 158 h 331"/>
                    <a:gd name="T14" fmla="*/ 15 w 26"/>
                    <a:gd name="T15" fmla="*/ 96 h 331"/>
                    <a:gd name="T16" fmla="*/ 21 w 26"/>
                    <a:gd name="T17" fmla="*/ 72 h 331"/>
                    <a:gd name="T18" fmla="*/ 21 w 26"/>
                    <a:gd name="T19" fmla="*/ 48 h 331"/>
                    <a:gd name="T20" fmla="*/ 21 w 26"/>
                    <a:gd name="T21" fmla="*/ 29 h 331"/>
                    <a:gd name="T22" fmla="*/ 21 w 26"/>
                    <a:gd name="T23" fmla="*/ 10 h 331"/>
                    <a:gd name="T24" fmla="*/ 26 w 26"/>
                    <a:gd name="T25" fmla="*/ 0 h 331"/>
                    <a:gd name="T26" fmla="*/ 26 w 26"/>
                    <a:gd name="T27" fmla="*/ 0 h 3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"/>
                    <a:gd name="T43" fmla="*/ 0 h 331"/>
                    <a:gd name="T44" fmla="*/ 26 w 26"/>
                    <a:gd name="T45" fmla="*/ 331 h 3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" h="331">
                      <a:moveTo>
                        <a:pt x="0" y="331"/>
                      </a:moveTo>
                      <a:lnTo>
                        <a:pt x="0" y="326"/>
                      </a:lnTo>
                      <a:lnTo>
                        <a:pt x="5" y="312"/>
                      </a:lnTo>
                      <a:lnTo>
                        <a:pt x="5" y="298"/>
                      </a:lnTo>
                      <a:lnTo>
                        <a:pt x="5" y="274"/>
                      </a:lnTo>
                      <a:lnTo>
                        <a:pt x="10" y="221"/>
                      </a:lnTo>
                      <a:lnTo>
                        <a:pt x="15" y="158"/>
                      </a:lnTo>
                      <a:lnTo>
                        <a:pt x="15" y="96"/>
                      </a:lnTo>
                      <a:lnTo>
                        <a:pt x="21" y="72"/>
                      </a:lnTo>
                      <a:lnTo>
                        <a:pt x="21" y="48"/>
                      </a:lnTo>
                      <a:lnTo>
                        <a:pt x="21" y="29"/>
                      </a:lnTo>
                      <a:lnTo>
                        <a:pt x="21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0" name="Freeform 179"/>
                <p:cNvSpPr>
                  <a:spLocks/>
                </p:cNvSpPr>
                <p:nvPr/>
              </p:nvSpPr>
              <p:spPr bwMode="auto">
                <a:xfrm>
                  <a:off x="3502" y="2829"/>
                  <a:ext cx="20" cy="379"/>
                </a:xfrm>
                <a:custGeom>
                  <a:avLst/>
                  <a:gdLst>
                    <a:gd name="T0" fmla="*/ 0 w 20"/>
                    <a:gd name="T1" fmla="*/ 0 h 379"/>
                    <a:gd name="T2" fmla="*/ 0 w 20"/>
                    <a:gd name="T3" fmla="*/ 5 h 379"/>
                    <a:gd name="T4" fmla="*/ 5 w 20"/>
                    <a:gd name="T5" fmla="*/ 19 h 379"/>
                    <a:gd name="T6" fmla="*/ 5 w 20"/>
                    <a:gd name="T7" fmla="*/ 38 h 379"/>
                    <a:gd name="T8" fmla="*/ 5 w 20"/>
                    <a:gd name="T9" fmla="*/ 62 h 379"/>
                    <a:gd name="T10" fmla="*/ 5 w 20"/>
                    <a:gd name="T11" fmla="*/ 91 h 379"/>
                    <a:gd name="T12" fmla="*/ 10 w 20"/>
                    <a:gd name="T13" fmla="*/ 125 h 379"/>
                    <a:gd name="T14" fmla="*/ 10 w 20"/>
                    <a:gd name="T15" fmla="*/ 192 h 379"/>
                    <a:gd name="T16" fmla="*/ 15 w 20"/>
                    <a:gd name="T17" fmla="*/ 264 h 379"/>
                    <a:gd name="T18" fmla="*/ 15 w 20"/>
                    <a:gd name="T19" fmla="*/ 293 h 379"/>
                    <a:gd name="T20" fmla="*/ 15 w 20"/>
                    <a:gd name="T21" fmla="*/ 322 h 379"/>
                    <a:gd name="T22" fmla="*/ 15 w 20"/>
                    <a:gd name="T23" fmla="*/ 346 h 379"/>
                    <a:gd name="T24" fmla="*/ 20 w 20"/>
                    <a:gd name="T25" fmla="*/ 365 h 379"/>
                    <a:gd name="T26" fmla="*/ 20 w 20"/>
                    <a:gd name="T27" fmla="*/ 374 h 379"/>
                    <a:gd name="T28" fmla="*/ 20 w 20"/>
                    <a:gd name="T29" fmla="*/ 379 h 3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379"/>
                    <a:gd name="T47" fmla="*/ 20 w 20"/>
                    <a:gd name="T48" fmla="*/ 379 h 3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37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9"/>
                      </a:lnTo>
                      <a:lnTo>
                        <a:pt x="5" y="38"/>
                      </a:lnTo>
                      <a:lnTo>
                        <a:pt x="5" y="62"/>
                      </a:lnTo>
                      <a:lnTo>
                        <a:pt x="5" y="91"/>
                      </a:lnTo>
                      <a:lnTo>
                        <a:pt x="10" y="125"/>
                      </a:lnTo>
                      <a:lnTo>
                        <a:pt x="10" y="192"/>
                      </a:lnTo>
                      <a:lnTo>
                        <a:pt x="15" y="264"/>
                      </a:lnTo>
                      <a:lnTo>
                        <a:pt x="15" y="293"/>
                      </a:lnTo>
                      <a:lnTo>
                        <a:pt x="15" y="322"/>
                      </a:lnTo>
                      <a:lnTo>
                        <a:pt x="15" y="346"/>
                      </a:lnTo>
                      <a:lnTo>
                        <a:pt x="20" y="365"/>
                      </a:lnTo>
                      <a:lnTo>
                        <a:pt x="20" y="374"/>
                      </a:lnTo>
                      <a:lnTo>
                        <a:pt x="20" y="37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1" name="Freeform 180"/>
                <p:cNvSpPr>
                  <a:spLocks/>
                </p:cNvSpPr>
                <p:nvPr/>
              </p:nvSpPr>
              <p:spPr bwMode="auto">
                <a:xfrm>
                  <a:off x="3522" y="2805"/>
                  <a:ext cx="21" cy="403"/>
                </a:xfrm>
                <a:custGeom>
                  <a:avLst/>
                  <a:gdLst>
                    <a:gd name="T0" fmla="*/ 0 w 21"/>
                    <a:gd name="T1" fmla="*/ 403 h 403"/>
                    <a:gd name="T2" fmla="*/ 0 w 21"/>
                    <a:gd name="T3" fmla="*/ 398 h 403"/>
                    <a:gd name="T4" fmla="*/ 0 w 21"/>
                    <a:gd name="T5" fmla="*/ 384 h 403"/>
                    <a:gd name="T6" fmla="*/ 5 w 21"/>
                    <a:gd name="T7" fmla="*/ 365 h 403"/>
                    <a:gd name="T8" fmla="*/ 5 w 21"/>
                    <a:gd name="T9" fmla="*/ 336 h 403"/>
                    <a:gd name="T10" fmla="*/ 5 w 21"/>
                    <a:gd name="T11" fmla="*/ 307 h 403"/>
                    <a:gd name="T12" fmla="*/ 5 w 21"/>
                    <a:gd name="T13" fmla="*/ 274 h 403"/>
                    <a:gd name="T14" fmla="*/ 11 w 21"/>
                    <a:gd name="T15" fmla="*/ 197 h 403"/>
                    <a:gd name="T16" fmla="*/ 16 w 21"/>
                    <a:gd name="T17" fmla="*/ 125 h 403"/>
                    <a:gd name="T18" fmla="*/ 16 w 21"/>
                    <a:gd name="T19" fmla="*/ 91 h 403"/>
                    <a:gd name="T20" fmla="*/ 16 w 21"/>
                    <a:gd name="T21" fmla="*/ 58 h 403"/>
                    <a:gd name="T22" fmla="*/ 16 w 21"/>
                    <a:gd name="T23" fmla="*/ 34 h 403"/>
                    <a:gd name="T24" fmla="*/ 21 w 21"/>
                    <a:gd name="T25" fmla="*/ 14 h 403"/>
                    <a:gd name="T26" fmla="*/ 21 w 21"/>
                    <a:gd name="T27" fmla="*/ 5 h 403"/>
                    <a:gd name="T28" fmla="*/ 21 w 21"/>
                    <a:gd name="T29" fmla="*/ 0 h 40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403"/>
                    <a:gd name="T47" fmla="*/ 21 w 21"/>
                    <a:gd name="T48" fmla="*/ 403 h 40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403">
                      <a:moveTo>
                        <a:pt x="0" y="403"/>
                      </a:moveTo>
                      <a:lnTo>
                        <a:pt x="0" y="398"/>
                      </a:lnTo>
                      <a:lnTo>
                        <a:pt x="0" y="384"/>
                      </a:lnTo>
                      <a:lnTo>
                        <a:pt x="5" y="365"/>
                      </a:lnTo>
                      <a:lnTo>
                        <a:pt x="5" y="336"/>
                      </a:lnTo>
                      <a:lnTo>
                        <a:pt x="5" y="307"/>
                      </a:lnTo>
                      <a:lnTo>
                        <a:pt x="5" y="274"/>
                      </a:lnTo>
                      <a:lnTo>
                        <a:pt x="11" y="197"/>
                      </a:lnTo>
                      <a:lnTo>
                        <a:pt x="16" y="125"/>
                      </a:lnTo>
                      <a:lnTo>
                        <a:pt x="16" y="91"/>
                      </a:lnTo>
                      <a:lnTo>
                        <a:pt x="16" y="58"/>
                      </a:lnTo>
                      <a:lnTo>
                        <a:pt x="16" y="34"/>
                      </a:lnTo>
                      <a:lnTo>
                        <a:pt x="21" y="14"/>
                      </a:lnTo>
                      <a:lnTo>
                        <a:pt x="21" y="5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2" name="Freeform 181"/>
                <p:cNvSpPr>
                  <a:spLocks/>
                </p:cNvSpPr>
                <p:nvPr/>
              </p:nvSpPr>
              <p:spPr bwMode="auto">
                <a:xfrm>
                  <a:off x="3543" y="2805"/>
                  <a:ext cx="21" cy="456"/>
                </a:xfrm>
                <a:custGeom>
                  <a:avLst/>
                  <a:gdLst>
                    <a:gd name="T0" fmla="*/ 0 w 21"/>
                    <a:gd name="T1" fmla="*/ 0 h 456"/>
                    <a:gd name="T2" fmla="*/ 0 w 21"/>
                    <a:gd name="T3" fmla="*/ 5 h 456"/>
                    <a:gd name="T4" fmla="*/ 0 w 21"/>
                    <a:gd name="T5" fmla="*/ 24 h 456"/>
                    <a:gd name="T6" fmla="*/ 5 w 21"/>
                    <a:gd name="T7" fmla="*/ 48 h 456"/>
                    <a:gd name="T8" fmla="*/ 5 w 21"/>
                    <a:gd name="T9" fmla="*/ 77 h 456"/>
                    <a:gd name="T10" fmla="*/ 5 w 21"/>
                    <a:gd name="T11" fmla="*/ 110 h 456"/>
                    <a:gd name="T12" fmla="*/ 5 w 21"/>
                    <a:gd name="T13" fmla="*/ 149 h 456"/>
                    <a:gd name="T14" fmla="*/ 10 w 21"/>
                    <a:gd name="T15" fmla="*/ 235 h 456"/>
                    <a:gd name="T16" fmla="*/ 10 w 21"/>
                    <a:gd name="T17" fmla="*/ 317 h 456"/>
                    <a:gd name="T18" fmla="*/ 15 w 21"/>
                    <a:gd name="T19" fmla="*/ 355 h 456"/>
                    <a:gd name="T20" fmla="*/ 15 w 21"/>
                    <a:gd name="T21" fmla="*/ 389 h 456"/>
                    <a:gd name="T22" fmla="*/ 15 w 21"/>
                    <a:gd name="T23" fmla="*/ 418 h 456"/>
                    <a:gd name="T24" fmla="*/ 15 w 21"/>
                    <a:gd name="T25" fmla="*/ 442 h 456"/>
                    <a:gd name="T26" fmla="*/ 21 w 21"/>
                    <a:gd name="T27" fmla="*/ 451 h 456"/>
                    <a:gd name="T28" fmla="*/ 21 w 21"/>
                    <a:gd name="T29" fmla="*/ 456 h 4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456"/>
                    <a:gd name="T47" fmla="*/ 21 w 21"/>
                    <a:gd name="T48" fmla="*/ 456 h 4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45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5" y="48"/>
                      </a:lnTo>
                      <a:lnTo>
                        <a:pt x="5" y="77"/>
                      </a:lnTo>
                      <a:lnTo>
                        <a:pt x="5" y="110"/>
                      </a:lnTo>
                      <a:lnTo>
                        <a:pt x="5" y="149"/>
                      </a:lnTo>
                      <a:lnTo>
                        <a:pt x="10" y="235"/>
                      </a:lnTo>
                      <a:lnTo>
                        <a:pt x="10" y="317"/>
                      </a:lnTo>
                      <a:lnTo>
                        <a:pt x="15" y="355"/>
                      </a:lnTo>
                      <a:lnTo>
                        <a:pt x="15" y="389"/>
                      </a:lnTo>
                      <a:lnTo>
                        <a:pt x="15" y="418"/>
                      </a:lnTo>
                      <a:lnTo>
                        <a:pt x="15" y="442"/>
                      </a:lnTo>
                      <a:lnTo>
                        <a:pt x="21" y="451"/>
                      </a:lnTo>
                      <a:lnTo>
                        <a:pt x="21" y="45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3" name="Freeform 182"/>
                <p:cNvSpPr>
                  <a:spLocks/>
                </p:cNvSpPr>
                <p:nvPr/>
              </p:nvSpPr>
              <p:spPr bwMode="auto">
                <a:xfrm>
                  <a:off x="3564" y="2752"/>
                  <a:ext cx="25" cy="509"/>
                </a:xfrm>
                <a:custGeom>
                  <a:avLst/>
                  <a:gdLst>
                    <a:gd name="T0" fmla="*/ 0 w 25"/>
                    <a:gd name="T1" fmla="*/ 509 h 509"/>
                    <a:gd name="T2" fmla="*/ 0 w 25"/>
                    <a:gd name="T3" fmla="*/ 504 h 509"/>
                    <a:gd name="T4" fmla="*/ 5 w 25"/>
                    <a:gd name="T5" fmla="*/ 490 h 509"/>
                    <a:gd name="T6" fmla="*/ 5 w 25"/>
                    <a:gd name="T7" fmla="*/ 466 h 509"/>
                    <a:gd name="T8" fmla="*/ 5 w 25"/>
                    <a:gd name="T9" fmla="*/ 437 h 509"/>
                    <a:gd name="T10" fmla="*/ 5 w 25"/>
                    <a:gd name="T11" fmla="*/ 403 h 509"/>
                    <a:gd name="T12" fmla="*/ 10 w 25"/>
                    <a:gd name="T13" fmla="*/ 365 h 509"/>
                    <a:gd name="T14" fmla="*/ 10 w 25"/>
                    <a:gd name="T15" fmla="*/ 283 h 509"/>
                    <a:gd name="T16" fmla="*/ 15 w 25"/>
                    <a:gd name="T17" fmla="*/ 197 h 509"/>
                    <a:gd name="T18" fmla="*/ 20 w 25"/>
                    <a:gd name="T19" fmla="*/ 115 h 509"/>
                    <a:gd name="T20" fmla="*/ 20 w 25"/>
                    <a:gd name="T21" fmla="*/ 77 h 509"/>
                    <a:gd name="T22" fmla="*/ 20 w 25"/>
                    <a:gd name="T23" fmla="*/ 48 h 509"/>
                    <a:gd name="T24" fmla="*/ 25 w 25"/>
                    <a:gd name="T25" fmla="*/ 19 h 509"/>
                    <a:gd name="T26" fmla="*/ 25 w 25"/>
                    <a:gd name="T27" fmla="*/ 0 h 5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509"/>
                    <a:gd name="T44" fmla="*/ 25 w 25"/>
                    <a:gd name="T45" fmla="*/ 509 h 5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509">
                      <a:moveTo>
                        <a:pt x="0" y="509"/>
                      </a:moveTo>
                      <a:lnTo>
                        <a:pt x="0" y="504"/>
                      </a:lnTo>
                      <a:lnTo>
                        <a:pt x="5" y="490"/>
                      </a:lnTo>
                      <a:lnTo>
                        <a:pt x="5" y="466"/>
                      </a:lnTo>
                      <a:lnTo>
                        <a:pt x="5" y="437"/>
                      </a:lnTo>
                      <a:lnTo>
                        <a:pt x="5" y="403"/>
                      </a:lnTo>
                      <a:lnTo>
                        <a:pt x="10" y="365"/>
                      </a:lnTo>
                      <a:lnTo>
                        <a:pt x="10" y="283"/>
                      </a:lnTo>
                      <a:lnTo>
                        <a:pt x="15" y="197"/>
                      </a:lnTo>
                      <a:lnTo>
                        <a:pt x="20" y="115"/>
                      </a:lnTo>
                      <a:lnTo>
                        <a:pt x="20" y="77"/>
                      </a:lnTo>
                      <a:lnTo>
                        <a:pt x="20" y="48"/>
                      </a:lnTo>
                      <a:lnTo>
                        <a:pt x="25" y="19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4" name="Freeform 183"/>
                <p:cNvSpPr>
                  <a:spLocks/>
                </p:cNvSpPr>
                <p:nvPr/>
              </p:nvSpPr>
              <p:spPr bwMode="auto">
                <a:xfrm>
                  <a:off x="3589" y="2743"/>
                  <a:ext cx="26" cy="9"/>
                </a:xfrm>
                <a:custGeom>
                  <a:avLst/>
                  <a:gdLst>
                    <a:gd name="T0" fmla="*/ 0 w 26"/>
                    <a:gd name="T1" fmla="*/ 9 h 9"/>
                    <a:gd name="T2" fmla="*/ 6 w 26"/>
                    <a:gd name="T3" fmla="*/ 4 h 9"/>
                    <a:gd name="T4" fmla="*/ 11 w 26"/>
                    <a:gd name="T5" fmla="*/ 0 h 9"/>
                    <a:gd name="T6" fmla="*/ 21 w 26"/>
                    <a:gd name="T7" fmla="*/ 4 h 9"/>
                    <a:gd name="T8" fmla="*/ 26 w 26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9"/>
                    <a:gd name="T17" fmla="*/ 26 w 2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9">
                      <a:moveTo>
                        <a:pt x="0" y="9"/>
                      </a:moveTo>
                      <a:lnTo>
                        <a:pt x="6" y="4"/>
                      </a:lnTo>
                      <a:lnTo>
                        <a:pt x="11" y="0"/>
                      </a:lnTo>
                      <a:lnTo>
                        <a:pt x="21" y="4"/>
                      </a:lnTo>
                      <a:lnTo>
                        <a:pt x="26" y="9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5" name="Freeform 184"/>
                <p:cNvSpPr>
                  <a:spLocks/>
                </p:cNvSpPr>
                <p:nvPr/>
              </p:nvSpPr>
              <p:spPr bwMode="auto">
                <a:xfrm>
                  <a:off x="3615" y="2752"/>
                  <a:ext cx="21" cy="331"/>
                </a:xfrm>
                <a:custGeom>
                  <a:avLst/>
                  <a:gdLst>
                    <a:gd name="T0" fmla="*/ 0 w 21"/>
                    <a:gd name="T1" fmla="*/ 0 h 331"/>
                    <a:gd name="T2" fmla="*/ 0 w 21"/>
                    <a:gd name="T3" fmla="*/ 15 h 331"/>
                    <a:gd name="T4" fmla="*/ 5 w 21"/>
                    <a:gd name="T5" fmla="*/ 29 h 331"/>
                    <a:gd name="T6" fmla="*/ 5 w 21"/>
                    <a:gd name="T7" fmla="*/ 67 h 331"/>
                    <a:gd name="T8" fmla="*/ 11 w 21"/>
                    <a:gd name="T9" fmla="*/ 115 h 331"/>
                    <a:gd name="T10" fmla="*/ 11 w 21"/>
                    <a:gd name="T11" fmla="*/ 163 h 331"/>
                    <a:gd name="T12" fmla="*/ 11 w 21"/>
                    <a:gd name="T13" fmla="*/ 216 h 331"/>
                    <a:gd name="T14" fmla="*/ 16 w 21"/>
                    <a:gd name="T15" fmla="*/ 264 h 331"/>
                    <a:gd name="T16" fmla="*/ 16 w 21"/>
                    <a:gd name="T17" fmla="*/ 303 h 331"/>
                    <a:gd name="T18" fmla="*/ 21 w 21"/>
                    <a:gd name="T19" fmla="*/ 317 h 331"/>
                    <a:gd name="T20" fmla="*/ 21 w 21"/>
                    <a:gd name="T21" fmla="*/ 331 h 3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31"/>
                    <a:gd name="T35" fmla="*/ 21 w 21"/>
                    <a:gd name="T36" fmla="*/ 331 h 3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31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5" y="67"/>
                      </a:lnTo>
                      <a:lnTo>
                        <a:pt x="11" y="115"/>
                      </a:lnTo>
                      <a:lnTo>
                        <a:pt x="11" y="163"/>
                      </a:lnTo>
                      <a:lnTo>
                        <a:pt x="11" y="216"/>
                      </a:lnTo>
                      <a:lnTo>
                        <a:pt x="16" y="264"/>
                      </a:lnTo>
                      <a:lnTo>
                        <a:pt x="16" y="303"/>
                      </a:lnTo>
                      <a:lnTo>
                        <a:pt x="21" y="317"/>
                      </a:lnTo>
                      <a:lnTo>
                        <a:pt x="21" y="331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6" name="Freeform 185"/>
                <p:cNvSpPr>
                  <a:spLocks/>
                </p:cNvSpPr>
                <p:nvPr/>
              </p:nvSpPr>
              <p:spPr bwMode="auto">
                <a:xfrm>
                  <a:off x="3636" y="3083"/>
                  <a:ext cx="26" cy="5"/>
                </a:xfrm>
                <a:custGeom>
                  <a:avLst/>
                  <a:gdLst>
                    <a:gd name="T0" fmla="*/ 0 w 26"/>
                    <a:gd name="T1" fmla="*/ 0 h 5"/>
                    <a:gd name="T2" fmla="*/ 5 w 26"/>
                    <a:gd name="T3" fmla="*/ 5 h 5"/>
                    <a:gd name="T4" fmla="*/ 10 w 26"/>
                    <a:gd name="T5" fmla="*/ 5 h 5"/>
                    <a:gd name="T6" fmla="*/ 21 w 26"/>
                    <a:gd name="T7" fmla="*/ 5 h 5"/>
                    <a:gd name="T8" fmla="*/ 26 w 2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5"/>
                    <a:gd name="T17" fmla="*/ 26 w 2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2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7" name="Freeform 186"/>
                <p:cNvSpPr>
                  <a:spLocks/>
                </p:cNvSpPr>
                <p:nvPr/>
              </p:nvSpPr>
              <p:spPr bwMode="auto">
                <a:xfrm>
                  <a:off x="3662" y="2983"/>
                  <a:ext cx="26" cy="100"/>
                </a:xfrm>
                <a:custGeom>
                  <a:avLst/>
                  <a:gdLst>
                    <a:gd name="T0" fmla="*/ 0 w 26"/>
                    <a:gd name="T1" fmla="*/ 100 h 100"/>
                    <a:gd name="T2" fmla="*/ 5 w 26"/>
                    <a:gd name="T3" fmla="*/ 81 h 100"/>
                    <a:gd name="T4" fmla="*/ 10 w 26"/>
                    <a:gd name="T5" fmla="*/ 57 h 100"/>
                    <a:gd name="T6" fmla="*/ 20 w 26"/>
                    <a:gd name="T7" fmla="*/ 33 h 100"/>
                    <a:gd name="T8" fmla="*/ 26 w 26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00"/>
                    <a:gd name="T17" fmla="*/ 26 w 26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00">
                      <a:moveTo>
                        <a:pt x="0" y="100"/>
                      </a:moveTo>
                      <a:lnTo>
                        <a:pt x="5" y="81"/>
                      </a:lnTo>
                      <a:lnTo>
                        <a:pt x="10" y="57"/>
                      </a:lnTo>
                      <a:lnTo>
                        <a:pt x="20" y="3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8" name="Freeform 187"/>
                <p:cNvSpPr>
                  <a:spLocks/>
                </p:cNvSpPr>
                <p:nvPr/>
              </p:nvSpPr>
              <p:spPr bwMode="auto">
                <a:xfrm>
                  <a:off x="3688" y="2829"/>
                  <a:ext cx="25" cy="154"/>
                </a:xfrm>
                <a:custGeom>
                  <a:avLst/>
                  <a:gdLst>
                    <a:gd name="T0" fmla="*/ 0 w 25"/>
                    <a:gd name="T1" fmla="*/ 154 h 154"/>
                    <a:gd name="T2" fmla="*/ 5 w 25"/>
                    <a:gd name="T3" fmla="*/ 120 h 154"/>
                    <a:gd name="T4" fmla="*/ 10 w 25"/>
                    <a:gd name="T5" fmla="*/ 86 h 154"/>
                    <a:gd name="T6" fmla="*/ 20 w 25"/>
                    <a:gd name="T7" fmla="*/ 48 h 154"/>
                    <a:gd name="T8" fmla="*/ 25 w 25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54"/>
                    <a:gd name="T17" fmla="*/ 25 w 25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54">
                      <a:moveTo>
                        <a:pt x="0" y="154"/>
                      </a:moveTo>
                      <a:lnTo>
                        <a:pt x="5" y="120"/>
                      </a:lnTo>
                      <a:lnTo>
                        <a:pt x="10" y="86"/>
                      </a:lnTo>
                      <a:lnTo>
                        <a:pt x="20" y="48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49" name="Freeform 188"/>
                <p:cNvSpPr>
                  <a:spLocks/>
                </p:cNvSpPr>
                <p:nvPr/>
              </p:nvSpPr>
              <p:spPr bwMode="auto">
                <a:xfrm>
                  <a:off x="3713" y="2575"/>
                  <a:ext cx="26" cy="254"/>
                </a:xfrm>
                <a:custGeom>
                  <a:avLst/>
                  <a:gdLst>
                    <a:gd name="T0" fmla="*/ 0 w 26"/>
                    <a:gd name="T1" fmla="*/ 254 h 254"/>
                    <a:gd name="T2" fmla="*/ 5 w 26"/>
                    <a:gd name="T3" fmla="*/ 225 h 254"/>
                    <a:gd name="T4" fmla="*/ 5 w 26"/>
                    <a:gd name="T5" fmla="*/ 196 h 254"/>
                    <a:gd name="T6" fmla="*/ 16 w 26"/>
                    <a:gd name="T7" fmla="*/ 124 h 254"/>
                    <a:gd name="T8" fmla="*/ 21 w 26"/>
                    <a:gd name="T9" fmla="*/ 57 h 254"/>
                    <a:gd name="T10" fmla="*/ 21 w 26"/>
                    <a:gd name="T11" fmla="*/ 24 h 254"/>
                    <a:gd name="T12" fmla="*/ 26 w 26"/>
                    <a:gd name="T13" fmla="*/ 0 h 2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254"/>
                    <a:gd name="T23" fmla="*/ 26 w 26"/>
                    <a:gd name="T24" fmla="*/ 254 h 2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254">
                      <a:moveTo>
                        <a:pt x="0" y="254"/>
                      </a:moveTo>
                      <a:lnTo>
                        <a:pt x="5" y="225"/>
                      </a:lnTo>
                      <a:lnTo>
                        <a:pt x="5" y="196"/>
                      </a:lnTo>
                      <a:lnTo>
                        <a:pt x="16" y="124"/>
                      </a:lnTo>
                      <a:lnTo>
                        <a:pt x="21" y="57"/>
                      </a:lnTo>
                      <a:lnTo>
                        <a:pt x="21" y="24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0" name="Freeform 189"/>
                <p:cNvSpPr>
                  <a:spLocks/>
                </p:cNvSpPr>
                <p:nvPr/>
              </p:nvSpPr>
              <p:spPr bwMode="auto">
                <a:xfrm>
                  <a:off x="3739" y="2436"/>
                  <a:ext cx="21" cy="139"/>
                </a:xfrm>
                <a:custGeom>
                  <a:avLst/>
                  <a:gdLst>
                    <a:gd name="T0" fmla="*/ 0 w 21"/>
                    <a:gd name="T1" fmla="*/ 139 h 139"/>
                    <a:gd name="T2" fmla="*/ 0 w 21"/>
                    <a:gd name="T3" fmla="*/ 119 h 139"/>
                    <a:gd name="T4" fmla="*/ 5 w 21"/>
                    <a:gd name="T5" fmla="*/ 95 h 139"/>
                    <a:gd name="T6" fmla="*/ 5 w 21"/>
                    <a:gd name="T7" fmla="*/ 67 h 139"/>
                    <a:gd name="T8" fmla="*/ 10 w 21"/>
                    <a:gd name="T9" fmla="*/ 38 h 139"/>
                    <a:gd name="T10" fmla="*/ 16 w 21"/>
                    <a:gd name="T11" fmla="*/ 14 h 139"/>
                    <a:gd name="T12" fmla="*/ 16 w 21"/>
                    <a:gd name="T13" fmla="*/ 0 h 139"/>
                    <a:gd name="T14" fmla="*/ 16 w 21"/>
                    <a:gd name="T15" fmla="*/ 0 h 139"/>
                    <a:gd name="T16" fmla="*/ 21 w 21"/>
                    <a:gd name="T17" fmla="*/ 0 h 139"/>
                    <a:gd name="T18" fmla="*/ 21 w 21"/>
                    <a:gd name="T19" fmla="*/ 4 h 139"/>
                    <a:gd name="T20" fmla="*/ 21 w 21"/>
                    <a:gd name="T21" fmla="*/ 14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139"/>
                    <a:gd name="T35" fmla="*/ 21 w 21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139">
                      <a:moveTo>
                        <a:pt x="0" y="139"/>
                      </a:moveTo>
                      <a:lnTo>
                        <a:pt x="0" y="119"/>
                      </a:lnTo>
                      <a:lnTo>
                        <a:pt x="5" y="95"/>
                      </a:lnTo>
                      <a:lnTo>
                        <a:pt x="5" y="67"/>
                      </a:lnTo>
                      <a:lnTo>
                        <a:pt x="10" y="38"/>
                      </a:lnTo>
                      <a:lnTo>
                        <a:pt x="16" y="14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14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1" name="Freeform 190"/>
                <p:cNvSpPr>
                  <a:spLocks/>
                </p:cNvSpPr>
                <p:nvPr/>
              </p:nvSpPr>
              <p:spPr bwMode="auto">
                <a:xfrm>
                  <a:off x="3760" y="2450"/>
                  <a:ext cx="20" cy="758"/>
                </a:xfrm>
                <a:custGeom>
                  <a:avLst/>
                  <a:gdLst>
                    <a:gd name="T0" fmla="*/ 0 w 20"/>
                    <a:gd name="T1" fmla="*/ 0 h 758"/>
                    <a:gd name="T2" fmla="*/ 0 w 20"/>
                    <a:gd name="T3" fmla="*/ 24 h 758"/>
                    <a:gd name="T4" fmla="*/ 0 w 20"/>
                    <a:gd name="T5" fmla="*/ 62 h 758"/>
                    <a:gd name="T6" fmla="*/ 5 w 20"/>
                    <a:gd name="T7" fmla="*/ 105 h 758"/>
                    <a:gd name="T8" fmla="*/ 5 w 20"/>
                    <a:gd name="T9" fmla="*/ 153 h 758"/>
                    <a:gd name="T10" fmla="*/ 5 w 20"/>
                    <a:gd name="T11" fmla="*/ 211 h 758"/>
                    <a:gd name="T12" fmla="*/ 5 w 20"/>
                    <a:gd name="T13" fmla="*/ 269 h 758"/>
                    <a:gd name="T14" fmla="*/ 10 w 20"/>
                    <a:gd name="T15" fmla="*/ 393 h 758"/>
                    <a:gd name="T16" fmla="*/ 10 w 20"/>
                    <a:gd name="T17" fmla="*/ 518 h 758"/>
                    <a:gd name="T18" fmla="*/ 15 w 20"/>
                    <a:gd name="T19" fmla="*/ 576 h 758"/>
                    <a:gd name="T20" fmla="*/ 15 w 20"/>
                    <a:gd name="T21" fmla="*/ 629 h 758"/>
                    <a:gd name="T22" fmla="*/ 15 w 20"/>
                    <a:gd name="T23" fmla="*/ 672 h 758"/>
                    <a:gd name="T24" fmla="*/ 15 w 20"/>
                    <a:gd name="T25" fmla="*/ 710 h 758"/>
                    <a:gd name="T26" fmla="*/ 20 w 20"/>
                    <a:gd name="T27" fmla="*/ 739 h 758"/>
                    <a:gd name="T28" fmla="*/ 20 w 20"/>
                    <a:gd name="T29" fmla="*/ 758 h 75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758"/>
                    <a:gd name="T47" fmla="*/ 20 w 20"/>
                    <a:gd name="T48" fmla="*/ 758 h 75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758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62"/>
                      </a:lnTo>
                      <a:lnTo>
                        <a:pt x="5" y="105"/>
                      </a:lnTo>
                      <a:lnTo>
                        <a:pt x="5" y="153"/>
                      </a:lnTo>
                      <a:lnTo>
                        <a:pt x="5" y="211"/>
                      </a:lnTo>
                      <a:lnTo>
                        <a:pt x="5" y="269"/>
                      </a:lnTo>
                      <a:lnTo>
                        <a:pt x="10" y="393"/>
                      </a:lnTo>
                      <a:lnTo>
                        <a:pt x="10" y="518"/>
                      </a:lnTo>
                      <a:lnTo>
                        <a:pt x="15" y="576"/>
                      </a:lnTo>
                      <a:lnTo>
                        <a:pt x="15" y="629"/>
                      </a:lnTo>
                      <a:lnTo>
                        <a:pt x="15" y="672"/>
                      </a:lnTo>
                      <a:lnTo>
                        <a:pt x="15" y="710"/>
                      </a:lnTo>
                      <a:lnTo>
                        <a:pt x="20" y="739"/>
                      </a:lnTo>
                      <a:lnTo>
                        <a:pt x="20" y="758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2" name="Freeform 191"/>
                <p:cNvSpPr>
                  <a:spLocks/>
                </p:cNvSpPr>
                <p:nvPr/>
              </p:nvSpPr>
              <p:spPr bwMode="auto">
                <a:xfrm>
                  <a:off x="3780" y="2829"/>
                  <a:ext cx="37" cy="389"/>
                </a:xfrm>
                <a:custGeom>
                  <a:avLst/>
                  <a:gdLst>
                    <a:gd name="T0" fmla="*/ 0 w 37"/>
                    <a:gd name="T1" fmla="*/ 379 h 389"/>
                    <a:gd name="T2" fmla="*/ 0 w 37"/>
                    <a:gd name="T3" fmla="*/ 389 h 389"/>
                    <a:gd name="T4" fmla="*/ 6 w 37"/>
                    <a:gd name="T5" fmla="*/ 384 h 389"/>
                    <a:gd name="T6" fmla="*/ 6 w 37"/>
                    <a:gd name="T7" fmla="*/ 374 h 389"/>
                    <a:gd name="T8" fmla="*/ 11 w 37"/>
                    <a:gd name="T9" fmla="*/ 360 h 389"/>
                    <a:gd name="T10" fmla="*/ 11 w 37"/>
                    <a:gd name="T11" fmla="*/ 341 h 389"/>
                    <a:gd name="T12" fmla="*/ 11 w 37"/>
                    <a:gd name="T13" fmla="*/ 317 h 389"/>
                    <a:gd name="T14" fmla="*/ 16 w 37"/>
                    <a:gd name="T15" fmla="*/ 283 h 389"/>
                    <a:gd name="T16" fmla="*/ 16 w 37"/>
                    <a:gd name="T17" fmla="*/ 254 h 389"/>
                    <a:gd name="T18" fmla="*/ 21 w 37"/>
                    <a:gd name="T19" fmla="*/ 182 h 389"/>
                    <a:gd name="T20" fmla="*/ 26 w 37"/>
                    <a:gd name="T21" fmla="*/ 110 h 389"/>
                    <a:gd name="T22" fmla="*/ 31 w 37"/>
                    <a:gd name="T23" fmla="*/ 48 h 389"/>
                    <a:gd name="T24" fmla="*/ 37 w 37"/>
                    <a:gd name="T25" fmla="*/ 24 h 389"/>
                    <a:gd name="T26" fmla="*/ 37 w 37"/>
                    <a:gd name="T27" fmla="*/ 0 h 38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389"/>
                    <a:gd name="T44" fmla="*/ 37 w 37"/>
                    <a:gd name="T45" fmla="*/ 389 h 38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389">
                      <a:moveTo>
                        <a:pt x="0" y="379"/>
                      </a:moveTo>
                      <a:lnTo>
                        <a:pt x="0" y="389"/>
                      </a:lnTo>
                      <a:lnTo>
                        <a:pt x="6" y="384"/>
                      </a:lnTo>
                      <a:lnTo>
                        <a:pt x="6" y="374"/>
                      </a:lnTo>
                      <a:lnTo>
                        <a:pt x="11" y="360"/>
                      </a:lnTo>
                      <a:lnTo>
                        <a:pt x="11" y="341"/>
                      </a:lnTo>
                      <a:lnTo>
                        <a:pt x="11" y="317"/>
                      </a:lnTo>
                      <a:lnTo>
                        <a:pt x="16" y="283"/>
                      </a:lnTo>
                      <a:lnTo>
                        <a:pt x="16" y="254"/>
                      </a:lnTo>
                      <a:lnTo>
                        <a:pt x="21" y="182"/>
                      </a:lnTo>
                      <a:lnTo>
                        <a:pt x="26" y="110"/>
                      </a:lnTo>
                      <a:lnTo>
                        <a:pt x="31" y="48"/>
                      </a:lnTo>
                      <a:lnTo>
                        <a:pt x="37" y="24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3" name="Freeform 192"/>
                <p:cNvSpPr>
                  <a:spLocks/>
                </p:cNvSpPr>
                <p:nvPr/>
              </p:nvSpPr>
              <p:spPr bwMode="auto">
                <a:xfrm>
                  <a:off x="3817" y="2575"/>
                  <a:ext cx="36" cy="254"/>
                </a:xfrm>
                <a:custGeom>
                  <a:avLst/>
                  <a:gdLst>
                    <a:gd name="T0" fmla="*/ 0 w 36"/>
                    <a:gd name="T1" fmla="*/ 254 h 254"/>
                    <a:gd name="T2" fmla="*/ 5 w 36"/>
                    <a:gd name="T3" fmla="*/ 216 h 254"/>
                    <a:gd name="T4" fmla="*/ 10 w 36"/>
                    <a:gd name="T5" fmla="*/ 182 h 254"/>
                    <a:gd name="T6" fmla="*/ 15 w 36"/>
                    <a:gd name="T7" fmla="*/ 120 h 254"/>
                    <a:gd name="T8" fmla="*/ 25 w 36"/>
                    <a:gd name="T9" fmla="*/ 62 h 254"/>
                    <a:gd name="T10" fmla="*/ 36 w 36"/>
                    <a:gd name="T11" fmla="*/ 0 h 2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254"/>
                    <a:gd name="T20" fmla="*/ 36 w 36"/>
                    <a:gd name="T21" fmla="*/ 254 h 2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254">
                      <a:moveTo>
                        <a:pt x="0" y="254"/>
                      </a:moveTo>
                      <a:lnTo>
                        <a:pt x="5" y="216"/>
                      </a:lnTo>
                      <a:lnTo>
                        <a:pt x="10" y="182"/>
                      </a:lnTo>
                      <a:lnTo>
                        <a:pt x="15" y="120"/>
                      </a:lnTo>
                      <a:lnTo>
                        <a:pt x="25" y="62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4" name="Freeform 193"/>
                <p:cNvSpPr>
                  <a:spLocks/>
                </p:cNvSpPr>
                <p:nvPr/>
              </p:nvSpPr>
              <p:spPr bwMode="auto">
                <a:xfrm>
                  <a:off x="3853" y="2325"/>
                  <a:ext cx="36" cy="250"/>
                </a:xfrm>
                <a:custGeom>
                  <a:avLst/>
                  <a:gdLst>
                    <a:gd name="T0" fmla="*/ 0 w 36"/>
                    <a:gd name="T1" fmla="*/ 250 h 250"/>
                    <a:gd name="T2" fmla="*/ 5 w 36"/>
                    <a:gd name="T3" fmla="*/ 216 h 250"/>
                    <a:gd name="T4" fmla="*/ 10 w 36"/>
                    <a:gd name="T5" fmla="*/ 173 h 250"/>
                    <a:gd name="T6" fmla="*/ 15 w 36"/>
                    <a:gd name="T7" fmla="*/ 130 h 250"/>
                    <a:gd name="T8" fmla="*/ 20 w 36"/>
                    <a:gd name="T9" fmla="*/ 87 h 250"/>
                    <a:gd name="T10" fmla="*/ 20 w 36"/>
                    <a:gd name="T11" fmla="*/ 53 h 250"/>
                    <a:gd name="T12" fmla="*/ 25 w 36"/>
                    <a:gd name="T13" fmla="*/ 24 h 250"/>
                    <a:gd name="T14" fmla="*/ 31 w 36"/>
                    <a:gd name="T15" fmla="*/ 10 h 250"/>
                    <a:gd name="T16" fmla="*/ 31 w 36"/>
                    <a:gd name="T17" fmla="*/ 5 h 250"/>
                    <a:gd name="T18" fmla="*/ 36 w 36"/>
                    <a:gd name="T19" fmla="*/ 0 h 250"/>
                    <a:gd name="T20" fmla="*/ 36 w 36"/>
                    <a:gd name="T21" fmla="*/ 0 h 2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250"/>
                    <a:gd name="T35" fmla="*/ 36 w 36"/>
                    <a:gd name="T36" fmla="*/ 250 h 2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250">
                      <a:moveTo>
                        <a:pt x="0" y="250"/>
                      </a:moveTo>
                      <a:lnTo>
                        <a:pt x="5" y="216"/>
                      </a:lnTo>
                      <a:lnTo>
                        <a:pt x="10" y="173"/>
                      </a:lnTo>
                      <a:lnTo>
                        <a:pt x="15" y="130"/>
                      </a:lnTo>
                      <a:lnTo>
                        <a:pt x="20" y="87"/>
                      </a:lnTo>
                      <a:lnTo>
                        <a:pt x="20" y="53"/>
                      </a:lnTo>
                      <a:lnTo>
                        <a:pt x="25" y="24"/>
                      </a:lnTo>
                      <a:lnTo>
                        <a:pt x="31" y="10"/>
                      </a:lnTo>
                      <a:lnTo>
                        <a:pt x="31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5" name="Freeform 194"/>
                <p:cNvSpPr>
                  <a:spLocks/>
                </p:cNvSpPr>
                <p:nvPr/>
              </p:nvSpPr>
              <p:spPr bwMode="auto">
                <a:xfrm>
                  <a:off x="3889" y="2325"/>
                  <a:ext cx="31" cy="326"/>
                </a:xfrm>
                <a:custGeom>
                  <a:avLst/>
                  <a:gdLst>
                    <a:gd name="T0" fmla="*/ 0 w 31"/>
                    <a:gd name="T1" fmla="*/ 0 h 326"/>
                    <a:gd name="T2" fmla="*/ 0 w 31"/>
                    <a:gd name="T3" fmla="*/ 5 h 326"/>
                    <a:gd name="T4" fmla="*/ 5 w 31"/>
                    <a:gd name="T5" fmla="*/ 15 h 326"/>
                    <a:gd name="T6" fmla="*/ 5 w 31"/>
                    <a:gd name="T7" fmla="*/ 29 h 326"/>
                    <a:gd name="T8" fmla="*/ 10 w 31"/>
                    <a:gd name="T9" fmla="*/ 43 h 326"/>
                    <a:gd name="T10" fmla="*/ 10 w 31"/>
                    <a:gd name="T11" fmla="*/ 82 h 326"/>
                    <a:gd name="T12" fmla="*/ 15 w 31"/>
                    <a:gd name="T13" fmla="*/ 130 h 326"/>
                    <a:gd name="T14" fmla="*/ 20 w 31"/>
                    <a:gd name="T15" fmla="*/ 182 h 326"/>
                    <a:gd name="T16" fmla="*/ 26 w 31"/>
                    <a:gd name="T17" fmla="*/ 235 h 326"/>
                    <a:gd name="T18" fmla="*/ 26 w 31"/>
                    <a:gd name="T19" fmla="*/ 283 h 326"/>
                    <a:gd name="T20" fmla="*/ 31 w 31"/>
                    <a:gd name="T21" fmla="*/ 326 h 3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326"/>
                    <a:gd name="T35" fmla="*/ 31 w 31"/>
                    <a:gd name="T36" fmla="*/ 326 h 3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32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5"/>
                      </a:lnTo>
                      <a:lnTo>
                        <a:pt x="5" y="29"/>
                      </a:lnTo>
                      <a:lnTo>
                        <a:pt x="10" y="43"/>
                      </a:lnTo>
                      <a:lnTo>
                        <a:pt x="10" y="82"/>
                      </a:lnTo>
                      <a:lnTo>
                        <a:pt x="15" y="130"/>
                      </a:lnTo>
                      <a:lnTo>
                        <a:pt x="20" y="182"/>
                      </a:lnTo>
                      <a:lnTo>
                        <a:pt x="26" y="235"/>
                      </a:lnTo>
                      <a:lnTo>
                        <a:pt x="26" y="283"/>
                      </a:lnTo>
                      <a:lnTo>
                        <a:pt x="31" y="326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6" name="Freeform 195"/>
                <p:cNvSpPr>
                  <a:spLocks/>
                </p:cNvSpPr>
                <p:nvPr/>
              </p:nvSpPr>
              <p:spPr bwMode="auto">
                <a:xfrm>
                  <a:off x="3920" y="2651"/>
                  <a:ext cx="26" cy="255"/>
                </a:xfrm>
                <a:custGeom>
                  <a:avLst/>
                  <a:gdLst>
                    <a:gd name="T0" fmla="*/ 0 w 26"/>
                    <a:gd name="T1" fmla="*/ 0 h 255"/>
                    <a:gd name="T2" fmla="*/ 5 w 26"/>
                    <a:gd name="T3" fmla="*/ 72 h 255"/>
                    <a:gd name="T4" fmla="*/ 10 w 26"/>
                    <a:gd name="T5" fmla="*/ 135 h 255"/>
                    <a:gd name="T6" fmla="*/ 20 w 26"/>
                    <a:gd name="T7" fmla="*/ 197 h 255"/>
                    <a:gd name="T8" fmla="*/ 26 w 26"/>
                    <a:gd name="T9" fmla="*/ 255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55"/>
                    <a:gd name="T17" fmla="*/ 26 w 26"/>
                    <a:gd name="T18" fmla="*/ 255 h 2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55">
                      <a:moveTo>
                        <a:pt x="0" y="0"/>
                      </a:moveTo>
                      <a:lnTo>
                        <a:pt x="5" y="72"/>
                      </a:lnTo>
                      <a:lnTo>
                        <a:pt x="10" y="135"/>
                      </a:lnTo>
                      <a:lnTo>
                        <a:pt x="20" y="197"/>
                      </a:lnTo>
                      <a:lnTo>
                        <a:pt x="26" y="25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7" name="Freeform 196"/>
                <p:cNvSpPr>
                  <a:spLocks/>
                </p:cNvSpPr>
                <p:nvPr/>
              </p:nvSpPr>
              <p:spPr bwMode="auto">
                <a:xfrm>
                  <a:off x="3946" y="2906"/>
                  <a:ext cx="31" cy="177"/>
                </a:xfrm>
                <a:custGeom>
                  <a:avLst/>
                  <a:gdLst>
                    <a:gd name="T0" fmla="*/ 0 w 31"/>
                    <a:gd name="T1" fmla="*/ 0 h 177"/>
                    <a:gd name="T2" fmla="*/ 5 w 31"/>
                    <a:gd name="T3" fmla="*/ 29 h 177"/>
                    <a:gd name="T4" fmla="*/ 5 w 31"/>
                    <a:gd name="T5" fmla="*/ 62 h 177"/>
                    <a:gd name="T6" fmla="*/ 10 w 31"/>
                    <a:gd name="T7" fmla="*/ 91 h 177"/>
                    <a:gd name="T8" fmla="*/ 15 w 31"/>
                    <a:gd name="T9" fmla="*/ 120 h 177"/>
                    <a:gd name="T10" fmla="*/ 20 w 31"/>
                    <a:gd name="T11" fmla="*/ 149 h 177"/>
                    <a:gd name="T12" fmla="*/ 25 w 31"/>
                    <a:gd name="T13" fmla="*/ 168 h 177"/>
                    <a:gd name="T14" fmla="*/ 25 w 31"/>
                    <a:gd name="T15" fmla="*/ 177 h 177"/>
                    <a:gd name="T16" fmla="*/ 31 w 31"/>
                    <a:gd name="T17" fmla="*/ 177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77"/>
                    <a:gd name="T29" fmla="*/ 31 w 31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77">
                      <a:moveTo>
                        <a:pt x="0" y="0"/>
                      </a:moveTo>
                      <a:lnTo>
                        <a:pt x="5" y="29"/>
                      </a:lnTo>
                      <a:lnTo>
                        <a:pt x="5" y="62"/>
                      </a:lnTo>
                      <a:lnTo>
                        <a:pt x="10" y="91"/>
                      </a:lnTo>
                      <a:lnTo>
                        <a:pt x="15" y="120"/>
                      </a:lnTo>
                      <a:lnTo>
                        <a:pt x="20" y="149"/>
                      </a:lnTo>
                      <a:lnTo>
                        <a:pt x="25" y="168"/>
                      </a:lnTo>
                      <a:lnTo>
                        <a:pt x="25" y="177"/>
                      </a:lnTo>
                      <a:lnTo>
                        <a:pt x="31" y="1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8" name="Freeform 197"/>
                <p:cNvSpPr>
                  <a:spLocks/>
                </p:cNvSpPr>
                <p:nvPr/>
              </p:nvSpPr>
              <p:spPr bwMode="auto">
                <a:xfrm>
                  <a:off x="3977" y="2805"/>
                  <a:ext cx="25" cy="278"/>
                </a:xfrm>
                <a:custGeom>
                  <a:avLst/>
                  <a:gdLst>
                    <a:gd name="T0" fmla="*/ 0 w 25"/>
                    <a:gd name="T1" fmla="*/ 278 h 278"/>
                    <a:gd name="T2" fmla="*/ 0 w 25"/>
                    <a:gd name="T3" fmla="*/ 274 h 278"/>
                    <a:gd name="T4" fmla="*/ 5 w 25"/>
                    <a:gd name="T5" fmla="*/ 264 h 278"/>
                    <a:gd name="T6" fmla="*/ 5 w 25"/>
                    <a:gd name="T7" fmla="*/ 240 h 278"/>
                    <a:gd name="T8" fmla="*/ 10 w 25"/>
                    <a:gd name="T9" fmla="*/ 206 h 278"/>
                    <a:gd name="T10" fmla="*/ 15 w 25"/>
                    <a:gd name="T11" fmla="*/ 163 h 278"/>
                    <a:gd name="T12" fmla="*/ 20 w 25"/>
                    <a:gd name="T13" fmla="*/ 77 h 278"/>
                    <a:gd name="T14" fmla="*/ 20 w 25"/>
                    <a:gd name="T15" fmla="*/ 34 h 278"/>
                    <a:gd name="T16" fmla="*/ 25 w 25"/>
                    <a:gd name="T17" fmla="*/ 0 h 2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278"/>
                    <a:gd name="T29" fmla="*/ 25 w 25"/>
                    <a:gd name="T30" fmla="*/ 278 h 2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278">
                      <a:moveTo>
                        <a:pt x="0" y="278"/>
                      </a:moveTo>
                      <a:lnTo>
                        <a:pt x="0" y="274"/>
                      </a:lnTo>
                      <a:lnTo>
                        <a:pt x="5" y="264"/>
                      </a:lnTo>
                      <a:lnTo>
                        <a:pt x="5" y="240"/>
                      </a:lnTo>
                      <a:lnTo>
                        <a:pt x="10" y="206"/>
                      </a:lnTo>
                      <a:lnTo>
                        <a:pt x="15" y="163"/>
                      </a:lnTo>
                      <a:lnTo>
                        <a:pt x="20" y="77"/>
                      </a:lnTo>
                      <a:lnTo>
                        <a:pt x="20" y="34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59" name="Freeform 198"/>
                <p:cNvSpPr>
                  <a:spLocks/>
                </p:cNvSpPr>
                <p:nvPr/>
              </p:nvSpPr>
              <p:spPr bwMode="auto">
                <a:xfrm>
                  <a:off x="4002" y="2575"/>
                  <a:ext cx="21" cy="230"/>
                </a:xfrm>
                <a:custGeom>
                  <a:avLst/>
                  <a:gdLst>
                    <a:gd name="T0" fmla="*/ 0 w 21"/>
                    <a:gd name="T1" fmla="*/ 230 h 230"/>
                    <a:gd name="T2" fmla="*/ 6 w 21"/>
                    <a:gd name="T3" fmla="*/ 168 h 230"/>
                    <a:gd name="T4" fmla="*/ 11 w 21"/>
                    <a:gd name="T5" fmla="*/ 115 h 230"/>
                    <a:gd name="T6" fmla="*/ 16 w 21"/>
                    <a:gd name="T7" fmla="*/ 57 h 230"/>
                    <a:gd name="T8" fmla="*/ 21 w 21"/>
                    <a:gd name="T9" fmla="*/ 0 h 2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30"/>
                    <a:gd name="T17" fmla="*/ 21 w 21"/>
                    <a:gd name="T18" fmla="*/ 230 h 2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30">
                      <a:moveTo>
                        <a:pt x="0" y="230"/>
                      </a:moveTo>
                      <a:lnTo>
                        <a:pt x="6" y="168"/>
                      </a:lnTo>
                      <a:lnTo>
                        <a:pt x="11" y="115"/>
                      </a:lnTo>
                      <a:lnTo>
                        <a:pt x="16" y="57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0" name="Freeform 199"/>
                <p:cNvSpPr>
                  <a:spLocks/>
                </p:cNvSpPr>
                <p:nvPr/>
              </p:nvSpPr>
              <p:spPr bwMode="auto">
                <a:xfrm>
                  <a:off x="4023" y="2325"/>
                  <a:ext cx="26" cy="250"/>
                </a:xfrm>
                <a:custGeom>
                  <a:avLst/>
                  <a:gdLst>
                    <a:gd name="T0" fmla="*/ 0 w 26"/>
                    <a:gd name="T1" fmla="*/ 250 h 250"/>
                    <a:gd name="T2" fmla="*/ 5 w 26"/>
                    <a:gd name="T3" fmla="*/ 187 h 250"/>
                    <a:gd name="T4" fmla="*/ 10 w 26"/>
                    <a:gd name="T5" fmla="*/ 120 h 250"/>
                    <a:gd name="T6" fmla="*/ 21 w 26"/>
                    <a:gd name="T7" fmla="*/ 58 h 250"/>
                    <a:gd name="T8" fmla="*/ 26 w 26"/>
                    <a:gd name="T9" fmla="*/ 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50"/>
                    <a:gd name="T17" fmla="*/ 26 w 26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50">
                      <a:moveTo>
                        <a:pt x="0" y="250"/>
                      </a:moveTo>
                      <a:lnTo>
                        <a:pt x="5" y="187"/>
                      </a:lnTo>
                      <a:lnTo>
                        <a:pt x="10" y="120"/>
                      </a:lnTo>
                      <a:lnTo>
                        <a:pt x="21" y="58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1" name="Freeform 200"/>
                <p:cNvSpPr>
                  <a:spLocks/>
                </p:cNvSpPr>
                <p:nvPr/>
              </p:nvSpPr>
              <p:spPr bwMode="auto">
                <a:xfrm>
                  <a:off x="4049" y="2148"/>
                  <a:ext cx="20" cy="177"/>
                </a:xfrm>
                <a:custGeom>
                  <a:avLst/>
                  <a:gdLst>
                    <a:gd name="T0" fmla="*/ 0 w 20"/>
                    <a:gd name="T1" fmla="*/ 177 h 177"/>
                    <a:gd name="T2" fmla="*/ 5 w 20"/>
                    <a:gd name="T3" fmla="*/ 124 h 177"/>
                    <a:gd name="T4" fmla="*/ 10 w 20"/>
                    <a:gd name="T5" fmla="*/ 76 h 177"/>
                    <a:gd name="T6" fmla="*/ 15 w 20"/>
                    <a:gd name="T7" fmla="*/ 33 h 177"/>
                    <a:gd name="T8" fmla="*/ 20 w 20"/>
                    <a:gd name="T9" fmla="*/ 0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77"/>
                    <a:gd name="T17" fmla="*/ 20 w 20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77">
                      <a:moveTo>
                        <a:pt x="0" y="177"/>
                      </a:moveTo>
                      <a:lnTo>
                        <a:pt x="5" y="124"/>
                      </a:lnTo>
                      <a:lnTo>
                        <a:pt x="10" y="76"/>
                      </a:lnTo>
                      <a:lnTo>
                        <a:pt x="15" y="33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2" name="Freeform 201"/>
                <p:cNvSpPr>
                  <a:spLocks/>
                </p:cNvSpPr>
                <p:nvPr/>
              </p:nvSpPr>
              <p:spPr bwMode="auto">
                <a:xfrm>
                  <a:off x="4069" y="2071"/>
                  <a:ext cx="21" cy="77"/>
                </a:xfrm>
                <a:custGeom>
                  <a:avLst/>
                  <a:gdLst>
                    <a:gd name="T0" fmla="*/ 0 w 21"/>
                    <a:gd name="T1" fmla="*/ 77 h 77"/>
                    <a:gd name="T2" fmla="*/ 6 w 21"/>
                    <a:gd name="T3" fmla="*/ 48 h 77"/>
                    <a:gd name="T4" fmla="*/ 11 w 21"/>
                    <a:gd name="T5" fmla="*/ 24 h 77"/>
                    <a:gd name="T6" fmla="*/ 16 w 21"/>
                    <a:gd name="T7" fmla="*/ 5 h 77"/>
                    <a:gd name="T8" fmla="*/ 21 w 21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7"/>
                    <a:gd name="T17" fmla="*/ 21 w 21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7">
                      <a:moveTo>
                        <a:pt x="0" y="77"/>
                      </a:moveTo>
                      <a:lnTo>
                        <a:pt x="6" y="48"/>
                      </a:lnTo>
                      <a:lnTo>
                        <a:pt x="11" y="24"/>
                      </a:lnTo>
                      <a:lnTo>
                        <a:pt x="16" y="5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3" name="Freeform 202"/>
                <p:cNvSpPr>
                  <a:spLocks/>
                </p:cNvSpPr>
                <p:nvPr/>
              </p:nvSpPr>
              <p:spPr bwMode="auto">
                <a:xfrm>
                  <a:off x="4090" y="2071"/>
                  <a:ext cx="21" cy="77"/>
                </a:xfrm>
                <a:custGeom>
                  <a:avLst/>
                  <a:gdLst>
                    <a:gd name="T0" fmla="*/ 0 w 21"/>
                    <a:gd name="T1" fmla="*/ 0 h 77"/>
                    <a:gd name="T2" fmla="*/ 5 w 21"/>
                    <a:gd name="T3" fmla="*/ 5 h 77"/>
                    <a:gd name="T4" fmla="*/ 10 w 21"/>
                    <a:gd name="T5" fmla="*/ 24 h 77"/>
                    <a:gd name="T6" fmla="*/ 16 w 21"/>
                    <a:gd name="T7" fmla="*/ 48 h 77"/>
                    <a:gd name="T8" fmla="*/ 21 w 21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77"/>
                    <a:gd name="T17" fmla="*/ 21 w 21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7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24"/>
                      </a:lnTo>
                      <a:lnTo>
                        <a:pt x="16" y="48"/>
                      </a:lnTo>
                      <a:lnTo>
                        <a:pt x="21" y="77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4" name="Freeform 203"/>
                <p:cNvSpPr>
                  <a:spLocks/>
                </p:cNvSpPr>
                <p:nvPr/>
              </p:nvSpPr>
              <p:spPr bwMode="auto">
                <a:xfrm>
                  <a:off x="4111" y="2148"/>
                  <a:ext cx="20" cy="302"/>
                </a:xfrm>
                <a:custGeom>
                  <a:avLst/>
                  <a:gdLst>
                    <a:gd name="T0" fmla="*/ 0 w 20"/>
                    <a:gd name="T1" fmla="*/ 0 h 302"/>
                    <a:gd name="T2" fmla="*/ 0 w 20"/>
                    <a:gd name="T3" fmla="*/ 28 h 302"/>
                    <a:gd name="T4" fmla="*/ 5 w 20"/>
                    <a:gd name="T5" fmla="*/ 62 h 302"/>
                    <a:gd name="T6" fmla="*/ 5 w 20"/>
                    <a:gd name="T7" fmla="*/ 105 h 302"/>
                    <a:gd name="T8" fmla="*/ 10 w 20"/>
                    <a:gd name="T9" fmla="*/ 148 h 302"/>
                    <a:gd name="T10" fmla="*/ 10 w 20"/>
                    <a:gd name="T11" fmla="*/ 192 h 302"/>
                    <a:gd name="T12" fmla="*/ 15 w 20"/>
                    <a:gd name="T13" fmla="*/ 235 h 302"/>
                    <a:gd name="T14" fmla="*/ 15 w 20"/>
                    <a:gd name="T15" fmla="*/ 273 h 302"/>
                    <a:gd name="T16" fmla="*/ 20 w 20"/>
                    <a:gd name="T17" fmla="*/ 302 h 3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302"/>
                    <a:gd name="T29" fmla="*/ 20 w 20"/>
                    <a:gd name="T30" fmla="*/ 302 h 3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302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5" y="62"/>
                      </a:lnTo>
                      <a:lnTo>
                        <a:pt x="5" y="105"/>
                      </a:lnTo>
                      <a:lnTo>
                        <a:pt x="10" y="148"/>
                      </a:lnTo>
                      <a:lnTo>
                        <a:pt x="10" y="192"/>
                      </a:lnTo>
                      <a:lnTo>
                        <a:pt x="15" y="235"/>
                      </a:lnTo>
                      <a:lnTo>
                        <a:pt x="15" y="273"/>
                      </a:lnTo>
                      <a:lnTo>
                        <a:pt x="20" y="302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5" name="Freeform 204"/>
                <p:cNvSpPr>
                  <a:spLocks/>
                </p:cNvSpPr>
                <p:nvPr/>
              </p:nvSpPr>
              <p:spPr bwMode="auto">
                <a:xfrm>
                  <a:off x="4131" y="2450"/>
                  <a:ext cx="37" cy="125"/>
                </a:xfrm>
                <a:custGeom>
                  <a:avLst/>
                  <a:gdLst>
                    <a:gd name="T0" fmla="*/ 0 w 37"/>
                    <a:gd name="T1" fmla="*/ 0 h 125"/>
                    <a:gd name="T2" fmla="*/ 11 w 37"/>
                    <a:gd name="T3" fmla="*/ 43 h 125"/>
                    <a:gd name="T4" fmla="*/ 16 w 37"/>
                    <a:gd name="T5" fmla="*/ 81 h 125"/>
                    <a:gd name="T6" fmla="*/ 26 w 37"/>
                    <a:gd name="T7" fmla="*/ 105 h 125"/>
                    <a:gd name="T8" fmla="*/ 37 w 37"/>
                    <a:gd name="T9" fmla="*/ 125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5"/>
                    <a:gd name="T17" fmla="*/ 37 w 37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5">
                      <a:moveTo>
                        <a:pt x="0" y="0"/>
                      </a:moveTo>
                      <a:lnTo>
                        <a:pt x="11" y="43"/>
                      </a:lnTo>
                      <a:lnTo>
                        <a:pt x="16" y="81"/>
                      </a:lnTo>
                      <a:lnTo>
                        <a:pt x="26" y="105"/>
                      </a:lnTo>
                      <a:lnTo>
                        <a:pt x="37" y="125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6" name="Freeform 205"/>
                <p:cNvSpPr>
                  <a:spLocks/>
                </p:cNvSpPr>
                <p:nvPr/>
              </p:nvSpPr>
              <p:spPr bwMode="auto">
                <a:xfrm>
                  <a:off x="4168" y="2551"/>
                  <a:ext cx="31" cy="28"/>
                </a:xfrm>
                <a:custGeom>
                  <a:avLst/>
                  <a:gdLst>
                    <a:gd name="T0" fmla="*/ 0 w 31"/>
                    <a:gd name="T1" fmla="*/ 24 h 28"/>
                    <a:gd name="T2" fmla="*/ 5 w 31"/>
                    <a:gd name="T3" fmla="*/ 28 h 28"/>
                    <a:gd name="T4" fmla="*/ 10 w 31"/>
                    <a:gd name="T5" fmla="*/ 28 h 28"/>
                    <a:gd name="T6" fmla="*/ 15 w 31"/>
                    <a:gd name="T7" fmla="*/ 19 h 28"/>
                    <a:gd name="T8" fmla="*/ 25 w 31"/>
                    <a:gd name="T9" fmla="*/ 9 h 28"/>
                    <a:gd name="T10" fmla="*/ 31 w 31"/>
                    <a:gd name="T11" fmla="*/ 0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8"/>
                    <a:gd name="T20" fmla="*/ 31 w 31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8">
                      <a:moveTo>
                        <a:pt x="0" y="24"/>
                      </a:moveTo>
                      <a:lnTo>
                        <a:pt x="5" y="28"/>
                      </a:lnTo>
                      <a:lnTo>
                        <a:pt x="10" y="28"/>
                      </a:lnTo>
                      <a:lnTo>
                        <a:pt x="15" y="19"/>
                      </a:lnTo>
                      <a:lnTo>
                        <a:pt x="25" y="9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7" name="Line 206"/>
                <p:cNvSpPr>
                  <a:spLocks noChangeShapeType="1"/>
                </p:cNvSpPr>
                <p:nvPr/>
              </p:nvSpPr>
              <p:spPr bwMode="auto">
                <a:xfrm>
                  <a:off x="4199" y="2551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68" name="Freeform 207"/>
                <p:cNvSpPr>
                  <a:spLocks/>
                </p:cNvSpPr>
                <p:nvPr/>
              </p:nvSpPr>
              <p:spPr bwMode="auto">
                <a:xfrm>
                  <a:off x="4199" y="1994"/>
                  <a:ext cx="160" cy="557"/>
                </a:xfrm>
                <a:custGeom>
                  <a:avLst/>
                  <a:gdLst>
                    <a:gd name="T0" fmla="*/ 0 w 160"/>
                    <a:gd name="T1" fmla="*/ 557 h 557"/>
                    <a:gd name="T2" fmla="*/ 5 w 160"/>
                    <a:gd name="T3" fmla="*/ 537 h 557"/>
                    <a:gd name="T4" fmla="*/ 10 w 160"/>
                    <a:gd name="T5" fmla="*/ 509 h 557"/>
                    <a:gd name="T6" fmla="*/ 20 w 160"/>
                    <a:gd name="T7" fmla="*/ 475 h 557"/>
                    <a:gd name="T8" fmla="*/ 30 w 160"/>
                    <a:gd name="T9" fmla="*/ 442 h 557"/>
                    <a:gd name="T10" fmla="*/ 51 w 160"/>
                    <a:gd name="T11" fmla="*/ 360 h 557"/>
                    <a:gd name="T12" fmla="*/ 72 w 160"/>
                    <a:gd name="T13" fmla="*/ 269 h 557"/>
                    <a:gd name="T14" fmla="*/ 98 w 160"/>
                    <a:gd name="T15" fmla="*/ 182 h 557"/>
                    <a:gd name="T16" fmla="*/ 108 w 160"/>
                    <a:gd name="T17" fmla="*/ 139 h 557"/>
                    <a:gd name="T18" fmla="*/ 118 w 160"/>
                    <a:gd name="T19" fmla="*/ 101 h 557"/>
                    <a:gd name="T20" fmla="*/ 129 w 160"/>
                    <a:gd name="T21" fmla="*/ 67 h 557"/>
                    <a:gd name="T22" fmla="*/ 139 w 160"/>
                    <a:gd name="T23" fmla="*/ 38 h 557"/>
                    <a:gd name="T24" fmla="*/ 149 w 160"/>
                    <a:gd name="T25" fmla="*/ 14 h 557"/>
                    <a:gd name="T26" fmla="*/ 160 w 160"/>
                    <a:gd name="T27" fmla="*/ 0 h 5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0"/>
                    <a:gd name="T43" fmla="*/ 0 h 557"/>
                    <a:gd name="T44" fmla="*/ 160 w 160"/>
                    <a:gd name="T45" fmla="*/ 557 h 5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0" h="557">
                      <a:moveTo>
                        <a:pt x="0" y="557"/>
                      </a:moveTo>
                      <a:lnTo>
                        <a:pt x="5" y="537"/>
                      </a:lnTo>
                      <a:lnTo>
                        <a:pt x="10" y="509"/>
                      </a:lnTo>
                      <a:lnTo>
                        <a:pt x="20" y="475"/>
                      </a:lnTo>
                      <a:lnTo>
                        <a:pt x="30" y="442"/>
                      </a:lnTo>
                      <a:lnTo>
                        <a:pt x="51" y="360"/>
                      </a:lnTo>
                      <a:lnTo>
                        <a:pt x="72" y="269"/>
                      </a:lnTo>
                      <a:lnTo>
                        <a:pt x="98" y="182"/>
                      </a:lnTo>
                      <a:lnTo>
                        <a:pt x="108" y="139"/>
                      </a:lnTo>
                      <a:lnTo>
                        <a:pt x="118" y="101"/>
                      </a:lnTo>
                      <a:lnTo>
                        <a:pt x="129" y="67"/>
                      </a:lnTo>
                      <a:lnTo>
                        <a:pt x="139" y="38"/>
                      </a:lnTo>
                      <a:lnTo>
                        <a:pt x="149" y="14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7938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149" name="Freeform 208"/>
              <p:cNvSpPr>
                <a:spLocks/>
              </p:cNvSpPr>
              <p:nvPr/>
            </p:nvSpPr>
            <p:spPr bwMode="auto">
              <a:xfrm>
                <a:off x="4359" y="1980"/>
                <a:ext cx="118" cy="168"/>
              </a:xfrm>
              <a:custGeom>
                <a:avLst/>
                <a:gdLst>
                  <a:gd name="T0" fmla="*/ 0 w 118"/>
                  <a:gd name="T1" fmla="*/ 14 h 168"/>
                  <a:gd name="T2" fmla="*/ 10 w 118"/>
                  <a:gd name="T3" fmla="*/ 4 h 168"/>
                  <a:gd name="T4" fmla="*/ 15 w 118"/>
                  <a:gd name="T5" fmla="*/ 0 h 168"/>
                  <a:gd name="T6" fmla="*/ 25 w 118"/>
                  <a:gd name="T7" fmla="*/ 0 h 168"/>
                  <a:gd name="T8" fmla="*/ 30 w 118"/>
                  <a:gd name="T9" fmla="*/ 4 h 168"/>
                  <a:gd name="T10" fmla="*/ 46 w 118"/>
                  <a:gd name="T11" fmla="*/ 19 h 168"/>
                  <a:gd name="T12" fmla="*/ 61 w 118"/>
                  <a:gd name="T13" fmla="*/ 48 h 168"/>
                  <a:gd name="T14" fmla="*/ 77 w 118"/>
                  <a:gd name="T15" fmla="*/ 76 h 168"/>
                  <a:gd name="T16" fmla="*/ 87 w 118"/>
                  <a:gd name="T17" fmla="*/ 115 h 168"/>
                  <a:gd name="T18" fmla="*/ 103 w 118"/>
                  <a:gd name="T19" fmla="*/ 144 h 168"/>
                  <a:gd name="T20" fmla="*/ 118 w 118"/>
                  <a:gd name="T21" fmla="*/ 168 h 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168"/>
                  <a:gd name="T35" fmla="*/ 118 w 118"/>
                  <a:gd name="T36" fmla="*/ 168 h 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168">
                    <a:moveTo>
                      <a:pt x="0" y="14"/>
                    </a:moveTo>
                    <a:lnTo>
                      <a:pt x="10" y="4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0" y="4"/>
                    </a:lnTo>
                    <a:lnTo>
                      <a:pt x="46" y="19"/>
                    </a:lnTo>
                    <a:lnTo>
                      <a:pt x="61" y="48"/>
                    </a:lnTo>
                    <a:lnTo>
                      <a:pt x="77" y="76"/>
                    </a:lnTo>
                    <a:lnTo>
                      <a:pt x="87" y="115"/>
                    </a:lnTo>
                    <a:lnTo>
                      <a:pt x="103" y="144"/>
                    </a:lnTo>
                    <a:lnTo>
                      <a:pt x="118" y="168"/>
                    </a:lnTo>
                  </a:path>
                </a:pathLst>
              </a:custGeom>
              <a:noFill/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0" name="Rectangle 209"/>
              <p:cNvSpPr>
                <a:spLocks noChangeArrowheads="1"/>
              </p:cNvSpPr>
              <p:nvPr/>
            </p:nvSpPr>
            <p:spPr bwMode="auto">
              <a:xfrm>
                <a:off x="544" y="3679"/>
                <a:ext cx="36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0</a:t>
                </a:r>
                <a:endParaRPr lang="en-US" sz="2400"/>
              </a:p>
            </p:txBody>
          </p:sp>
          <p:sp>
            <p:nvSpPr>
              <p:cNvPr id="48151" name="Rectangle 210"/>
              <p:cNvSpPr>
                <a:spLocks noChangeArrowheads="1"/>
              </p:cNvSpPr>
              <p:nvPr/>
            </p:nvSpPr>
            <p:spPr bwMode="auto">
              <a:xfrm>
                <a:off x="508" y="3423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</a:t>
                </a:r>
                <a:endParaRPr lang="en-US" sz="2400"/>
              </a:p>
            </p:txBody>
          </p:sp>
          <p:sp>
            <p:nvSpPr>
              <p:cNvPr id="48152" name="Rectangle 211"/>
              <p:cNvSpPr>
                <a:spLocks noChangeArrowheads="1"/>
              </p:cNvSpPr>
              <p:nvPr/>
            </p:nvSpPr>
            <p:spPr bwMode="auto">
              <a:xfrm>
                <a:off x="508" y="3170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20</a:t>
                </a:r>
                <a:endParaRPr lang="en-US" sz="2400"/>
              </a:p>
            </p:txBody>
          </p:sp>
          <p:sp>
            <p:nvSpPr>
              <p:cNvPr id="48153" name="Rectangle 212"/>
              <p:cNvSpPr>
                <a:spLocks noChangeArrowheads="1"/>
              </p:cNvSpPr>
              <p:nvPr/>
            </p:nvSpPr>
            <p:spPr bwMode="auto">
              <a:xfrm>
                <a:off x="508" y="2920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30</a:t>
                </a:r>
                <a:endParaRPr lang="en-US" sz="2400"/>
              </a:p>
            </p:txBody>
          </p:sp>
          <p:sp>
            <p:nvSpPr>
              <p:cNvPr id="48154" name="Rectangle 213"/>
              <p:cNvSpPr>
                <a:spLocks noChangeArrowheads="1"/>
              </p:cNvSpPr>
              <p:nvPr/>
            </p:nvSpPr>
            <p:spPr bwMode="auto">
              <a:xfrm>
                <a:off x="508" y="2666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40</a:t>
                </a:r>
                <a:endParaRPr lang="en-US" sz="2400"/>
              </a:p>
            </p:txBody>
          </p:sp>
          <p:sp>
            <p:nvSpPr>
              <p:cNvPr id="48155" name="Rectangle 214"/>
              <p:cNvSpPr>
                <a:spLocks noChangeArrowheads="1"/>
              </p:cNvSpPr>
              <p:nvPr/>
            </p:nvSpPr>
            <p:spPr bwMode="auto">
              <a:xfrm>
                <a:off x="508" y="2412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50</a:t>
                </a:r>
                <a:endParaRPr lang="en-US" sz="2400"/>
              </a:p>
            </p:txBody>
          </p:sp>
          <p:sp>
            <p:nvSpPr>
              <p:cNvPr id="48156" name="Rectangle 215"/>
              <p:cNvSpPr>
                <a:spLocks noChangeArrowheads="1"/>
              </p:cNvSpPr>
              <p:nvPr/>
            </p:nvSpPr>
            <p:spPr bwMode="auto">
              <a:xfrm>
                <a:off x="508" y="2157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60</a:t>
                </a:r>
                <a:endParaRPr lang="en-US" sz="2400"/>
              </a:p>
            </p:txBody>
          </p:sp>
          <p:sp>
            <p:nvSpPr>
              <p:cNvPr id="48157" name="Rectangle 216"/>
              <p:cNvSpPr>
                <a:spLocks noChangeArrowheads="1"/>
              </p:cNvSpPr>
              <p:nvPr/>
            </p:nvSpPr>
            <p:spPr bwMode="auto">
              <a:xfrm>
                <a:off x="508" y="1903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70</a:t>
                </a:r>
                <a:endParaRPr lang="en-US" sz="2400"/>
              </a:p>
            </p:txBody>
          </p:sp>
          <p:sp>
            <p:nvSpPr>
              <p:cNvPr id="48158" name="Rectangle 217"/>
              <p:cNvSpPr>
                <a:spLocks noChangeArrowheads="1"/>
              </p:cNvSpPr>
              <p:nvPr/>
            </p:nvSpPr>
            <p:spPr bwMode="auto">
              <a:xfrm>
                <a:off x="508" y="1653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80</a:t>
                </a:r>
                <a:endParaRPr lang="en-US" sz="2400"/>
              </a:p>
            </p:txBody>
          </p:sp>
          <p:sp>
            <p:nvSpPr>
              <p:cNvPr id="48159" name="Rectangle 218"/>
              <p:cNvSpPr>
                <a:spLocks noChangeArrowheads="1"/>
              </p:cNvSpPr>
              <p:nvPr/>
            </p:nvSpPr>
            <p:spPr bwMode="auto">
              <a:xfrm>
                <a:off x="508" y="1399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90</a:t>
                </a:r>
                <a:endParaRPr lang="en-US" sz="2400"/>
              </a:p>
            </p:txBody>
          </p:sp>
          <p:sp>
            <p:nvSpPr>
              <p:cNvPr id="48160" name="Rectangle 219"/>
              <p:cNvSpPr>
                <a:spLocks noChangeArrowheads="1"/>
              </p:cNvSpPr>
              <p:nvPr/>
            </p:nvSpPr>
            <p:spPr bwMode="auto">
              <a:xfrm>
                <a:off x="472" y="1143"/>
                <a:ext cx="10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100</a:t>
                </a:r>
                <a:endParaRPr lang="en-US" sz="2400"/>
              </a:p>
            </p:txBody>
          </p:sp>
          <p:sp>
            <p:nvSpPr>
              <p:cNvPr id="48161" name="Rectangle 220"/>
              <p:cNvSpPr>
                <a:spLocks noChangeArrowheads="1"/>
              </p:cNvSpPr>
              <p:nvPr/>
            </p:nvSpPr>
            <p:spPr bwMode="auto">
              <a:xfrm>
                <a:off x="596" y="3770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</a:t>
                </a:r>
                <a:endParaRPr lang="en-US" sz="2400"/>
              </a:p>
            </p:txBody>
          </p:sp>
          <p:sp>
            <p:nvSpPr>
              <p:cNvPr id="48162" name="Rectangle 221"/>
              <p:cNvSpPr>
                <a:spLocks noChangeArrowheads="1"/>
              </p:cNvSpPr>
              <p:nvPr/>
            </p:nvSpPr>
            <p:spPr bwMode="auto">
              <a:xfrm>
                <a:off x="1618" y="3770"/>
                <a:ext cx="108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100</a:t>
                </a:r>
                <a:endParaRPr lang="en-US" sz="2400"/>
              </a:p>
            </p:txBody>
          </p:sp>
          <p:sp>
            <p:nvSpPr>
              <p:cNvPr id="48163" name="Rectangle 222"/>
              <p:cNvSpPr>
                <a:spLocks noChangeArrowheads="1"/>
              </p:cNvSpPr>
              <p:nvPr/>
            </p:nvSpPr>
            <p:spPr bwMode="auto">
              <a:xfrm>
                <a:off x="2629" y="3770"/>
                <a:ext cx="144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1000</a:t>
                </a:r>
                <a:endParaRPr lang="en-US" sz="2400"/>
              </a:p>
            </p:txBody>
          </p:sp>
          <p:sp>
            <p:nvSpPr>
              <p:cNvPr id="48164" name="Rectangle 223"/>
              <p:cNvSpPr>
                <a:spLocks noChangeArrowheads="1"/>
              </p:cNvSpPr>
              <p:nvPr/>
            </p:nvSpPr>
            <p:spPr bwMode="auto">
              <a:xfrm>
                <a:off x="3651" y="3770"/>
                <a:ext cx="18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10000</a:t>
                </a:r>
                <a:endParaRPr lang="en-US" sz="2400"/>
              </a:p>
            </p:txBody>
          </p:sp>
          <p:sp>
            <p:nvSpPr>
              <p:cNvPr id="48165" name="Rectangle 224"/>
              <p:cNvSpPr>
                <a:spLocks noChangeArrowheads="1"/>
              </p:cNvSpPr>
              <p:nvPr/>
            </p:nvSpPr>
            <p:spPr bwMode="auto">
              <a:xfrm>
                <a:off x="4663" y="3770"/>
                <a:ext cx="216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000000"/>
                    </a:solidFill>
                  </a:rPr>
                  <a:t>100000</a:t>
                </a:r>
                <a:endParaRPr lang="en-US" sz="2400"/>
              </a:p>
            </p:txBody>
          </p:sp>
          <p:sp>
            <p:nvSpPr>
              <p:cNvPr id="48166" name="Rectangle 225"/>
              <p:cNvSpPr>
                <a:spLocks noChangeArrowheads="1"/>
              </p:cNvSpPr>
              <p:nvPr/>
            </p:nvSpPr>
            <p:spPr bwMode="auto">
              <a:xfrm>
                <a:off x="1236" y="2056"/>
                <a:ext cx="112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48167" name="Rectangle 226"/>
              <p:cNvSpPr>
                <a:spLocks noChangeArrowheads="1"/>
              </p:cNvSpPr>
              <p:nvPr/>
            </p:nvSpPr>
            <p:spPr bwMode="auto">
              <a:xfrm>
                <a:off x="735" y="2296"/>
                <a:ext cx="1125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48168" name="Rectangle 227"/>
              <p:cNvSpPr>
                <a:spLocks noChangeArrowheads="1"/>
              </p:cNvSpPr>
              <p:nvPr/>
            </p:nvSpPr>
            <p:spPr bwMode="auto">
              <a:xfrm>
                <a:off x="652" y="2555"/>
                <a:ext cx="112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</p:grpSp>
        <p:sp>
          <p:nvSpPr>
            <p:cNvPr id="48138" name="Line 228"/>
            <p:cNvSpPr>
              <a:spLocks noChangeShapeType="1"/>
            </p:cNvSpPr>
            <p:nvPr/>
          </p:nvSpPr>
          <p:spPr bwMode="auto">
            <a:xfrm flipV="1">
              <a:off x="1440" y="340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9" name="Text Box 229"/>
            <p:cNvSpPr txBox="1">
              <a:spLocks noChangeArrowheads="1"/>
            </p:cNvSpPr>
            <p:nvPr/>
          </p:nvSpPr>
          <p:spPr bwMode="auto">
            <a:xfrm>
              <a:off x="1248" y="36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N1</a:t>
              </a:r>
            </a:p>
          </p:txBody>
        </p:sp>
        <p:sp>
          <p:nvSpPr>
            <p:cNvPr id="48140" name="Text Box 230"/>
            <p:cNvSpPr txBox="1">
              <a:spLocks noChangeArrowheads="1"/>
            </p:cNvSpPr>
            <p:nvPr/>
          </p:nvSpPr>
          <p:spPr bwMode="auto">
            <a:xfrm>
              <a:off x="1824" y="3648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9900"/>
                  </a:solidFill>
                </a:rPr>
                <a:t>N2</a:t>
              </a:r>
            </a:p>
          </p:txBody>
        </p:sp>
        <p:sp>
          <p:nvSpPr>
            <p:cNvPr id="48141" name="Line 231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2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2" name="Line 232"/>
            <p:cNvSpPr>
              <a:spLocks noChangeShapeType="1"/>
            </p:cNvSpPr>
            <p:nvPr/>
          </p:nvSpPr>
          <p:spPr bwMode="auto">
            <a:xfrm flipV="1">
              <a:off x="672" y="3408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3" name="Freeform 233"/>
            <p:cNvSpPr>
              <a:spLocks/>
            </p:cNvSpPr>
            <p:nvPr/>
          </p:nvSpPr>
          <p:spPr bwMode="auto">
            <a:xfrm>
              <a:off x="3120" y="2400"/>
              <a:ext cx="1728" cy="960"/>
            </a:xfrm>
            <a:custGeom>
              <a:avLst/>
              <a:gdLst>
                <a:gd name="T0" fmla="*/ 0 w 2448"/>
                <a:gd name="T1" fmla="*/ 912 h 1008"/>
                <a:gd name="T2" fmla="*/ 0 w 2448"/>
                <a:gd name="T3" fmla="*/ 1008 h 1008"/>
                <a:gd name="T4" fmla="*/ 2160 w 2448"/>
                <a:gd name="T5" fmla="*/ 0 h 1008"/>
                <a:gd name="T6" fmla="*/ 2448 w 2448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1008"/>
                <a:gd name="T14" fmla="*/ 2448 w 2448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1008">
                  <a:moveTo>
                    <a:pt x="0" y="912"/>
                  </a:moveTo>
                  <a:lnTo>
                    <a:pt x="0" y="1008"/>
                  </a:lnTo>
                  <a:lnTo>
                    <a:pt x="2160" y="0"/>
                  </a:lnTo>
                  <a:lnTo>
                    <a:pt x="2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4" name="Text Box 234"/>
            <p:cNvSpPr txBox="1">
              <a:spLocks noChangeArrowheads="1"/>
            </p:cNvSpPr>
            <p:nvPr/>
          </p:nvSpPr>
          <p:spPr bwMode="auto">
            <a:xfrm>
              <a:off x="96" y="360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rgbClr val="FF00FF"/>
                  </a:solidFill>
                </a:rPr>
                <a:t>Структура</a:t>
              </a:r>
              <a:endParaRPr lang="en-US" sz="2000">
                <a:solidFill>
                  <a:srgbClr val="FF00FF"/>
                </a:solidFill>
              </a:endParaRPr>
            </a:p>
          </p:txBody>
        </p:sp>
        <p:sp>
          <p:nvSpPr>
            <p:cNvPr id="48145" name="Freeform 235"/>
            <p:cNvSpPr>
              <a:spLocks/>
            </p:cNvSpPr>
            <p:nvPr/>
          </p:nvSpPr>
          <p:spPr bwMode="auto">
            <a:xfrm>
              <a:off x="2352" y="3216"/>
              <a:ext cx="1872" cy="576"/>
            </a:xfrm>
            <a:custGeom>
              <a:avLst/>
              <a:gdLst>
                <a:gd name="T0" fmla="*/ 0 w 1872"/>
                <a:gd name="T1" fmla="*/ 384 h 576"/>
                <a:gd name="T2" fmla="*/ 0 w 1872"/>
                <a:gd name="T3" fmla="*/ 576 h 576"/>
                <a:gd name="T4" fmla="*/ 1152 w 1872"/>
                <a:gd name="T5" fmla="*/ 0 h 576"/>
                <a:gd name="T6" fmla="*/ 1872 w 1872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2"/>
                <a:gd name="T13" fmla="*/ 0 h 576"/>
                <a:gd name="T14" fmla="*/ 1872 w 1872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2" h="576">
                  <a:moveTo>
                    <a:pt x="0" y="384"/>
                  </a:moveTo>
                  <a:lnTo>
                    <a:pt x="0" y="576"/>
                  </a:lnTo>
                  <a:lnTo>
                    <a:pt x="1152" y="0"/>
                  </a:lnTo>
                  <a:lnTo>
                    <a:pt x="1872" y="0"/>
                  </a:ln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6" name="Rectangle 236"/>
            <p:cNvSpPr>
              <a:spLocks noChangeArrowheads="1"/>
            </p:cNvSpPr>
            <p:nvPr/>
          </p:nvSpPr>
          <p:spPr bwMode="auto">
            <a:xfrm>
              <a:off x="672" y="1152"/>
              <a:ext cx="37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ru-RU" sz="1600" b="1">
                  <a:solidFill>
                    <a:srgbClr val="0000CC"/>
                  </a:solidFill>
                </a:rPr>
                <a:t>Широкополосные Вибрации, охватывающие весь диапазон частот вращения двигателя</a:t>
              </a:r>
              <a:endParaRPr lang="en-US" sz="1600" b="1">
                <a:solidFill>
                  <a:srgbClr val="0000CC"/>
                </a:solidFill>
              </a:endParaRPr>
            </a:p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ru-RU" sz="1600" b="1">
                  <a:solidFill>
                    <a:srgbClr val="0000CC"/>
                  </a:solidFill>
                </a:rPr>
                <a:t>отдельные Узкополосные Вибрации, охватывающие частотный диапазон вращения для каждого из роторов.</a:t>
              </a:r>
              <a:endParaRPr lang="en-US" sz="1600" b="1">
                <a:solidFill>
                  <a:srgbClr val="0000CC"/>
                </a:solidFill>
              </a:endParaRPr>
            </a:p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r>
                <a:rPr lang="ru-RU" sz="1600" b="1">
                  <a:solidFill>
                    <a:srgbClr val="0000CC"/>
                  </a:solidFill>
                </a:rPr>
                <a:t>Угол разбаланса для ротора </a:t>
              </a:r>
              <a:r>
                <a:rPr lang="en-US" sz="1600" b="1">
                  <a:solidFill>
                    <a:srgbClr val="0000CC"/>
                  </a:solidFill>
                </a:rPr>
                <a:t> N1.</a:t>
              </a:r>
              <a:endParaRPr lang="en-US" sz="1600" b="1"/>
            </a:p>
          </p:txBody>
        </p:sp>
      </p:grpSp>
      <p:sp>
        <p:nvSpPr>
          <p:cNvPr id="163053" name="Rectangle 237"/>
          <p:cNvSpPr>
            <a:spLocks noChangeArrowheads="1"/>
          </p:cNvSpPr>
          <p:nvPr/>
        </p:nvSpPr>
        <p:spPr bwMode="auto">
          <a:xfrm>
            <a:off x="250825" y="908050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Предназначена для отслеживания технического состояния специфического оборудования/узлов (подшипники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трансмиссия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…)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двигателя</a:t>
            </a:r>
          </a:p>
        </p:txBody>
      </p:sp>
      <p:sp>
        <p:nvSpPr>
          <p:cNvPr id="48133" name="Text Box 238"/>
          <p:cNvSpPr txBox="1">
            <a:spLocks noChangeArrowheads="1"/>
          </p:cNvSpPr>
          <p:nvPr/>
        </p:nvSpPr>
        <p:spPr bwMode="auto">
          <a:xfrm>
            <a:off x="195263" y="482600"/>
            <a:ext cx="7016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3399"/>
                </a:solidFill>
              </a:rPr>
              <a:t>GEMU122</a:t>
            </a:r>
            <a:r>
              <a:rPr lang="en-US" b="1">
                <a:solidFill>
                  <a:srgbClr val="003399"/>
                </a:solidFill>
              </a:rPr>
              <a:t>-5</a:t>
            </a:r>
            <a:r>
              <a:rPr lang="ru-RU" b="1">
                <a:solidFill>
                  <a:srgbClr val="003399"/>
                </a:solidFill>
              </a:rPr>
              <a:t> </a:t>
            </a:r>
            <a:r>
              <a:rPr lang="en-US" sz="1600" b="1">
                <a:solidFill>
                  <a:srgbClr val="003399"/>
                </a:solidFill>
              </a:rPr>
              <a:t>-</a:t>
            </a:r>
            <a:r>
              <a:rPr lang="en-US" sz="1600"/>
              <a:t> </a:t>
            </a:r>
            <a:r>
              <a:rPr lang="ru-RU" sz="1600" b="1">
                <a:solidFill>
                  <a:srgbClr val="003399"/>
                </a:solidFill>
              </a:rPr>
              <a:t>УГЛУБЛЕННАЯ ВИБРОДИАГНОСТИКА ДВИГАТЕЛЯ</a:t>
            </a:r>
          </a:p>
          <a:p>
            <a:pPr algn="ctr"/>
            <a:endParaRPr lang="ru-RU" sz="1600" b="1">
              <a:solidFill>
                <a:srgbClr val="003399"/>
              </a:solidFill>
            </a:endParaRPr>
          </a:p>
        </p:txBody>
      </p:sp>
      <p:sp>
        <p:nvSpPr>
          <p:cNvPr id="48134" name="Text Box 242"/>
          <p:cNvSpPr txBox="1">
            <a:spLocks noChangeArrowheads="1"/>
          </p:cNvSpPr>
          <p:nvPr/>
        </p:nvSpPr>
        <p:spPr bwMode="auto">
          <a:xfrm>
            <a:off x="7410450" y="3429000"/>
            <a:ext cx="1698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3333FF"/>
                </a:solidFill>
              </a:rPr>
              <a:t>Диапазон Лопаточных частот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48135" name="Text Box 243"/>
          <p:cNvSpPr txBox="1">
            <a:spLocks noChangeArrowheads="1"/>
          </p:cNvSpPr>
          <p:nvPr/>
        </p:nvSpPr>
        <p:spPr bwMode="auto">
          <a:xfrm>
            <a:off x="6516688" y="4591050"/>
            <a:ext cx="2611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00CC00"/>
                </a:solidFill>
              </a:rPr>
              <a:t>Диапазон частот для вспомогательного оборудования и подшипников.</a:t>
            </a:r>
            <a:endParaRPr lang="en-US" sz="1600" b="1">
              <a:solidFill>
                <a:srgbClr val="00CC00"/>
              </a:solidFill>
            </a:endParaRPr>
          </a:p>
        </p:txBody>
      </p:sp>
      <p:pic>
        <p:nvPicPr>
          <p:cNvPr id="48136" name="Picture 244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27988" y="182563"/>
            <a:ext cx="871537" cy="798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4897437" cy="59055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smtClean="0">
                <a:solidFill>
                  <a:schemeClr val="tx2"/>
                </a:solidFill>
              </a:rPr>
              <a:t/>
            </a:r>
            <a:br>
              <a:rPr lang="ru-RU" sz="2000" b="1" i="1" smtClean="0">
                <a:solidFill>
                  <a:schemeClr val="tx2"/>
                </a:solidFill>
              </a:rPr>
            </a:br>
            <a:r>
              <a:rPr lang="ru-RU" sz="2000" b="1" i="1" smtClean="0">
                <a:solidFill>
                  <a:schemeClr val="tx2"/>
                </a:solidFill>
              </a:rPr>
              <a:t>Н</a:t>
            </a:r>
            <a:r>
              <a:rPr lang="ru-RU" sz="1600" b="1" i="1" smtClean="0">
                <a:solidFill>
                  <a:schemeClr val="tx2"/>
                </a:solidFill>
              </a:rPr>
              <a:t>азначение:</a:t>
            </a:r>
            <a:br>
              <a:rPr lang="ru-RU" sz="1600" b="1" i="1" smtClean="0">
                <a:solidFill>
                  <a:schemeClr val="tx2"/>
                </a:solidFill>
              </a:rPr>
            </a:br>
            <a:r>
              <a:rPr lang="ru-RU" sz="1400" b="1" i="1" smtClean="0"/>
              <a:t>АИР2-1 заменяет ранее существовавший комплекс контроля ВСУ (АБ-14) и АИР1-1. Предназначен для измерения основных параметров ВСУ, а также контроля и диагностики технического состояния ВСУ.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400" b="1" i="1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i="1" smtClean="0">
                <a:solidFill>
                  <a:schemeClr val="tx2"/>
                </a:solidFill>
              </a:rPr>
              <a:t> Основные технические характеристики:</a:t>
            </a:r>
            <a:br>
              <a:rPr lang="ru-RU" sz="1600" b="1" i="1" smtClean="0">
                <a:solidFill>
                  <a:schemeClr val="tx2"/>
                </a:solidFill>
              </a:rPr>
            </a:br>
            <a:endParaRPr lang="ru-RU" sz="1600" b="1" i="1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Прием и измерение 3 аналоговых параметров от датчиков, установленных на двигателе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Прием до 40 разовых команд различного типа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Прием информации от 2 кодовых линий по ARINC-429 (низкая скорость передачи)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Выдача 11 разовых команд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Выдача информации по двум независимым кодовым линиям по ARINC-429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b="1" i="1" smtClean="0"/>
              <a:t>   Реализация более 15 алгоритмов контроля и диагностики, включая подсчет наработки ВСУ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smtClean="0"/>
              <a:t> </a:t>
            </a:r>
            <a:r>
              <a:rPr lang="ru-RU" sz="1600" b="1" i="1" smtClean="0">
                <a:solidFill>
                  <a:schemeClr val="tx2"/>
                </a:solidFill>
              </a:rPr>
              <a:t/>
            </a:r>
            <a:br>
              <a:rPr lang="ru-RU" sz="1600" b="1" i="1" smtClean="0">
                <a:solidFill>
                  <a:schemeClr val="tx2"/>
                </a:solidFill>
              </a:rPr>
            </a:br>
            <a:r>
              <a:rPr lang="ru-RU" sz="1600" b="1" i="1" smtClean="0">
                <a:solidFill>
                  <a:schemeClr val="tx2"/>
                </a:solidFill>
              </a:rPr>
              <a:t> </a:t>
            </a:r>
            <a:r>
              <a:rPr lang="ru-RU" sz="1400" b="1" i="1" smtClean="0">
                <a:solidFill>
                  <a:schemeClr val="tx2"/>
                </a:solidFill>
              </a:rPr>
              <a:t>На адаптер АИР2-1 получено Одобрение ОАО «Туполев». Применяется на самолетах Туполев - 204</a:t>
            </a:r>
            <a:r>
              <a:rPr lang="ru-RU" sz="1400" smtClean="0">
                <a:effectLst/>
              </a:rPr>
              <a:t>  </a:t>
            </a:r>
            <a:r>
              <a:rPr lang="ru-RU" sz="1400" b="1" i="1" smtClean="0">
                <a:effectLst/>
              </a:rPr>
              <a:t>всех модификаций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-3898900" y="115888"/>
            <a:ext cx="169433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АДАПТЕР ИНТЕРФЕЙСА РЕГИСТРИРУЮЩИЙ ДЛЯ ВСУ </a:t>
            </a:r>
            <a:b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ТА-12 (ТА-12-60)  АИР2-1  </a:t>
            </a:r>
          </a:p>
        </p:txBody>
      </p:sp>
      <p:pic>
        <p:nvPicPr>
          <p:cNvPr id="49155" name="Picture 4" descr="Блок контроля и диагностики ВСУ ТА-12 (ТА-12-6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557338"/>
            <a:ext cx="3384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Блок контроля и диагностики ВСУ ТА-12 (ТА-12-6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557338"/>
            <a:ext cx="3384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50482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ru-RU" sz="2200" b="1" i="1" smtClean="0">
                <a:latin typeface="Arial" charset="0"/>
              </a:rPr>
              <a:t>УНИФИЦИРОВАННЫЙ РЯД РЕЗЕРВНЫХ ИНДИКАТОРОВ</a:t>
            </a:r>
            <a:br>
              <a:rPr lang="ru-RU" sz="2200" b="1" i="1" smtClean="0">
                <a:latin typeface="Arial" charset="0"/>
              </a:rPr>
            </a:br>
            <a:r>
              <a:rPr lang="ru-RU" sz="2200" b="1" i="1" smtClean="0">
                <a:latin typeface="Arial" charset="0"/>
              </a:rPr>
              <a:t> ИРД2-Х ОСНОВНЫХ ПАРАМЕТРОВ ДВУХ АВИАДВИГАТЕЛЕЙ</a:t>
            </a:r>
          </a:p>
        </p:txBody>
      </p:sp>
      <p:pic>
        <p:nvPicPr>
          <p:cNvPr id="51202" name="Picture 11" descr="IMG_03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3188" y="2205038"/>
            <a:ext cx="3781425" cy="3311525"/>
          </a:xfrm>
        </p:spPr>
      </p:pic>
      <p:sp>
        <p:nvSpPr>
          <p:cNvPr id="51203" name="Rectangle 33"/>
          <p:cNvSpPr>
            <a:spLocks noChangeArrowheads="1"/>
          </p:cNvSpPr>
          <p:nvPr/>
        </p:nvSpPr>
        <p:spPr bwMode="auto">
          <a:xfrm>
            <a:off x="0" y="2546350"/>
            <a:ext cx="5148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-180975" algn="l"/>
              </a:tabLst>
            </a:pPr>
            <a:endParaRPr kumimoji="1" lang="ru-RU"/>
          </a:p>
        </p:txBody>
      </p:sp>
      <p:sp>
        <p:nvSpPr>
          <p:cNvPr id="51204" name="Rectangle 36"/>
          <p:cNvSpPr>
            <a:spLocks noChangeArrowheads="1"/>
          </p:cNvSpPr>
          <p:nvPr/>
        </p:nvSpPr>
        <p:spPr bwMode="auto">
          <a:xfrm>
            <a:off x="323850" y="982663"/>
            <a:ext cx="4752975" cy="605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-180975" algn="l"/>
              </a:tabLst>
            </a:pPr>
            <a:r>
              <a:rPr kumimoji="1" lang="ru-RU" sz="2000" b="1" dirty="0"/>
              <a:t>Основные технические характеристики</a:t>
            </a:r>
            <a:r>
              <a:rPr kumimoji="1" lang="en-US" sz="2000" b="1" dirty="0"/>
              <a:t>: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600" b="1" dirty="0"/>
              <a:t> </a:t>
            </a:r>
            <a:r>
              <a:rPr kumimoji="1" lang="ru-RU" sz="1400" b="1" dirty="0"/>
              <a:t>Контроль и индикация основных параметров двух двигателей одновременно</a:t>
            </a:r>
            <a:endParaRPr kumimoji="1" lang="en-US" sz="1400" b="1" dirty="0"/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en-US" sz="1400" b="1" dirty="0"/>
              <a:t> </a:t>
            </a:r>
            <a:r>
              <a:rPr kumimoji="1" lang="ru-RU" sz="1400" b="1" dirty="0"/>
              <a:t>Прием, измерение, преобразование в физические значения сигналов непосредственно от датчиков соответствующих параметров двигателей (по 4 параметра от каждого)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Отображение в цифровой форме по 4 параметра каждого двигателя на жидкокристаллических панелях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Высокая эргономичность – автоматическая </a:t>
            </a:r>
            <a:r>
              <a:rPr kumimoji="1" lang="ru-RU" sz="1400" b="1" dirty="0" err="1"/>
              <a:t>ус-тановка</a:t>
            </a:r>
            <a:r>
              <a:rPr kumimoji="1" lang="ru-RU" sz="1400" b="1" dirty="0"/>
              <a:t> контрастности в зависимости от внешней освещенности, ручной и автоматический режимы работы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Питание от двух бортов по схеме «ИЛИ»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Контроль работоспособности </a:t>
            </a:r>
            <a:r>
              <a:rPr kumimoji="1" lang="ru-RU" sz="1400" b="1" dirty="0" err="1"/>
              <a:t>взаимодействую-щих</a:t>
            </a:r>
            <a:r>
              <a:rPr kumimoji="1" lang="ru-RU" sz="1400" b="1" dirty="0"/>
              <a:t> датчиков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Возможность автоматического определения и работы с 15 типами двигателей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В настоящее время применяется на самолетах: Бе-200ЧС, Ту-204, Ту-214    </a:t>
            </a:r>
          </a:p>
          <a:p>
            <a:pPr algn="just">
              <a:buFontTx/>
              <a:buChar char="•"/>
              <a:tabLst>
                <a:tab pos="-180975" algn="l"/>
              </a:tabLst>
            </a:pPr>
            <a:r>
              <a:rPr kumimoji="1" lang="ru-RU" sz="1400" b="1" dirty="0"/>
              <a:t> Свидетельство годности АР МАК №СГКИ-034-139-ИРД2-Х. Применяются на самолетах Ту-334, Бе-200, Ту-204/214 </a:t>
            </a:r>
            <a:r>
              <a:rPr kumimoji="1" lang="en-US" sz="1400" b="1" dirty="0"/>
              <a:t>   </a:t>
            </a:r>
            <a:endParaRPr kumimoji="1" lang="ru-RU" sz="1400" b="1" dirty="0"/>
          </a:p>
          <a:p>
            <a:pPr>
              <a:tabLst>
                <a:tab pos="-180975" algn="l"/>
              </a:tabLst>
            </a:pPr>
            <a:endParaRPr kumimoji="1"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Резервный индикатор ИРД3-1 основных параметров двух авиадвигателей</a:t>
            </a:r>
            <a:r>
              <a:rPr lang="ru-RU" smtClean="0"/>
              <a:t>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259263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smtClean="0"/>
              <a:t>ХАРАКТЕРИСТИКИ</a:t>
            </a:r>
            <a:endParaRPr lang="ru-RU" sz="14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Отображение значений параметров на цветном жидкокристаллическом дисплее в графическом или цифровом виде.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Контроль и индикация основных параметров двух двигателей.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Прием, измерение и преобразование в физические значения сигналов от 4-х датчиков оборотов и 2-х датчиков температуры типа “хромель-алюмель”.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Питание от двух бортов.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Возможность автоматического определения и работы с 15 типами двигателей.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Автоматический и ручной режим работы.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Контроль работоспособности взаимо-действующих  с индикатором датчиков.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smtClean="0"/>
              <a:t>Прием и передача кодовых сигналов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     ARINC-429.</a:t>
            </a:r>
          </a:p>
        </p:txBody>
      </p:sp>
      <p:pic>
        <p:nvPicPr>
          <p:cNvPr id="53251" name="Picture 5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620688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600" b="1" dirty="0" smtClean="0"/>
              <a:t>Блок мониторинга БМ-14 для двигателя ПД-14</a:t>
            </a:r>
            <a:endParaRPr lang="ru-RU" sz="2600" b="1" dirty="0" smtClean="0">
              <a:effectLst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80"/>
            <a:ext cx="5148263" cy="612040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endParaRPr lang="ru-RU" sz="17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Разработка проводится по договору с ОАО «Авиадвигатель» для перспективного двигателя ОДК ПД-14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 Блок устанавливается на двигателе в жестких условиях эксплуатации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Блок осуществляет измерение от следующих датчиков: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датчики вибрации, включая внутренний на опоре - 3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датчики частоты вращения роторов – 2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-датчик массового расхода топлива ДРТ5-8А – 1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-датчик уровня масла ДСУ3-5 – 1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датчиков давления типа АРТ  – 7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датчики температуры типа П-148 – 3 шт.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датчики температуры (термопары) типа Т-99 – 6 шт.;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/>
              </a:rPr>
              <a:t>      - датчики  наличия стружки в масле – 4 шт.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Блок взаимодействует со следующими устройствами: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dirty="0" smtClean="0">
                <a:effectLst/>
              </a:rPr>
              <a:t>       - Регулятор электронный двигателя РЭД-14</a:t>
            </a:r>
            <a:r>
              <a:rPr lang="ru-RU" sz="13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dirty="0" smtClean="0">
                <a:effectLst/>
              </a:rPr>
              <a:t>      - Датчики-сигнализаторы, расположенные на двигателе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dirty="0" smtClean="0">
                <a:effectLst/>
              </a:rPr>
              <a:t>      - бортовая система технического обслуживания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Габариты блока 330х360х80 мм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Масса блока 4,8 кг.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Разработка производится в соответствии с Руководствами </a:t>
            </a:r>
            <a:r>
              <a:rPr lang="en-US" sz="1300" b="1" dirty="0" smtClean="0">
                <a:effectLst/>
              </a:rPr>
              <a:t>ARP/</a:t>
            </a:r>
            <a:r>
              <a:rPr lang="ru-RU" sz="1300" b="1" dirty="0" smtClean="0">
                <a:effectLst/>
              </a:rPr>
              <a:t>Р4761 и </a:t>
            </a:r>
            <a:r>
              <a:rPr lang="en-US" sz="1300" b="1" dirty="0" smtClean="0">
                <a:effectLst/>
              </a:rPr>
              <a:t>ARP/</a:t>
            </a:r>
            <a:r>
              <a:rPr lang="ru-RU" sz="1300" b="1" dirty="0" smtClean="0">
                <a:effectLst/>
              </a:rPr>
              <a:t>Р4754, </a:t>
            </a:r>
            <a:r>
              <a:rPr lang="en-US" sz="1300" b="1" dirty="0" smtClean="0">
                <a:effectLst/>
              </a:rPr>
              <a:t>DO/</a:t>
            </a:r>
            <a:r>
              <a:rPr lang="ru-RU" sz="1300" b="1" dirty="0" smtClean="0">
                <a:effectLst/>
              </a:rPr>
              <a:t>КТ-160</a:t>
            </a:r>
            <a:r>
              <a:rPr lang="en-US" sz="1300" b="1" dirty="0" smtClean="0">
                <a:effectLst/>
              </a:rPr>
              <a:t>G</a:t>
            </a:r>
            <a:r>
              <a:rPr lang="ru-RU" sz="1300" b="1" dirty="0" smtClean="0">
                <a:effectLst/>
              </a:rPr>
              <a:t>, </a:t>
            </a:r>
            <a:r>
              <a:rPr lang="en-US" sz="1300" b="1" dirty="0" smtClean="0">
                <a:effectLst/>
              </a:rPr>
              <a:t>DO/</a:t>
            </a:r>
            <a:r>
              <a:rPr lang="ru-RU" sz="1300" b="1" dirty="0" smtClean="0">
                <a:effectLst/>
              </a:rPr>
              <a:t>КТ-</a:t>
            </a:r>
            <a:r>
              <a:rPr lang="en-US" sz="1300" b="1" dirty="0" smtClean="0">
                <a:effectLst/>
              </a:rPr>
              <a:t>254</a:t>
            </a:r>
            <a:r>
              <a:rPr lang="ru-RU" sz="1300" b="1" dirty="0" smtClean="0">
                <a:effectLst/>
              </a:rPr>
              <a:t>, </a:t>
            </a:r>
            <a:r>
              <a:rPr lang="en-US" sz="1300" b="1" dirty="0" smtClean="0">
                <a:effectLst/>
              </a:rPr>
              <a:t>DO/</a:t>
            </a:r>
            <a:r>
              <a:rPr lang="ru-RU" sz="1300" b="1" dirty="0" smtClean="0">
                <a:effectLst/>
              </a:rPr>
              <a:t>КТ -178С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300" b="1" dirty="0" smtClean="0">
                <a:effectLst/>
              </a:rPr>
              <a:t>Блок включает в себя как контроль всех основных параметров двигателя так и измерение и контроль параметров вибрации, включая углубленную диагностику и холодную балансировку ротора вентилятора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700" dirty="0" smtClean="0">
              <a:effectLst/>
            </a:endParaRPr>
          </a:p>
        </p:txBody>
      </p:sp>
      <p:pic>
        <p:nvPicPr>
          <p:cNvPr id="5" name="Picture 2" descr="10062013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80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/>
              <a:t>Фюзеляжный пульт контроля и управления заправкой топлива (FRCP)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511175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  </a:t>
            </a:r>
            <a:r>
              <a:rPr lang="ru-RU" sz="1400" b="1" i="1" dirty="0" smtClean="0"/>
              <a:t>Назначение: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Автоматическое и ручное управление заправкой топлива. Контроль и индикация основных параметров, необходимых в процессе заправки топлива.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i="1" dirty="0" smtClean="0"/>
              <a:t>       Основные функции: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Функционирование в сложных климатических условиях внешнего расположения под крылом самолета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Управление заправкой топливом в режимах "Автомат" и "Ручной"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Ручное управление сливом топлива с отображением положения и состояния крана слива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Ручная установка требуемого количества заправляемого топлива с его отображением в цифровом виде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Цифровая индикация заправленного количества топлива в каждом баке и суммарного количества по самолету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Отображение положения и состояния заправочных кранов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/>
              <a:t>Определение и сигнализация наличия водного отстоя в баках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i="1" dirty="0" smtClean="0"/>
              <a:t>      Применяется на самолетах</a:t>
            </a:r>
            <a:r>
              <a:rPr lang="ru-RU" sz="1400" b="1" dirty="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Сухой </a:t>
            </a:r>
            <a:r>
              <a:rPr lang="ru-RU" sz="1400" b="1" dirty="0" err="1" smtClean="0"/>
              <a:t>SuperJet</a:t>
            </a:r>
            <a:r>
              <a:rPr lang="ru-RU" sz="1400" b="1" dirty="0" smtClean="0"/>
              <a:t> 100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effectLst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>
              <a:effectLst/>
            </a:endParaRPr>
          </a:p>
        </p:txBody>
      </p:sp>
      <p:pic>
        <p:nvPicPr>
          <p:cNvPr id="57347" name="Picture 12" descr="Фюзеляжный пульт контроля и управления заправкой топлива (FRCP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557338"/>
            <a:ext cx="3600450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title"/>
          </p:nvPr>
        </p:nvGraphicFramePr>
        <p:xfrm>
          <a:off x="0" y="188913"/>
          <a:ext cx="3048000" cy="1139825"/>
        </p:xfrm>
        <a:graphic>
          <a:graphicData uri="http://schemas.openxmlformats.org/presentationml/2006/ole">
            <p:oleObj spid="_x0000_s1026" name="Document" r:id="rId4" imgW="3061864" imgH="1143904" progId="Word.Document.8">
              <p:embed/>
            </p:oleObj>
          </a:graphicData>
        </a:graphic>
      </p:graphicFrame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8893175" cy="6265862"/>
          </a:xfrm>
        </p:spPr>
        <p:txBody>
          <a:bodyPr/>
          <a:lstStyle/>
          <a:p>
            <a:pPr eaLnBrk="1" hangingPunct="1">
              <a:defRPr/>
            </a:pPr>
            <a:endParaRPr lang="en-US" sz="400" b="1" dirty="0" smtClean="0">
              <a:effectLst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ЗАО «АБРИС» образовано в 1994 году</a:t>
            </a: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В настоящее время ЗАО «АБРИС» является одним из лидеров в России по разработке и производству бортовых систем контроля авиационных двигателей, резервных индикаторов контроля параметров двигателя, бортовых систем пожарной защиты </a:t>
            </a:r>
            <a:endParaRPr lang="en-US" sz="1400" b="1" dirty="0" smtClean="0">
              <a:effectLst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ЗАО «АБРИС» обладает всем необходимым оборудованием и опытным штатом сотрудников для успешного выполнения разработок, производства, испытаний и квалификации бортовых и наземных электронных приборов, систем и программного обеспечения любой степени сложности </a:t>
            </a:r>
            <a:endParaRPr lang="en-US" sz="1400" b="1" dirty="0" smtClean="0">
              <a:effectLst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Министерством Промышленности и Торговли Российской Федерации выдана ЗАО «АБРИС» Лицензия</a:t>
            </a:r>
            <a:r>
              <a:rPr lang="en-US" sz="1400" b="1" dirty="0" smtClean="0">
                <a:effectLst/>
              </a:rPr>
              <a:t> </a:t>
            </a:r>
            <a:r>
              <a:rPr lang="ru-RU" sz="1400" b="1" dirty="0" smtClean="0">
                <a:effectLst/>
              </a:rPr>
              <a:t>№11812-АТ от</a:t>
            </a:r>
            <a:r>
              <a:rPr lang="en-US" sz="1400" b="1" dirty="0" smtClean="0">
                <a:effectLst/>
              </a:rPr>
              <a:t> </a:t>
            </a:r>
            <a:r>
              <a:rPr lang="ru-RU" sz="1400" b="1" dirty="0" smtClean="0">
                <a:effectLst/>
              </a:rPr>
              <a:t>25 Июля</a:t>
            </a:r>
            <a:r>
              <a:rPr lang="en-US" sz="1400" b="1" dirty="0" smtClean="0">
                <a:effectLst/>
              </a:rPr>
              <a:t> 20</a:t>
            </a:r>
            <a:r>
              <a:rPr lang="ru-RU" sz="1400" b="1" dirty="0" smtClean="0">
                <a:effectLst/>
              </a:rPr>
              <a:t>12 года на разработку, производство и ремонт авиационной техники, в том числе авиационной техники двойного назначения</a:t>
            </a:r>
            <a:r>
              <a:rPr lang="en-US" sz="1400" b="1" dirty="0" smtClean="0">
                <a:effectLst/>
              </a:rPr>
              <a:t> </a:t>
            </a:r>
            <a:endParaRPr lang="ru-RU" sz="1400" b="1" dirty="0" smtClean="0">
              <a:effectLst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В ЗАО «АБРИС» внедрена Система Менеджмента Качества в соответствии с </a:t>
            </a:r>
            <a:r>
              <a:rPr lang="en-US" sz="1400" b="1" dirty="0" smtClean="0">
                <a:effectLst/>
              </a:rPr>
              <a:t>BS EN ISO9001-2008, EN 9100-2009, AS 9100-Rev C</a:t>
            </a:r>
            <a:r>
              <a:rPr lang="ru-RU" sz="1400" b="1" dirty="0" smtClean="0">
                <a:effectLst/>
              </a:rPr>
              <a:t> (Сертификат </a:t>
            </a:r>
            <a:r>
              <a:rPr lang="en-US" sz="1400" b="1" dirty="0" smtClean="0">
                <a:effectLst/>
              </a:rPr>
              <a:t>RU1374 </a:t>
            </a:r>
            <a:r>
              <a:rPr lang="ru-RU" sz="1400" b="1" dirty="0" smtClean="0">
                <a:effectLst/>
              </a:rPr>
              <a:t>от </a:t>
            </a:r>
            <a:r>
              <a:rPr lang="en-US" sz="1400" b="1" dirty="0" smtClean="0">
                <a:effectLst/>
              </a:rPr>
              <a:t>07.02.2013 BUREAV VERITAS Certification</a:t>
            </a:r>
            <a:r>
              <a:rPr lang="ru-RU" sz="1400" b="1" dirty="0" smtClean="0">
                <a:effectLst/>
              </a:rPr>
              <a:t>)</a:t>
            </a:r>
            <a:endParaRPr lang="en-US" sz="1400" b="1" dirty="0" smtClean="0">
              <a:effectLst/>
            </a:endParaRP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Основной офис и производственные мощности ЗАО «АБРИС» располагаются в собственных двухэтажном и трехэтажном зданиях общей площадью 1 400 квадратных метров, расположенных в центре С-Петербурга</a:t>
            </a:r>
            <a:endParaRPr lang="en-US" sz="1400" b="1" dirty="0" smtClean="0">
              <a:effectLst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1400" b="1" dirty="0" smtClean="0">
                <a:effectLst/>
              </a:rPr>
              <a:t>	</a:t>
            </a:r>
            <a:r>
              <a:rPr lang="ru-RU" sz="1400" b="1" dirty="0" smtClean="0">
                <a:effectLst/>
              </a:rPr>
              <a:t>Адреса:</a:t>
            </a:r>
            <a:r>
              <a:rPr lang="en-US" sz="1400" b="1" dirty="0" smtClean="0">
                <a:effectLst/>
              </a:rPr>
              <a:t> </a:t>
            </a:r>
            <a:r>
              <a:rPr lang="ru-RU" sz="1400" b="1" dirty="0" smtClean="0">
                <a:effectLst/>
              </a:rPr>
              <a:t>Санкт-Петербург, улица Дудко, дом 3, литер Х и Глиняная улица, дом </a:t>
            </a:r>
            <a:r>
              <a:rPr lang="en-US" sz="1400" b="1" dirty="0" smtClean="0">
                <a:effectLst/>
              </a:rPr>
              <a:t>11, </a:t>
            </a:r>
            <a:r>
              <a:rPr lang="ru-RU" sz="1400" b="1" dirty="0" smtClean="0">
                <a:effectLst/>
              </a:rPr>
              <a:t>корп.1 </a:t>
            </a:r>
          </a:p>
          <a:p>
            <a:pPr algn="just" eaLnBrk="1" hangingPunct="1">
              <a:buFontTx/>
              <a:buNone/>
              <a:defRPr/>
            </a:pPr>
            <a:r>
              <a:rPr lang="ru-RU" sz="1400" b="1" dirty="0" smtClean="0">
                <a:effectLst/>
              </a:rPr>
              <a:t>	Телефон (многоканальный)</a:t>
            </a:r>
            <a:r>
              <a:rPr lang="en-US" sz="1400" b="1" dirty="0" smtClean="0">
                <a:effectLst/>
              </a:rPr>
              <a:t>: +7 (812) </a:t>
            </a:r>
            <a:r>
              <a:rPr lang="ru-RU" sz="1400" b="1" dirty="0" smtClean="0">
                <a:effectLst/>
              </a:rPr>
              <a:t> 242-0556;</a:t>
            </a:r>
            <a:r>
              <a:rPr lang="en-US" sz="1400" b="1" dirty="0" smtClean="0">
                <a:effectLst/>
              </a:rPr>
              <a:t> </a:t>
            </a:r>
            <a:r>
              <a:rPr lang="ru-RU" sz="1400" b="1" dirty="0" smtClean="0">
                <a:effectLst/>
              </a:rPr>
              <a:t>Факс</a:t>
            </a:r>
            <a:r>
              <a:rPr lang="en-US" sz="1400" b="1" dirty="0" smtClean="0">
                <a:effectLst/>
              </a:rPr>
              <a:t>: +7 (812) </a:t>
            </a:r>
            <a:r>
              <a:rPr lang="ru-RU" sz="1400" b="1" dirty="0" smtClean="0">
                <a:effectLst/>
              </a:rPr>
              <a:t>2</a:t>
            </a:r>
            <a:r>
              <a:rPr lang="en-US" sz="1400" b="1" dirty="0" smtClean="0">
                <a:effectLst/>
              </a:rPr>
              <a:t>4</a:t>
            </a:r>
            <a:r>
              <a:rPr lang="ru-RU" sz="1400" b="1" dirty="0" smtClean="0">
                <a:effectLst/>
              </a:rPr>
              <a:t>2-0556, </a:t>
            </a:r>
            <a:r>
              <a:rPr lang="ru-RU" sz="1400" b="1" dirty="0" err="1" smtClean="0">
                <a:effectLst/>
              </a:rPr>
              <a:t>доб</a:t>
            </a:r>
            <a:r>
              <a:rPr lang="ru-RU" sz="1400" b="1" dirty="0" smtClean="0">
                <a:effectLst/>
              </a:rPr>
              <a:t>. 211</a:t>
            </a:r>
          </a:p>
          <a:p>
            <a:pPr algn="just" eaLnBrk="1" hangingPunct="1">
              <a:defRPr/>
            </a:pPr>
            <a:r>
              <a:rPr lang="ru-RU" sz="1400" b="1" dirty="0" smtClean="0">
                <a:effectLst/>
              </a:rPr>
              <a:t>Представительский офис в Москве располагается по адресу: 113556, Москва, Симферопольский бульвар, 7а, офис </a:t>
            </a:r>
            <a:r>
              <a:rPr lang="en-US" sz="1400" b="1" dirty="0" smtClean="0">
                <a:effectLst/>
              </a:rPr>
              <a:t> 68</a:t>
            </a:r>
            <a:r>
              <a:rPr lang="ru-RU" sz="1400" b="1" dirty="0" smtClean="0">
                <a:effectLst/>
              </a:rPr>
              <a:t>, Телефон/Факс</a:t>
            </a:r>
            <a:r>
              <a:rPr lang="en-US" sz="1400" b="1" dirty="0" smtClean="0">
                <a:effectLst/>
              </a:rPr>
              <a:t>: +7 (</a:t>
            </a:r>
            <a:r>
              <a:rPr lang="ru-RU" sz="1400" b="1" dirty="0" smtClean="0">
                <a:effectLst/>
              </a:rPr>
              <a:t>499</a:t>
            </a:r>
            <a:r>
              <a:rPr lang="en-US" sz="1400" b="1" dirty="0" smtClean="0">
                <a:effectLst/>
              </a:rPr>
              <a:t>) </a:t>
            </a:r>
            <a:r>
              <a:rPr lang="ru-RU" sz="1400" b="1" dirty="0" smtClean="0">
                <a:effectLst/>
              </a:rPr>
              <a:t>3179684</a:t>
            </a:r>
          </a:p>
          <a:p>
            <a:pPr eaLnBrk="1" hangingPunct="1">
              <a:buFontTx/>
              <a:buNone/>
              <a:defRPr/>
            </a:pPr>
            <a:r>
              <a:rPr lang="ru-RU" sz="1400" b="1" dirty="0" smtClean="0">
                <a:effectLst/>
              </a:rPr>
              <a:t>      </a:t>
            </a:r>
            <a:r>
              <a:rPr lang="en-US" sz="1400" b="1" dirty="0" smtClean="0">
                <a:effectLst/>
              </a:rPr>
              <a:t>E-mail: </a:t>
            </a:r>
            <a:r>
              <a:rPr lang="en-US" sz="1400" b="1" dirty="0" smtClean="0">
                <a:effectLst/>
                <a:hlinkClick r:id="rId5"/>
              </a:rPr>
              <a:t>info@zaoabris.ru</a:t>
            </a:r>
            <a:r>
              <a:rPr lang="en-US" sz="1400" b="1" dirty="0" smtClean="0">
                <a:effectLst/>
              </a:rPr>
              <a:t>,       Web site: www.zaoabris.ru</a:t>
            </a:r>
            <a:endParaRPr lang="ru-RU" sz="1400" b="1" dirty="0" smtClean="0">
              <a:effectLst/>
            </a:endParaRPr>
          </a:p>
          <a:p>
            <a:pPr eaLnBrk="1" hangingPunct="1">
              <a:defRPr/>
            </a:pPr>
            <a:endParaRPr lang="ru-RU" sz="1400" b="1" dirty="0" smtClean="0">
              <a:effectLst/>
            </a:endParaRPr>
          </a:p>
          <a:p>
            <a:pPr eaLnBrk="1" hangingPunct="1">
              <a:defRPr/>
            </a:pPr>
            <a:endParaRPr lang="ru-RU" sz="2800" b="1" dirty="0" smtClean="0">
              <a:effectLst/>
            </a:endParaRPr>
          </a:p>
          <a:p>
            <a:pPr eaLnBrk="1" hangingPunct="1">
              <a:defRPr/>
            </a:pPr>
            <a:endParaRPr lang="ru-RU" sz="2000" b="1" dirty="0" smtClean="0">
              <a:effectLst/>
            </a:endParaRPr>
          </a:p>
          <a:p>
            <a:pPr eaLnBrk="1" hangingPunct="1">
              <a:defRPr/>
            </a:pPr>
            <a:endParaRPr lang="en-US" sz="2000" b="1" dirty="0" smtClean="0">
              <a:effectLst/>
            </a:endParaRPr>
          </a:p>
          <a:p>
            <a:pPr eaLnBrk="1" hangingPunct="1">
              <a:defRPr/>
            </a:pPr>
            <a:endParaRPr lang="ru-RU" sz="500" dirty="0" smtClean="0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019925" y="188913"/>
          <a:ext cx="1901825" cy="1247775"/>
        </p:xfrm>
        <a:graphic>
          <a:graphicData uri="http://schemas.openxmlformats.org/presentationml/2006/ole">
            <p:oleObj spid="_x0000_s1027" name="Photo Editor Photo" r:id="rId6" imgW="2666667" imgH="2004234" progId="">
              <p:embed/>
            </p:oleObj>
          </a:graphicData>
        </a:graphic>
      </p:graphicFrame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95288" y="1412875"/>
            <a:ext cx="86407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03238" y="765175"/>
            <a:ext cx="86407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403600" y="393700"/>
            <a:ext cx="3184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П Р Е З Е Н Т А Ц И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628775"/>
          </a:xfrm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ru-RU" sz="3200" b="1"/>
              <a:t>Сигнализатор водного отстоя</a:t>
            </a:r>
            <a:br>
              <a:rPr lang="ru-RU" sz="3200" b="1"/>
            </a:br>
            <a:r>
              <a:rPr lang="ru-RU" sz="3200" b="1"/>
              <a:t>  </a:t>
            </a:r>
            <a:br>
              <a:rPr lang="ru-RU" sz="3200" b="1"/>
            </a:br>
            <a:endParaRPr lang="ru-RU" sz="3200" b="1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981075"/>
            <a:ext cx="5508625" cy="5688013"/>
          </a:xfrm>
          <a:noFill/>
        </p:spPr>
        <p:txBody>
          <a:bodyPr lIns="92075" tIns="46038" rIns="92075" bIns="46038"/>
          <a:lstStyle/>
          <a:p>
            <a:pPr marL="533400" indent="-533400">
              <a:buFontTx/>
              <a:buNone/>
            </a:pPr>
            <a:r>
              <a:rPr lang="ru-RU" sz="1600" b="1" i="1" smtClean="0">
                <a:effectLst/>
              </a:rPr>
              <a:t>   Назначение:</a:t>
            </a:r>
            <a:endParaRPr lang="ru-RU" sz="1600" b="1" smtClean="0">
              <a:effectLst/>
            </a:endParaRP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Обнаружение водного отстоя в топливных баках</a:t>
            </a:r>
          </a:p>
          <a:p>
            <a:pPr marL="533400" indent="-533400">
              <a:buFontTx/>
              <a:buNone/>
            </a:pPr>
            <a:endParaRPr lang="ru-RU" sz="1400" b="1" i="1" smtClean="0">
              <a:effectLst/>
            </a:endParaRPr>
          </a:p>
          <a:p>
            <a:pPr marL="533400" indent="-533400">
              <a:buFontTx/>
              <a:buNone/>
            </a:pPr>
            <a:r>
              <a:rPr lang="ru-RU" sz="1600" b="1" i="1" smtClean="0">
                <a:effectLst/>
              </a:rPr>
              <a:t>  Основные технические характеристики: </a:t>
            </a:r>
            <a:endParaRPr lang="ru-RU" sz="1600" b="1" smtClean="0">
              <a:effectLst/>
            </a:endParaRP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Уровень обнаружения водного отстоя в баке - от 6 мм от днища бака (зависит от конкретного применения)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Погрешность формирования сигнала "Вода" - не более +2.0 мм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Сопротивление датчика: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  - 10 MОм в топливе и воздухе;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  - 50 KОм в воде.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Средняя наработка на отказ - не менее 500'000 часов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Возможность автоматизированного контроля целостности датчика с линией связи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Соответствует требованиям п.9.4.1b DO-160D и Циркуляру AC25-981 по взрывобезопасности </a:t>
            </a: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Максимальный ток через датчик при любом отказе - не более 10 мA. </a:t>
            </a:r>
          </a:p>
          <a:p>
            <a:pPr marL="533400" indent="-533400">
              <a:buFontTx/>
              <a:buNone/>
            </a:pPr>
            <a:endParaRPr lang="ru-RU" sz="1400" b="1" smtClean="0">
              <a:effectLst/>
            </a:endParaRPr>
          </a:p>
          <a:p>
            <a:pPr marL="533400" indent="-533400">
              <a:buFontTx/>
              <a:buNone/>
            </a:pPr>
            <a:r>
              <a:rPr lang="ru-RU" sz="1600" b="1" i="1" smtClean="0">
                <a:effectLst/>
              </a:rPr>
              <a:t>   Применяется на самолетах:</a:t>
            </a:r>
            <a:endParaRPr lang="ru-RU" sz="1600" b="1" smtClean="0">
              <a:effectLst/>
            </a:endParaRPr>
          </a:p>
          <a:p>
            <a:pPr marL="533400" indent="-533400">
              <a:buFontTx/>
              <a:buNone/>
            </a:pPr>
            <a:r>
              <a:rPr lang="ru-RU" sz="1400" b="1" smtClean="0">
                <a:effectLst/>
              </a:rPr>
              <a:t>   Сухой SuperJet 100</a:t>
            </a:r>
          </a:p>
        </p:txBody>
      </p:sp>
      <p:pic>
        <p:nvPicPr>
          <p:cNvPr id="59395" name="Picture 6" descr="Сигнализатор водного отстоя (W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060575"/>
            <a:ext cx="31543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936625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600" b="1" i="1" dirty="0" smtClean="0"/>
              <a:t>УКК2-1    Устройство контроля и коммутации сигналов системы пожарной защиты 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400675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/>
              <a:t>     Назначение:</a:t>
            </a:r>
            <a:endParaRPr lang="ru-RU" sz="18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      </a:t>
            </a:r>
            <a:r>
              <a:rPr lang="ru-RU" sz="1400" b="1" dirty="0" smtClean="0"/>
              <a:t>Автоматизированный контроль пожарной безопасности отсеков самолета с обеспечением самолетных систем и экипажа необходимой информацией (в том числе аварийной сигнализацией). Контроль работоспособности элементов системы пожарной защиты самолета.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/>
              <a:t>     Основные технические характеристики:</a:t>
            </a:r>
            <a:endParaRPr lang="ru-RU" sz="18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      </a:t>
            </a:r>
            <a:r>
              <a:rPr lang="ru-RU" sz="1400" b="1" dirty="0" smtClean="0"/>
              <a:t>Прием 125 дискретных сигналов от элементов системы пожарной защиты (датчиков-сигнализаторов дыма, огнетушителей, самолетных систем)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Прием и измерение аналоговых сигналов от 6 датчиков-сигнализаторов пожара/перегрева типа М801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Логическая обработка входной информации и формирование для экипажа рекомендаций и аварийных/предупреждающих сигналов в виде кодовой (ARINC-429) и дискретной информации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 Контроль состояния 50 пиропатронов, расположенных в головках огнетушителей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 Размер блока 2К по ГОСТ 26765.16-87.</a:t>
            </a:r>
            <a:r>
              <a:rPr lang="ru-RU" sz="16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/>
              <a:t>      </a:t>
            </a:r>
            <a:r>
              <a:rPr lang="ru-RU" sz="1400" b="1" i="1" dirty="0" smtClean="0"/>
              <a:t>Устройство имеет Свидетельство о годности АР МАК и применяется на самолетах Туполев-204/214 всех модификаций</a:t>
            </a:r>
            <a:r>
              <a:rPr lang="ru-RU" sz="1400" b="1" dirty="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effectLst/>
            </a:endParaRPr>
          </a:p>
        </p:txBody>
      </p:sp>
      <p:pic>
        <p:nvPicPr>
          <p:cNvPr id="61443" name="Picture 6" descr="Устройство контроля и коммутации УКК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73238"/>
            <a:ext cx="35639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696"/>
            <a:ext cx="8856662" cy="597666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200" dirty="0" smtClean="0">
                <a:effectLst/>
              </a:rPr>
              <a:t> </a:t>
            </a:r>
            <a:r>
              <a:rPr lang="ru-RU" sz="1500" b="1" dirty="0" smtClean="0">
                <a:effectLst/>
              </a:rPr>
              <a:t>Система Пожарной защиты (СПЗ) включает в себя:</a:t>
            </a:r>
          </a:p>
          <a:p>
            <a:pPr algn="just">
              <a:defRPr/>
            </a:pPr>
            <a:r>
              <a:rPr lang="ru-RU" sz="1500" b="1" dirty="0" smtClean="0">
                <a:effectLst/>
              </a:rPr>
              <a:t>Систему контроля и управления, функции которой выполняет блок  контроля и управления УКК3-1,  разрабатываемый ЗАО «АБРИС» и обеспечивающий интерфейс между петлями пожарной сигнализации МСУ, ВСУ и </a:t>
            </a:r>
            <a:r>
              <a:rPr lang="ru-RU" sz="1500" b="1" dirty="0" err="1" smtClean="0">
                <a:effectLst/>
              </a:rPr>
              <a:t>багажно-грузовых</a:t>
            </a:r>
            <a:r>
              <a:rPr lang="ru-RU" sz="1500" b="1" dirty="0" smtClean="0">
                <a:effectLst/>
              </a:rPr>
              <a:t> отсеков с системой </a:t>
            </a:r>
            <a:r>
              <a:rPr lang="ru-RU" sz="1500" b="1" dirty="0" err="1" smtClean="0">
                <a:effectLst/>
              </a:rPr>
              <a:t>авионики</a:t>
            </a:r>
            <a:r>
              <a:rPr lang="ru-RU" sz="1500" b="1" dirty="0" smtClean="0">
                <a:effectLst/>
              </a:rPr>
              <a:t> самолета МС-21. Система контролирует три тепловых зоны пожара (два МСУ и отсек ВСУ) и три зоны дыма - передний грузовой отсек (БГО-1), задний грузовой отсек  (БГО-2) и туалеты</a:t>
            </a:r>
          </a:p>
          <a:p>
            <a:pPr algn="just">
              <a:defRPr/>
            </a:pPr>
            <a:r>
              <a:rPr lang="ru-RU" sz="1500" b="1" dirty="0" smtClean="0">
                <a:effectLst/>
              </a:rPr>
              <a:t>Систему пожарной сигнализации, включающую в себя сигнализацию пожара в МСУ и ВСУ и сигнализацию дыма в БГО  и в туалетах. В состав системы пожарной сигнализации входят следующие изделия: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линейные датчики-сигнализаторы пожара/перегрева, расположенные в гондолах маршевых двигателей и в отсеке ВСУ;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датчики обнаружения дыма, расположенные в багажных отсеках БГО-1 и БГО-2 и в туалетах </a:t>
            </a:r>
          </a:p>
          <a:p>
            <a:pPr algn="just">
              <a:defRPr/>
            </a:pPr>
            <a:r>
              <a:rPr lang="ru-RU" sz="1500" b="1" dirty="0" smtClean="0">
                <a:effectLst/>
              </a:rPr>
              <a:t>Систему пожаротушения, включающую в себя систему пожаротушения МСУ, ВСУ, БГО-1 и БГО-2,  туалетов и ручные средства пожаротушения. В состав системы пожаротушения входят</a:t>
            </a:r>
            <a:r>
              <a:rPr lang="en-US" sz="1500" b="1" dirty="0" smtClean="0">
                <a:effectLst/>
              </a:rPr>
              <a:t> </a:t>
            </a:r>
            <a:r>
              <a:rPr lang="ru-RU" sz="1500" b="1" dirty="0" smtClean="0">
                <a:effectLst/>
              </a:rPr>
              <a:t>следующие изделия: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стационарные огнетушители для отсеков МСУ, ВСУ, БГО-1 и БГО-2; 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автоматические огнетушители для мусоросборников туалетов;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 распылительные форсунки, дозирующие  устройства , челночные клапаны;</a:t>
            </a:r>
          </a:p>
          <a:p>
            <a:pPr algn="just">
              <a:buFontTx/>
              <a:buNone/>
              <a:defRPr/>
            </a:pPr>
            <a:r>
              <a:rPr lang="ru-RU" sz="1500" b="1" dirty="0" smtClean="0">
                <a:effectLst/>
              </a:rPr>
              <a:t>  	- ручные огнетушители для защиты пассажирского салона и кабины экипажа.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Разработка производится в соответствии с Руководствами </a:t>
            </a:r>
            <a:r>
              <a:rPr lang="en-US" sz="1500" b="1" dirty="0" smtClean="0">
                <a:effectLst/>
              </a:rPr>
              <a:t>ARP/</a:t>
            </a:r>
            <a:r>
              <a:rPr lang="ru-RU" sz="1500" b="1" dirty="0" smtClean="0">
                <a:effectLst/>
              </a:rPr>
              <a:t>Р4761 и </a:t>
            </a:r>
            <a:r>
              <a:rPr lang="en-US" sz="1500" b="1" dirty="0" smtClean="0">
                <a:effectLst/>
              </a:rPr>
              <a:t>ARP/</a:t>
            </a:r>
            <a:r>
              <a:rPr lang="ru-RU" sz="1500" b="1" dirty="0" smtClean="0">
                <a:effectLst/>
              </a:rPr>
              <a:t>Р4754,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КТ-160</a:t>
            </a:r>
            <a:r>
              <a:rPr lang="en-US" sz="1500" b="1" dirty="0" smtClean="0">
                <a:effectLst/>
              </a:rPr>
              <a:t>G</a:t>
            </a:r>
            <a:r>
              <a:rPr lang="ru-RU" sz="1500" b="1" dirty="0" smtClean="0">
                <a:effectLst/>
              </a:rPr>
              <a:t>,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КТ-</a:t>
            </a:r>
            <a:r>
              <a:rPr lang="en-US" sz="1500" b="1" dirty="0" smtClean="0">
                <a:effectLst/>
              </a:rPr>
              <a:t>254</a:t>
            </a:r>
            <a:r>
              <a:rPr lang="ru-RU" sz="1500" b="1" dirty="0" smtClean="0">
                <a:effectLst/>
              </a:rPr>
              <a:t>,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 -178С</a:t>
            </a:r>
          </a:p>
          <a:p>
            <a:pPr algn="just">
              <a:defRPr/>
            </a:pPr>
            <a:endParaRPr lang="ru-RU" sz="1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1400" b="1" i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endParaRPr lang="ru-RU" sz="1400" b="1" i="1" dirty="0" smtClean="0">
              <a:effectLst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-3898900" y="116632"/>
            <a:ext cx="16943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ПОЖАРНОЙ ЗАЩИТЫ САМОЛЕТА МС-21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pPr algn="ctr"/>
            <a:r>
              <a:rPr lang="ru-RU" sz="3200" dirty="0" smtClean="0"/>
              <a:t>Структурная схема СПЗ-МС-21</a:t>
            </a:r>
            <a:endParaRPr lang="ru-RU" sz="3200" dirty="0"/>
          </a:p>
        </p:txBody>
      </p:sp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942478" cy="585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639"/>
            <a:ext cx="8229600" cy="792089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1800" b="1" dirty="0" err="1" smtClean="0"/>
              <a:t>Импортозамещение</a:t>
            </a:r>
            <a:r>
              <a:rPr lang="ru-RU" sz="1800" b="1" dirty="0" smtClean="0"/>
              <a:t>  наукоемк</a:t>
            </a:r>
            <a:r>
              <a:rPr lang="ru-RU" sz="1800" b="1" dirty="0" smtClean="0"/>
              <a:t>их</a:t>
            </a:r>
            <a:r>
              <a:rPr lang="ru-RU" sz="1800" b="1" dirty="0" smtClean="0"/>
              <a:t>  технологий  производства датчиков-сигнализаторов пожара/перегрева и </a:t>
            </a:r>
            <a:br>
              <a:rPr lang="ru-RU" sz="1800" b="1" dirty="0" smtClean="0"/>
            </a:br>
            <a:r>
              <a:rPr lang="ru-RU" sz="1800" b="1" dirty="0" smtClean="0"/>
              <a:t>датчиков обнаружения  дыма</a:t>
            </a:r>
            <a:endParaRPr lang="ru-RU" sz="1800" b="1" i="1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8326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dirty="0" smtClean="0"/>
              <a:t> </a:t>
            </a:r>
            <a:r>
              <a:rPr lang="ru-RU" sz="1400" dirty="0" smtClean="0"/>
              <a:t> Исходное </a:t>
            </a:r>
            <a:r>
              <a:rPr lang="ru-RU" sz="1400" dirty="0" smtClean="0"/>
              <a:t>изделие: </a:t>
            </a:r>
            <a:r>
              <a:rPr lang="ru-RU" sz="1400" dirty="0" smtClean="0"/>
              <a:t>датчики сигнализаторы пожара/перегрева  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Обозначение </a:t>
            </a:r>
            <a:r>
              <a:rPr lang="ru-RU" sz="1400" dirty="0" smtClean="0"/>
              <a:t>(чертежный номер): </a:t>
            </a:r>
            <a:r>
              <a:rPr lang="ru-RU" sz="1400" dirty="0" smtClean="0"/>
              <a:t>8970-ХХ, 8920-ХХ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Разработчик </a:t>
            </a:r>
            <a:r>
              <a:rPr lang="ru-RU" sz="1400" dirty="0" smtClean="0"/>
              <a:t>и производитель: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en-US" sz="1400" dirty="0" smtClean="0"/>
              <a:t>Safety System Inc</a:t>
            </a:r>
            <a:r>
              <a:rPr lang="ru-RU" sz="1400" dirty="0" smtClean="0"/>
              <a:t>	</a:t>
            </a:r>
          </a:p>
          <a:p>
            <a:pPr>
              <a:buNone/>
            </a:pPr>
            <a:r>
              <a:rPr lang="ru-RU" sz="1400" dirty="0" smtClean="0"/>
              <a:t>  Страна</a:t>
            </a:r>
            <a:r>
              <a:rPr lang="ru-RU" sz="1400" dirty="0" smtClean="0"/>
              <a:t>: </a:t>
            </a:r>
            <a:r>
              <a:rPr lang="ru-RU" sz="1400" dirty="0" smtClean="0"/>
              <a:t>США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  Замещающее изделие: </a:t>
            </a:r>
            <a:r>
              <a:rPr lang="ru-RU" sz="1400" dirty="0" smtClean="0"/>
              <a:t>датчики сигнализаторы пожара/перегрева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Обозначение (чертежный номер): </a:t>
            </a:r>
            <a:r>
              <a:rPr lang="ru-RU" sz="1400" dirty="0" smtClean="0"/>
              <a:t>ЛСП1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Производитель: </a:t>
            </a:r>
            <a:r>
              <a:rPr lang="ru-RU" sz="1400" dirty="0" smtClean="0"/>
              <a:t>ПАО «</a:t>
            </a:r>
            <a:r>
              <a:rPr lang="ru-RU" sz="1400" dirty="0" err="1" smtClean="0"/>
              <a:t>Техприбор</a:t>
            </a:r>
            <a:r>
              <a:rPr lang="ru-RU" sz="1400" dirty="0" smtClean="0"/>
              <a:t>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Страна: Россия, г.Санкт-Петербург</a:t>
            </a:r>
          </a:p>
          <a:p>
            <a:pPr>
              <a:buNone/>
            </a:pPr>
            <a:r>
              <a:rPr lang="ru-RU" sz="1400" dirty="0" smtClean="0"/>
              <a:t>  Начало серийного выпуска: </a:t>
            </a:r>
            <a:r>
              <a:rPr lang="ru-RU" sz="1400" dirty="0" smtClean="0"/>
              <a:t>2015 год </a:t>
            </a:r>
            <a:endParaRPr lang="ru-RU" sz="1400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dirty="0" smtClean="0"/>
              <a:t> Исходное </a:t>
            </a:r>
            <a:r>
              <a:rPr lang="ru-RU" sz="1400" dirty="0" smtClean="0"/>
              <a:t>изделие: датчики </a:t>
            </a:r>
            <a:r>
              <a:rPr lang="ru-RU" sz="1400" dirty="0" smtClean="0"/>
              <a:t>обнаружения дыма типа М604  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Обозначение </a:t>
            </a:r>
            <a:r>
              <a:rPr lang="ru-RU" sz="1400" dirty="0" smtClean="0"/>
              <a:t>(чертежный номер): </a:t>
            </a:r>
            <a:r>
              <a:rPr lang="ru-RU" sz="1400" dirty="0" smtClean="0"/>
              <a:t>8936-ХХ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Разработчик </a:t>
            </a:r>
            <a:r>
              <a:rPr lang="ru-RU" sz="1400" dirty="0" smtClean="0"/>
              <a:t>и производитель: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en-US" sz="1400" dirty="0" smtClean="0"/>
              <a:t>Safety System Inc</a:t>
            </a:r>
            <a:r>
              <a:rPr lang="ru-RU" sz="1400" dirty="0" smtClean="0"/>
              <a:t>	</a:t>
            </a:r>
          </a:p>
          <a:p>
            <a:pPr>
              <a:buNone/>
            </a:pPr>
            <a:r>
              <a:rPr lang="ru-RU" sz="1400" dirty="0" smtClean="0"/>
              <a:t>  Страна</a:t>
            </a:r>
            <a:r>
              <a:rPr lang="ru-RU" sz="1400" dirty="0" smtClean="0"/>
              <a:t>: </a:t>
            </a:r>
            <a:r>
              <a:rPr lang="ru-RU" sz="1400" dirty="0" smtClean="0"/>
              <a:t>США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Замещающее </a:t>
            </a:r>
            <a:r>
              <a:rPr lang="ru-RU" sz="1400" dirty="0" smtClean="0"/>
              <a:t>изделие: датчики сигнализаторы пожара/перегрева </a:t>
            </a:r>
          </a:p>
          <a:p>
            <a:pPr>
              <a:buNone/>
            </a:pPr>
            <a:r>
              <a:rPr lang="ru-RU" sz="1400" dirty="0" smtClean="0"/>
              <a:t>  Обозначение (чертежный номер): </a:t>
            </a:r>
            <a:r>
              <a:rPr lang="ru-RU" sz="1400" dirty="0" smtClean="0"/>
              <a:t>СОДП-1, СОДП-2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Производитель: </a:t>
            </a:r>
            <a:r>
              <a:rPr lang="ru-RU" sz="1400" dirty="0" smtClean="0"/>
              <a:t>ЗАО «ОКБ Траверс», ЗАО «АБРИС»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Страна: Россия, г.Санкт-Петербург</a:t>
            </a:r>
          </a:p>
          <a:p>
            <a:pPr>
              <a:buNone/>
            </a:pPr>
            <a:r>
              <a:rPr lang="ru-RU" sz="1400" dirty="0" smtClean="0"/>
              <a:t>  Начало серийного выпуска: </a:t>
            </a:r>
            <a:r>
              <a:rPr lang="ru-RU" sz="1400" dirty="0" smtClean="0"/>
              <a:t>2016 </a:t>
            </a:r>
            <a:r>
              <a:rPr lang="ru-RU" sz="1400" dirty="0" smtClean="0"/>
              <a:t>год </a:t>
            </a:r>
          </a:p>
          <a:p>
            <a:pPr>
              <a:buNone/>
            </a:pPr>
            <a:endParaRPr lang="ru-RU" sz="14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  <a:endParaRPr lang="ru-RU" sz="9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40962" name="Picture 2" descr="Fire, smoke, overheat dete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200400" cy="2532888"/>
          </a:xfrm>
          <a:prstGeom prst="rect">
            <a:avLst/>
          </a:prstGeom>
          <a:noFill/>
        </p:spPr>
      </p:pic>
      <p:pic>
        <p:nvPicPr>
          <p:cNvPr id="40964" name="Picture 4" descr="Smoke and overheating detectors of M-602 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925" y="4365104"/>
            <a:ext cx="3267075" cy="229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639"/>
            <a:ext cx="8229600" cy="432049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600" b="1" i="1" dirty="0" smtClean="0"/>
              <a:t>Сигнализатор обледенения </a:t>
            </a:r>
            <a:r>
              <a:rPr lang="en-US" sz="2600" b="1" i="1" dirty="0" smtClean="0"/>
              <a:t>EW-164AB</a:t>
            </a:r>
            <a:endParaRPr lang="ru-RU" sz="2600" b="1" i="1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6048672" cy="59046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000" b="1" i="1" dirty="0" smtClean="0"/>
              <a:t>     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/>
              <a:t>Производится по лицензии компании </a:t>
            </a:r>
            <a:r>
              <a:rPr lang="en-US" sz="1400" b="1" dirty="0" smtClean="0"/>
              <a:t>MEGGITT S</a:t>
            </a:r>
            <a:r>
              <a:rPr lang="ru-RU" sz="1400" b="1" dirty="0" smtClean="0"/>
              <a:t>.</a:t>
            </a:r>
            <a:r>
              <a:rPr lang="en-US" sz="1400" b="1" dirty="0" smtClean="0"/>
              <a:t>A</a:t>
            </a:r>
            <a:r>
              <a:rPr lang="ru-RU" sz="1400" b="1" dirty="0" smtClean="0"/>
              <a:t>. на базе датчика </a:t>
            </a:r>
            <a:r>
              <a:rPr lang="en-US" sz="1400" b="1" dirty="0" smtClean="0"/>
              <a:t>EW</a:t>
            </a:r>
            <a:r>
              <a:rPr lang="ru-RU" sz="1400" b="1" dirty="0" smtClean="0"/>
              <a:t>-164</a:t>
            </a:r>
            <a:r>
              <a:rPr lang="en-US" sz="1400" b="1" dirty="0" smtClean="0"/>
              <a:t> 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i="1" dirty="0" smtClean="0"/>
              <a:t> Предназначен </a:t>
            </a:r>
            <a:r>
              <a:rPr lang="ru-RU" sz="1400" b="1" dirty="0" smtClean="0"/>
              <a:t>  для определения льда и выдачи сигналов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обледенения в процессе выполнения полета самолетов 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/>
              <a:t> вертолетов.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</a:t>
            </a:r>
            <a:endParaRPr lang="en-US" sz="12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i="1" dirty="0" smtClean="0"/>
              <a:t>Основные технические характеристики: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Вибрационный принцип действия </a:t>
            </a:r>
          </a:p>
          <a:p>
            <a:pPr algn="just"/>
            <a:r>
              <a:rPr lang="ru-RU" sz="1200" b="1" dirty="0" smtClean="0"/>
              <a:t>Габаритные размеры (</a:t>
            </a:r>
            <a:r>
              <a:rPr lang="ru-RU" sz="1200" b="1" dirty="0" err="1" smtClean="0"/>
              <a:t>ШхВхД</a:t>
            </a:r>
            <a:r>
              <a:rPr lang="ru-RU" sz="1200" b="1" dirty="0" smtClean="0"/>
              <a:t>), мм:	102 </a:t>
            </a:r>
            <a:r>
              <a:rPr lang="en-US" sz="1200" b="1" dirty="0" smtClean="0"/>
              <a:t>x</a:t>
            </a:r>
            <a:r>
              <a:rPr lang="ru-RU" sz="1200" b="1" dirty="0" smtClean="0"/>
              <a:t> 102 </a:t>
            </a:r>
            <a:r>
              <a:rPr lang="en-US" sz="1200" b="1" dirty="0" smtClean="0"/>
              <a:t>x</a:t>
            </a:r>
            <a:r>
              <a:rPr lang="ru-RU" sz="1200" b="1" dirty="0" smtClean="0"/>
              <a:t> 194</a:t>
            </a:r>
          </a:p>
          <a:p>
            <a:pPr algn="just"/>
            <a:r>
              <a:rPr lang="ru-RU" sz="1200" b="1" dirty="0" smtClean="0"/>
              <a:t>Масса:                            		не более 0.85 </a:t>
            </a:r>
            <a:r>
              <a:rPr lang="en-US" sz="1200" b="1" dirty="0" smtClean="0"/>
              <a:t>k</a:t>
            </a:r>
            <a:r>
              <a:rPr lang="ru-RU" sz="1200" b="1" dirty="0" smtClean="0"/>
              <a:t>г </a:t>
            </a:r>
          </a:p>
          <a:p>
            <a:pPr algn="just"/>
            <a:r>
              <a:rPr lang="ru-RU" sz="1200" b="1" dirty="0" smtClean="0"/>
              <a:t>Покрытие фланца – эмаль серого цвета, тип </a:t>
            </a:r>
            <a:r>
              <a:rPr lang="en-US" sz="1200" b="1" dirty="0" err="1" smtClean="0"/>
              <a:t>Aerodure</a:t>
            </a:r>
            <a:r>
              <a:rPr lang="en-US" sz="1200" b="1" dirty="0" smtClean="0"/>
              <a:t> Finish C</a:t>
            </a:r>
            <a:r>
              <a:rPr lang="ru-RU" sz="1200" b="1" dirty="0" smtClean="0"/>
              <a:t>21/100</a:t>
            </a:r>
            <a:r>
              <a:rPr lang="en-US" sz="1200" b="1" dirty="0" smtClean="0"/>
              <a:t>UVR</a:t>
            </a: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Выдача сигнала обледенения в виде двух дискретных сигналов</a:t>
            </a:r>
            <a:r>
              <a:rPr lang="en-US" sz="1200" dirty="0" smtClean="0"/>
              <a:t>: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1200" b="1" dirty="0" smtClean="0"/>
              <a:t>	</a:t>
            </a:r>
            <a:r>
              <a:rPr lang="ru-RU" sz="1200" b="1" dirty="0" smtClean="0"/>
              <a:t>- </a:t>
            </a:r>
            <a:r>
              <a:rPr lang="en-US" sz="1200" b="1" dirty="0" smtClean="0"/>
              <a:t>ICE</a:t>
            </a:r>
            <a:r>
              <a:rPr lang="ru-RU" sz="1200" b="1" dirty="0" smtClean="0"/>
              <a:t> #1- для активации бортовой </a:t>
            </a:r>
            <a:r>
              <a:rPr lang="ru-RU" sz="1200" b="1" dirty="0" err="1" smtClean="0"/>
              <a:t>противообледенительной</a:t>
            </a:r>
            <a:r>
              <a:rPr lang="ru-RU" sz="1200" b="1" dirty="0" smtClean="0"/>
              <a:t> системы</a:t>
            </a:r>
            <a:endParaRPr lang="en-US" sz="1200" b="1" dirty="0" smtClean="0"/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1200" b="1" dirty="0" smtClean="0"/>
              <a:t>	- ICE </a:t>
            </a:r>
            <a:r>
              <a:rPr lang="ru-RU" sz="1200" b="1" dirty="0" smtClean="0"/>
              <a:t>#2 - для выдачи сигнала на приборную доску экипажа</a:t>
            </a:r>
            <a:endParaRPr lang="en-US" sz="1200" b="1" dirty="0" smtClean="0"/>
          </a:p>
          <a:p>
            <a:pPr lvl="0" algn="just"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Наличие быстрого обогрева для стаивания льда с чувствительного элемента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Наличие встроенного контроля с выдачей сигналов ОК или Отказ</a:t>
            </a:r>
            <a:endParaRPr lang="en-US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</a:t>
            </a:r>
            <a:r>
              <a:rPr lang="ru-RU" sz="1300" b="1" i="1" dirty="0" smtClean="0"/>
              <a:t>Устройство имеет одобрение  ГП «Антонов» в составе самолетов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i="1" dirty="0" smtClean="0"/>
              <a:t> АН-140/148/158 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i="1" dirty="0" smtClean="0"/>
              <a:t>Также применяется на различных продолжающих эксплуатацию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i="1" dirty="0" smtClean="0"/>
              <a:t>самолетах Антонова  (Ан-24, </a:t>
            </a:r>
            <a:r>
              <a:rPr lang="en-US" sz="1300" b="1" i="1" dirty="0" smtClean="0"/>
              <a:t>A</a:t>
            </a:r>
            <a:r>
              <a:rPr lang="ru-RU" sz="1300" b="1" i="1" dirty="0" smtClean="0"/>
              <a:t>н-26, </a:t>
            </a:r>
            <a:r>
              <a:rPr lang="en-US" sz="1300" b="1" i="1" dirty="0" smtClean="0"/>
              <a:t>A</a:t>
            </a:r>
            <a:r>
              <a:rPr lang="ru-RU" sz="1300" b="1" i="1" dirty="0" smtClean="0"/>
              <a:t>н-30, </a:t>
            </a:r>
            <a:r>
              <a:rPr lang="en-US" sz="1300" b="1" i="1" dirty="0" smtClean="0"/>
              <a:t>A</a:t>
            </a:r>
            <a:r>
              <a:rPr lang="ru-RU" sz="1300" b="1" i="1" dirty="0" smtClean="0"/>
              <a:t>н-32, </a:t>
            </a:r>
            <a:r>
              <a:rPr lang="en-US" sz="1300" b="1" i="1" dirty="0" smtClean="0"/>
              <a:t>A</a:t>
            </a:r>
            <a:r>
              <a:rPr lang="ru-RU" sz="1300" b="1" i="1" dirty="0" smtClean="0"/>
              <a:t>н-12, </a:t>
            </a:r>
            <a:r>
              <a:rPr lang="en-US" sz="1300" b="1" i="1" dirty="0" smtClean="0"/>
              <a:t>A</a:t>
            </a:r>
            <a:r>
              <a:rPr lang="ru-RU" sz="1300" b="1" i="1" dirty="0" smtClean="0"/>
              <a:t>н-38, </a:t>
            </a:r>
            <a:r>
              <a:rPr lang="en-US" sz="1300" b="1" i="1" dirty="0" smtClean="0"/>
              <a:t>A</a:t>
            </a:r>
            <a:r>
              <a:rPr lang="ru-RU" sz="1300" b="1" i="1" dirty="0" err="1" smtClean="0"/>
              <a:t>н</a:t>
            </a:r>
            <a:r>
              <a:rPr lang="ru-RU" sz="1300" b="1" i="1" dirty="0" smtClean="0"/>
              <a:t>-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i="1" dirty="0" smtClean="0"/>
              <a:t>74) и ЯК-40 взамен изделий РИО-3 и  СО-121 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300" b="1" i="1" dirty="0" smtClean="0"/>
              <a:t>Может применяться на различных вертолетах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 b="1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39938" name="Рисунок 3" descr="D:\Docs\old_computer\Documents\Idp - EW164\ФОТО\IMAG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256076" y="2384884"/>
            <a:ext cx="4536505" cy="27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81075"/>
            <a:ext cx="903605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000" b="1" i="1" dirty="0" smtClean="0"/>
              <a:t> </a:t>
            </a:r>
            <a:endParaRPr lang="ru-RU" sz="14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7" name="Рисунок 6" descr="EW-164 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205" y="0"/>
            <a:ext cx="49575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639"/>
            <a:ext cx="8229600" cy="648073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1800" b="1" dirty="0" err="1" smtClean="0"/>
              <a:t>Импортозамещение</a:t>
            </a:r>
            <a:r>
              <a:rPr lang="ru-RU" sz="1800" b="1" dirty="0" smtClean="0"/>
              <a:t> наукоемкой технологии производства сигнализатора обледенения </a:t>
            </a:r>
            <a:r>
              <a:rPr lang="en-US" sz="1800" b="1" i="1" dirty="0" smtClean="0"/>
              <a:t>EW-164</a:t>
            </a:r>
            <a:endParaRPr lang="ru-RU" sz="1800" b="1" i="1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9036496" cy="56886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000" b="1" i="1" dirty="0" smtClean="0"/>
              <a:t>   </a:t>
            </a:r>
            <a:r>
              <a:rPr lang="ru-RU" sz="1400" dirty="0" smtClean="0"/>
              <a:t>Исходное изделие: сигнализатор обледенения </a:t>
            </a:r>
            <a:r>
              <a:rPr lang="en-US" sz="1400" dirty="0" smtClean="0"/>
              <a:t>EW</a:t>
            </a:r>
            <a:r>
              <a:rPr lang="ru-RU" sz="1400" dirty="0" smtClean="0"/>
              <a:t>-164 </a:t>
            </a:r>
          </a:p>
          <a:p>
            <a:pPr>
              <a:buNone/>
            </a:pPr>
            <a:r>
              <a:rPr lang="ru-RU" sz="1400" dirty="0" smtClean="0"/>
              <a:t>  Обозначение (чертежный номер): 447-164-000-021</a:t>
            </a:r>
          </a:p>
          <a:p>
            <a:pPr>
              <a:buNone/>
            </a:pPr>
            <a:r>
              <a:rPr lang="ru-RU" sz="1400" dirty="0" smtClean="0"/>
              <a:t>  Разработчик и производитель: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S</a:t>
            </a:r>
            <a:r>
              <a:rPr lang="ru-RU" sz="1400" dirty="0" smtClean="0"/>
              <a:t>.</a:t>
            </a:r>
            <a:r>
              <a:rPr lang="en-US" sz="1400" dirty="0" smtClean="0"/>
              <a:t>A</a:t>
            </a:r>
            <a:r>
              <a:rPr lang="ru-RU" sz="1400" dirty="0" smtClean="0"/>
              <a:t>. (</a:t>
            </a:r>
            <a:r>
              <a:rPr lang="en-US" sz="1400" dirty="0" err="1" smtClean="0"/>
              <a:t>Vibro</a:t>
            </a:r>
            <a:r>
              <a:rPr lang="ru-RU" sz="1400" dirty="0" smtClean="0"/>
              <a:t>-</a:t>
            </a:r>
            <a:r>
              <a:rPr lang="en-US" sz="1400" dirty="0" smtClean="0"/>
              <a:t>Meter</a:t>
            </a:r>
            <a:r>
              <a:rPr lang="ru-RU" sz="1400" dirty="0" smtClean="0"/>
              <a:t>)	</a:t>
            </a:r>
          </a:p>
          <a:p>
            <a:pPr>
              <a:buNone/>
            </a:pPr>
            <a:r>
              <a:rPr lang="ru-RU" sz="1400" dirty="0" smtClean="0"/>
              <a:t>  Страна: Швейцария, </a:t>
            </a:r>
            <a:r>
              <a:rPr lang="ru-RU" sz="1400" dirty="0" err="1" smtClean="0"/>
              <a:t>г.Фрибург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  Замещающее изделие: сигнализатор обледенения </a:t>
            </a:r>
            <a:r>
              <a:rPr lang="en-US" sz="1400" dirty="0" smtClean="0"/>
              <a:t>EW</a:t>
            </a:r>
            <a:r>
              <a:rPr lang="ru-RU" sz="1400" dirty="0" smtClean="0"/>
              <a:t>-164</a:t>
            </a:r>
            <a:r>
              <a:rPr lang="en-US" sz="1400" dirty="0" smtClean="0"/>
              <a:t>AB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Обозначение (чертежный номер): ЮМВИ.407525.001</a:t>
            </a:r>
          </a:p>
          <a:p>
            <a:pPr>
              <a:buNone/>
            </a:pPr>
            <a:r>
              <a:rPr lang="ru-RU" sz="1400" dirty="0" smtClean="0"/>
              <a:t>  Производитель: ЗАО «Абрис»</a:t>
            </a:r>
          </a:p>
          <a:p>
            <a:pPr>
              <a:buNone/>
            </a:pPr>
            <a:r>
              <a:rPr lang="ru-RU" sz="1400" dirty="0" smtClean="0"/>
              <a:t>  Страна: Россия, г.Санкт-Петербург</a:t>
            </a:r>
          </a:p>
          <a:p>
            <a:pPr>
              <a:buNone/>
            </a:pPr>
            <a:r>
              <a:rPr lang="ru-RU" sz="1400" dirty="0" smtClean="0"/>
              <a:t>  Начало серийного выпуска: июль 2015 года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</a:t>
            </a:r>
            <a:r>
              <a:rPr lang="ru-RU" sz="1600" b="1" dirty="0" smtClean="0"/>
              <a:t>Исходное (стартовое ) состояние процесса </a:t>
            </a:r>
            <a:r>
              <a:rPr lang="ru-RU" sz="1600" b="1" dirty="0" err="1" smtClean="0"/>
              <a:t>импортозамещения</a:t>
            </a:r>
            <a:r>
              <a:rPr lang="ru-RU" sz="16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r>
              <a:rPr lang="ru-RU" sz="1200" b="1" i="1" dirty="0" smtClean="0"/>
              <a:t> </a:t>
            </a:r>
            <a:r>
              <a:rPr lang="ru-RU" sz="1400" dirty="0" smtClean="0"/>
              <a:t>Наличие Контракта между ЗАО «АБРИС» и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S</a:t>
            </a:r>
            <a:r>
              <a:rPr lang="ru-RU" sz="1400" dirty="0" smtClean="0"/>
              <a:t>.</a:t>
            </a:r>
            <a:r>
              <a:rPr lang="en-US" sz="1400" dirty="0" smtClean="0"/>
              <a:t>A</a:t>
            </a:r>
            <a:r>
              <a:rPr lang="ru-RU" sz="1400" dirty="0" smtClean="0"/>
              <a:t>. (</a:t>
            </a:r>
            <a:r>
              <a:rPr lang="en-US" sz="1400" dirty="0" err="1" smtClean="0"/>
              <a:t>Vibro</a:t>
            </a:r>
            <a:r>
              <a:rPr lang="ru-RU" sz="1400" dirty="0" smtClean="0"/>
              <a:t>-</a:t>
            </a:r>
            <a:r>
              <a:rPr lang="en-US" sz="1400" dirty="0" smtClean="0"/>
              <a:t>Meter</a:t>
            </a:r>
            <a:r>
              <a:rPr lang="ru-RU" sz="1400" dirty="0" smtClean="0"/>
              <a:t>),  включающего в себя  коммерческое партнерское представительство</a:t>
            </a:r>
          </a:p>
          <a:p>
            <a:r>
              <a:rPr lang="ru-RU" sz="1400" dirty="0" smtClean="0"/>
              <a:t>Выполняемые функции по Контракту: </a:t>
            </a:r>
          </a:p>
          <a:p>
            <a:pPr>
              <a:buNone/>
            </a:pPr>
            <a:r>
              <a:rPr lang="ru-RU" sz="1400" dirty="0" smtClean="0"/>
              <a:t>	- осуществление и поддержка продаж продукции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S</a:t>
            </a:r>
            <a:r>
              <a:rPr lang="ru-RU" sz="1400" dirty="0" smtClean="0"/>
              <a:t>.</a:t>
            </a:r>
            <a:r>
              <a:rPr lang="en-US" sz="1400" dirty="0" smtClean="0"/>
              <a:t>A</a:t>
            </a:r>
            <a:r>
              <a:rPr lang="ru-RU" sz="1400" dirty="0" smtClean="0"/>
              <a:t>. (</a:t>
            </a:r>
            <a:r>
              <a:rPr lang="en-US" sz="1400" dirty="0" err="1" smtClean="0"/>
              <a:t>Vibro</a:t>
            </a:r>
            <a:r>
              <a:rPr lang="ru-RU" sz="1400" dirty="0" smtClean="0"/>
              <a:t>-</a:t>
            </a:r>
            <a:r>
              <a:rPr lang="en-US" sz="1400" dirty="0" smtClean="0"/>
              <a:t>Meter</a:t>
            </a:r>
            <a:r>
              <a:rPr lang="ru-RU" sz="1400" dirty="0" smtClean="0"/>
              <a:t>) в РФ,  включая </a:t>
            </a:r>
            <a:r>
              <a:rPr lang="en-US" sz="1400" dirty="0" smtClean="0"/>
              <a:t>EW</a:t>
            </a:r>
            <a:r>
              <a:rPr lang="ru-RU" sz="1400" dirty="0" smtClean="0"/>
              <a:t>-164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dirty="0" smtClean="0"/>
              <a:t>- осуществление и поддержка продаж </a:t>
            </a:r>
            <a:r>
              <a:rPr lang="en-US" sz="1400" dirty="0" smtClean="0"/>
              <a:t>EW</a:t>
            </a:r>
            <a:r>
              <a:rPr lang="ru-RU" sz="1400" dirty="0" smtClean="0"/>
              <a:t>-164</a:t>
            </a:r>
            <a:r>
              <a:rPr lang="en-US" sz="1400" dirty="0" smtClean="0"/>
              <a:t> </a:t>
            </a:r>
            <a:r>
              <a:rPr lang="ru-RU" sz="1400" dirty="0" smtClean="0"/>
              <a:t>как на вновь изготавливаемые самолеты (Ан-140, Ан-148) так и на эксплуатирующиеся в обеспечение программ их модернизации (</a:t>
            </a:r>
            <a:r>
              <a:rPr lang="ru-RU" sz="1400" dirty="0" err="1" smtClean="0"/>
              <a:t>ретрофита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 smtClean="0"/>
              <a:t>Ан-24, </a:t>
            </a:r>
            <a:r>
              <a:rPr lang="en-US" sz="1400" dirty="0" smtClean="0"/>
              <a:t>A</a:t>
            </a:r>
            <a:r>
              <a:rPr lang="ru-RU" sz="1400" dirty="0" smtClean="0"/>
              <a:t>н-26, </a:t>
            </a:r>
            <a:r>
              <a:rPr lang="en-US" sz="1400" dirty="0" smtClean="0"/>
              <a:t>A</a:t>
            </a:r>
            <a:r>
              <a:rPr lang="ru-RU" sz="1400" dirty="0" smtClean="0"/>
              <a:t>н-30, </a:t>
            </a:r>
            <a:r>
              <a:rPr lang="en-US" sz="1400" dirty="0" smtClean="0"/>
              <a:t>A</a:t>
            </a:r>
            <a:r>
              <a:rPr lang="ru-RU" sz="1400" dirty="0" smtClean="0"/>
              <a:t>н-32, </a:t>
            </a:r>
            <a:r>
              <a:rPr lang="en-US" sz="1400" dirty="0" smtClean="0"/>
              <a:t>A</a:t>
            </a:r>
            <a:r>
              <a:rPr lang="ru-RU" sz="1400" dirty="0" smtClean="0"/>
              <a:t>н-12, </a:t>
            </a:r>
            <a:r>
              <a:rPr lang="en-US" sz="1400" dirty="0" smtClean="0"/>
              <a:t>A</a:t>
            </a:r>
            <a:r>
              <a:rPr lang="ru-RU" sz="1400" dirty="0" smtClean="0"/>
              <a:t>н-38, </a:t>
            </a:r>
            <a:r>
              <a:rPr lang="en-US" sz="1400" dirty="0" smtClean="0"/>
              <a:t>A</a:t>
            </a:r>
            <a:r>
              <a:rPr lang="ru-RU" sz="1400" dirty="0" smtClean="0"/>
              <a:t>н-74</a:t>
            </a:r>
            <a:r>
              <a:rPr lang="en-US" sz="1400" dirty="0" smtClean="0"/>
              <a:t> </a:t>
            </a:r>
            <a:r>
              <a:rPr lang="ru-RU" sz="1400" dirty="0" smtClean="0"/>
              <a:t>и ЯК-40 взамен изделий РИО-3 и  СО-121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- обеспечение послепродажной </a:t>
            </a:r>
            <a:r>
              <a:rPr lang="ru-RU" sz="1400" dirty="0" smtClean="0"/>
              <a:t>поддержки </a:t>
            </a:r>
            <a:r>
              <a:rPr lang="ru-RU" sz="1400" dirty="0" smtClean="0"/>
              <a:t>продукции </a:t>
            </a:r>
            <a:r>
              <a:rPr lang="en-US" sz="1400" dirty="0" err="1" smtClean="0"/>
              <a:t>Meggitt</a:t>
            </a:r>
            <a:r>
              <a:rPr lang="en-US" sz="1400" dirty="0" smtClean="0"/>
              <a:t> S</a:t>
            </a:r>
            <a:r>
              <a:rPr lang="ru-RU" sz="1400" dirty="0" smtClean="0"/>
              <a:t>.</a:t>
            </a:r>
            <a:r>
              <a:rPr lang="en-US" sz="1400" dirty="0" smtClean="0"/>
              <a:t>A</a:t>
            </a:r>
            <a:r>
              <a:rPr lang="ru-RU" sz="1400" dirty="0" smtClean="0"/>
              <a:t>. (</a:t>
            </a:r>
            <a:r>
              <a:rPr lang="en-US" sz="1400" dirty="0" err="1" smtClean="0"/>
              <a:t>Vibro</a:t>
            </a:r>
            <a:r>
              <a:rPr lang="ru-RU" sz="1400" dirty="0" smtClean="0"/>
              <a:t>-</a:t>
            </a:r>
            <a:r>
              <a:rPr lang="en-US" sz="1400" dirty="0" smtClean="0"/>
              <a:t>Meter</a:t>
            </a:r>
            <a:r>
              <a:rPr lang="ru-RU" sz="1400" dirty="0" smtClean="0"/>
              <a:t>) в РФ, включая </a:t>
            </a:r>
            <a:r>
              <a:rPr lang="en-US" sz="1400" dirty="0" smtClean="0"/>
              <a:t>EW</a:t>
            </a:r>
            <a:r>
              <a:rPr lang="ru-RU" sz="1400" dirty="0" smtClean="0"/>
              <a:t>-164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endParaRPr lang="ru-RU" sz="14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5" name="Рисунок 4" descr="IMAG0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96752"/>
            <a:ext cx="3449320" cy="247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"/>
            <a:ext cx="8229600" cy="692696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050" b="1" dirty="0" smtClean="0"/>
              <a:t>Этапы лицензионного производства (</a:t>
            </a:r>
            <a:r>
              <a:rPr lang="ru-RU" sz="2050" b="1" dirty="0" err="1" smtClean="0"/>
              <a:t>импортозамещения</a:t>
            </a:r>
            <a:r>
              <a:rPr lang="ru-RU" sz="2050" b="1" dirty="0" smtClean="0"/>
              <a:t>)  сигнализатора обледенения типа </a:t>
            </a:r>
            <a:r>
              <a:rPr lang="en-US" sz="2050" b="1" i="1" dirty="0" smtClean="0"/>
              <a:t>EW-164</a:t>
            </a:r>
            <a:endParaRPr lang="ru-RU" sz="2050" b="1" i="1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9036496" cy="5976664"/>
          </a:xfrm>
        </p:spPr>
        <p:txBody>
          <a:bodyPr/>
          <a:lstStyle/>
          <a:p>
            <a:r>
              <a:rPr lang="ru-RU" sz="1500" b="1" dirty="0" smtClean="0"/>
              <a:t>1 этап  Частичное </a:t>
            </a:r>
            <a:r>
              <a:rPr lang="ru-RU" sz="1500" b="1" dirty="0" err="1" smtClean="0"/>
              <a:t>импортозамещение</a:t>
            </a:r>
            <a:r>
              <a:rPr lang="ru-RU" sz="1500" b="1" dirty="0" smtClean="0"/>
              <a:t> - производство </a:t>
            </a:r>
            <a:r>
              <a:rPr lang="en-US" sz="1500" b="1" dirty="0" smtClean="0"/>
              <a:t>EW-164AB </a:t>
            </a:r>
            <a:endParaRPr lang="ru-RU" sz="1500" b="1" dirty="0" smtClean="0"/>
          </a:p>
          <a:p>
            <a:pPr algn="just">
              <a:buNone/>
            </a:pPr>
            <a:r>
              <a:rPr lang="ru-RU" sz="1500" b="1" dirty="0" smtClean="0"/>
              <a:t>	Использование до 90% импортных компонентов с улучшением эксплуатационной надежности  и ремонтопригодности изделия, включая: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300" dirty="0" smtClean="0"/>
              <a:t>- приобретение основного объема (до 90%) компонентов у </a:t>
            </a:r>
            <a:r>
              <a:rPr lang="en-US" sz="1300" dirty="0" err="1" smtClean="0"/>
              <a:t>Meggitt</a:t>
            </a:r>
            <a:r>
              <a:rPr lang="en-US" sz="1300" dirty="0" smtClean="0"/>
              <a:t> S</a:t>
            </a:r>
            <a:r>
              <a:rPr lang="ru-RU" sz="1300" dirty="0" smtClean="0"/>
              <a:t>.</a:t>
            </a:r>
            <a:r>
              <a:rPr lang="en-US" sz="1300" dirty="0" smtClean="0"/>
              <a:t>A</a:t>
            </a:r>
            <a:r>
              <a:rPr lang="ru-RU" sz="1300" dirty="0" smtClean="0"/>
              <a:t>.</a:t>
            </a:r>
          </a:p>
          <a:p>
            <a:pPr>
              <a:buNone/>
            </a:pPr>
            <a:r>
              <a:rPr lang="ru-RU" sz="1300" dirty="0" smtClean="0"/>
              <a:t>	- модернизация электрических схемных решений и конструкции для повышения эксплуатационной надежности и ремонтопригодности</a:t>
            </a:r>
          </a:p>
          <a:p>
            <a:pPr>
              <a:buNone/>
            </a:pPr>
            <a:r>
              <a:rPr lang="ru-RU" sz="1300" dirty="0" smtClean="0"/>
              <a:t>	- сборка, монтаж и приемосдаточные испытания отечественного </a:t>
            </a:r>
            <a:r>
              <a:rPr lang="en-US" sz="1300" dirty="0" smtClean="0"/>
              <a:t>EW-164AB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	- приемка Представительством Заказчика продукции на всех этапах производства</a:t>
            </a:r>
          </a:p>
          <a:p>
            <a:pPr>
              <a:buNone/>
            </a:pPr>
            <a:r>
              <a:rPr lang="ru-RU" sz="1300" dirty="0" smtClean="0"/>
              <a:t>	- послепродажная поддержка по техническому состоянию с обеспечением ремонта  </a:t>
            </a:r>
          </a:p>
          <a:p>
            <a:pPr>
              <a:buNone/>
            </a:pPr>
            <a:endParaRPr lang="ru-RU" sz="1300" dirty="0" smtClean="0"/>
          </a:p>
          <a:p>
            <a:r>
              <a:rPr lang="ru-RU" sz="1500" b="1" dirty="0" smtClean="0"/>
              <a:t>2 этап  Полное </a:t>
            </a:r>
            <a:r>
              <a:rPr lang="ru-RU" sz="1500" b="1" dirty="0" err="1" smtClean="0"/>
              <a:t>импортозамещение</a:t>
            </a:r>
            <a:r>
              <a:rPr lang="ru-RU" sz="1500" b="1" dirty="0" smtClean="0"/>
              <a:t> - производство </a:t>
            </a:r>
            <a:r>
              <a:rPr lang="en-US" sz="1500" b="1" dirty="0" smtClean="0"/>
              <a:t>EW-164AB</a:t>
            </a:r>
            <a:r>
              <a:rPr lang="ru-RU" sz="1500" b="1" dirty="0" smtClean="0"/>
              <a:t>М</a:t>
            </a:r>
          </a:p>
          <a:p>
            <a:pPr>
              <a:buNone/>
            </a:pPr>
            <a:r>
              <a:rPr lang="ru-RU" sz="1500" b="1" dirty="0" smtClean="0"/>
              <a:t>	</a:t>
            </a:r>
            <a:r>
              <a:rPr lang="en-US" sz="1500" b="1" dirty="0" smtClean="0"/>
              <a:t> </a:t>
            </a:r>
            <a:r>
              <a:rPr lang="ru-RU" sz="1500" b="1" dirty="0" smtClean="0"/>
              <a:t>Использование до 12% импортных компонентов с изготовлением основных деталей изделия, включая:</a:t>
            </a:r>
          </a:p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1300" dirty="0" smtClean="0"/>
              <a:t>- приобретение незначительного  объема (до 12%) импортных компонентов  (чувствительного элемента  и обогревателя)</a:t>
            </a:r>
          </a:p>
          <a:p>
            <a:pPr algn="just">
              <a:buNone/>
            </a:pPr>
            <a:r>
              <a:rPr lang="ru-RU" sz="1300" dirty="0" smtClean="0"/>
              <a:t>	- переход на отечественную элементную базу электронной части сигнализатора</a:t>
            </a:r>
          </a:p>
          <a:p>
            <a:pPr algn="just">
              <a:buNone/>
            </a:pPr>
            <a:r>
              <a:rPr lang="ru-RU" sz="1300" dirty="0" smtClean="0"/>
              <a:t>	 - модернизация конструкции изделия  с изменением технологий монтажа и сборки </a:t>
            </a:r>
          </a:p>
          <a:p>
            <a:pPr algn="just">
              <a:buNone/>
            </a:pPr>
            <a:r>
              <a:rPr lang="ru-RU" sz="1300" dirty="0" smtClean="0"/>
              <a:t>	 - освоение технологий производства и сборки механических частей (корпус, фланец, разъем и т.д.) </a:t>
            </a:r>
          </a:p>
          <a:p>
            <a:pPr algn="just">
              <a:buNone/>
            </a:pPr>
            <a:r>
              <a:rPr lang="ru-RU" sz="1300" dirty="0" smtClean="0"/>
              <a:t>	- проведение приемосдаточных испытаний</a:t>
            </a:r>
          </a:p>
          <a:p>
            <a:pPr algn="just">
              <a:buNone/>
            </a:pPr>
            <a:r>
              <a:rPr lang="ru-RU" sz="1300" dirty="0" smtClean="0"/>
              <a:t>	- приемка Представительством Заказчика продукции на всех этапах производства</a:t>
            </a:r>
          </a:p>
          <a:p>
            <a:pPr algn="just">
              <a:buNone/>
            </a:pPr>
            <a:r>
              <a:rPr lang="ru-RU" sz="1300" dirty="0" smtClean="0"/>
              <a:t>	- послепродажная поддержка по техническому состоянию с обеспечением ремонта</a:t>
            </a:r>
          </a:p>
          <a:p>
            <a:pPr algn="just">
              <a:buNone/>
            </a:pPr>
            <a:r>
              <a:rPr lang="ru-RU" sz="1300" dirty="0" smtClean="0"/>
              <a:t>	- создание необходимого запаса оригинальных  импортных компонентов, не подлежащих замещению (чувствительный элемент, нагреватель), с целью обеспечения полного жизненного цикла эксплуатации парка воздушных судов с сигнализаторами </a:t>
            </a:r>
            <a:r>
              <a:rPr lang="en-US" sz="1300" dirty="0" smtClean="0"/>
              <a:t>EW</a:t>
            </a:r>
            <a:r>
              <a:rPr lang="ru-RU" sz="1300" dirty="0" smtClean="0"/>
              <a:t>-164</a:t>
            </a:r>
            <a:r>
              <a:rPr lang="en-US" sz="1300" dirty="0" smtClean="0"/>
              <a:t>AB</a:t>
            </a:r>
            <a:r>
              <a:rPr lang="ru-RU" sz="1300" dirty="0" smtClean="0"/>
              <a:t>М</a:t>
            </a:r>
          </a:p>
          <a:p>
            <a:pPr algn="just">
              <a:buNone/>
            </a:pPr>
            <a:r>
              <a:rPr lang="ru-RU" sz="1300" dirty="0" smtClean="0"/>
              <a:t>	- обеспечение соответствия требованиям отечественных и зарубежных Норм Летной Годности для ВС гражданского и военного применения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i="1" dirty="0" smtClean="0"/>
              <a:t> 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</a:t>
            </a:r>
            <a:endParaRPr lang="ru-RU" sz="14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0728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600" b="1" i="1" dirty="0" smtClean="0"/>
              <a:t>БДТО1-1   Блок диагностики и технического обслуживания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4006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b="1" i="1" dirty="0" smtClean="0"/>
              <a:t>     </a:t>
            </a:r>
            <a:r>
              <a:rPr lang="ru-RU" sz="1400" b="1" i="1" dirty="0" smtClean="0"/>
              <a:t>Назначение:</a:t>
            </a:r>
            <a:endParaRPr lang="ru-RU" sz="14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    Диагностика силовой установки летательного аппарата. Регистрация на </a:t>
            </a:r>
            <a:r>
              <a:rPr lang="ru-RU" sz="1200" b="1" dirty="0" err="1" smtClean="0"/>
              <a:t>флеш-карту</a:t>
            </a:r>
            <a:r>
              <a:rPr lang="ru-RU" sz="1200" b="1" dirty="0" smtClean="0"/>
              <a:t> всех параметров  самолета во время полета в том числе и диагностической информации. Обеспечение интерактивного обмена с электронными системами самолета с целью определения их технического состояния. Формирование и выдача интегральной информации о техническом состоянии самолета и его систем.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</a:t>
            </a:r>
            <a:r>
              <a:rPr lang="ru-RU" sz="1400" b="1" i="1" dirty="0" smtClean="0"/>
              <a:t>Основные технические характеристики: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прием информации по 32 кодовым линиям связи (КЛС)  с характеристиками по ГОСТ 18977-79 и РТМ 1495-84 с изменением №3 (ARINC-429);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прием 32 дискретных сигналов типа “27В/разрыв” или “корпус/разрыв”;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выдача информации по 8 КЛС с характеристиками по ГОСТ 18977-79 и РТМ 1495-84 с изменением №3 (ARINC-429);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выдача 16 дискретных сигналов типа “27 В/разрыв” или корпус/ разрыв”;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постоянный автоматический контроль состояния изделий СУ по результатам их ВСК посредством анализа их выходной информации;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обеспечение двустороннего информационного обмена с терминалом технического обслуживания (ТТО) по  каналу связи типа RS-422;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b="1" dirty="0" smtClean="0"/>
              <a:t>регистрация принятой информации на эксплуатационном регистраторе (ЭР) со сменным носителем, выполненным на FLASH-карте объемом до 4 ГБ, соответствующей стандарту PCMCIA (</a:t>
            </a:r>
            <a:r>
              <a:rPr lang="ru-RU" sz="1200" b="1" dirty="0" err="1" smtClean="0"/>
              <a:t>Type</a:t>
            </a:r>
            <a:r>
              <a:rPr lang="ru-RU" sz="1200" b="1" dirty="0" smtClean="0"/>
              <a:t> II PCMCIA </a:t>
            </a:r>
            <a:r>
              <a:rPr lang="ru-RU" sz="1200" b="1" dirty="0" err="1" smtClean="0"/>
              <a:t>socket</a:t>
            </a:r>
            <a:r>
              <a:rPr lang="ru-RU" sz="1200" b="1" dirty="0" smtClean="0"/>
              <a:t>);     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200" b="1" dirty="0" smtClean="0"/>
              <a:t>Размер блока 2К по ГОСТ 26765.16-87.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 Устройство одобрено АНТК «Туполев» и применяется на самолетах Туполев-204СМ всех модификаций</a:t>
            </a:r>
            <a:r>
              <a:rPr lang="ru-RU" sz="1200" b="1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 b="1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67587" name="Picture 5" descr="09092010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7338"/>
            <a:ext cx="331236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331913" y="765175"/>
            <a:ext cx="748982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ru-RU" sz="1200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20725" y="0"/>
          <a:ext cx="7539038" cy="7019925"/>
        </p:xfrm>
        <a:graphic>
          <a:graphicData uri="http://schemas.openxmlformats.org/presentationml/2006/ole">
            <p:oleObj spid="_x0000_s2050" name="Document" r:id="rId4" imgW="6937457" imgH="65016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620688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500" b="1" i="1" dirty="0" smtClean="0"/>
              <a:t>Пульт наземной подготовки для самолетов МС-21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400675" cy="57613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b="1" i="1" dirty="0" smtClean="0"/>
              <a:t>     </a:t>
            </a:r>
            <a:r>
              <a:rPr lang="ru-RU" sz="1400" b="1" i="1" dirty="0" smtClean="0"/>
              <a:t>Назначение: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Обеспечение технического обслуживания самолёта на стоянке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в части:   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   - управления открытием и закрытием створок ниши передней и основных опор шасси; </a:t>
            </a:r>
          </a:p>
          <a:p>
            <a:pPr>
              <a:buNone/>
            </a:pPr>
            <a:r>
              <a:rPr lang="ru-RU" sz="1200" b="1" dirty="0" smtClean="0"/>
              <a:t>      - проверки исправности огня стояночного тормоза;</a:t>
            </a:r>
          </a:p>
          <a:p>
            <a:pPr>
              <a:buNone/>
            </a:pPr>
            <a:r>
              <a:rPr lang="ru-RU" sz="1200" b="1" dirty="0" smtClean="0"/>
              <a:t>      - выдачи сигнала на подключение к аккумуляторной батарее для обеспечения режима буксировки самолёта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О</a:t>
            </a:r>
            <a:r>
              <a:rPr lang="ru-RU" sz="1400" b="1" i="1" dirty="0" smtClean="0"/>
              <a:t>сновные технические характеристики:</a:t>
            </a:r>
            <a:endParaRPr lang="ru-RU" sz="1400" b="1" dirty="0" smtClean="0"/>
          </a:p>
          <a:p>
            <a:pPr lvl="0" algn="just"/>
            <a:r>
              <a:rPr lang="ru-RU" sz="1200" b="1" dirty="0" smtClean="0"/>
              <a:t>Конструкция: моноблок, располагаемый на правом борту в нише внешнего электропитания  </a:t>
            </a:r>
          </a:p>
          <a:p>
            <a:pPr lvl="0" algn="just"/>
            <a:r>
              <a:rPr lang="ru-RU" sz="1200" b="1" dirty="0" smtClean="0"/>
              <a:t>Габаритные размеры (</a:t>
            </a:r>
            <a:r>
              <a:rPr lang="ru-RU" sz="1200" b="1" dirty="0" err="1" smtClean="0"/>
              <a:t>ШхВхД</a:t>
            </a:r>
            <a:r>
              <a:rPr lang="ru-RU" sz="1200" b="1" dirty="0" smtClean="0"/>
              <a:t>),  мм: 174 </a:t>
            </a:r>
            <a:r>
              <a:rPr lang="ru-RU" sz="1200" b="1" dirty="0" err="1" smtClean="0"/>
              <a:t>x</a:t>
            </a:r>
            <a:r>
              <a:rPr lang="ru-RU" sz="1200" b="1" dirty="0" smtClean="0"/>
              <a:t> 55 </a:t>
            </a:r>
            <a:r>
              <a:rPr lang="ru-RU" sz="1200" b="1" dirty="0" err="1" smtClean="0"/>
              <a:t>x</a:t>
            </a:r>
            <a:r>
              <a:rPr lang="ru-RU" sz="1200" b="1" dirty="0" smtClean="0"/>
              <a:t> 395,5 мм с учетом открытой защитной скобы на лицевой панели</a:t>
            </a:r>
          </a:p>
          <a:p>
            <a:pPr lvl="0" algn="just"/>
            <a:r>
              <a:rPr lang="ru-RU" sz="1200" b="1" dirty="0" smtClean="0"/>
              <a:t>Масса:  не более 0.45 </a:t>
            </a:r>
            <a:r>
              <a:rPr lang="ru-RU" sz="1200" b="1" dirty="0" err="1" smtClean="0"/>
              <a:t>kг</a:t>
            </a:r>
            <a:r>
              <a:rPr lang="ru-RU" sz="1200" b="1" dirty="0" smtClean="0"/>
              <a:t> </a:t>
            </a:r>
          </a:p>
          <a:p>
            <a:pPr lvl="0" algn="just"/>
            <a:r>
              <a:rPr lang="ru-RU" sz="1200" b="1" dirty="0" smtClean="0"/>
              <a:t>На передней панели пульта расположены:</a:t>
            </a:r>
          </a:p>
          <a:p>
            <a:pPr lvl="0" algn="just"/>
            <a:r>
              <a:rPr lang="ru-RU" sz="1200" b="1" dirty="0" smtClean="0"/>
              <a:t>-  кнопка «LIGHT TEST» - для выдачи сигнала на включение огня стояночного торможения; </a:t>
            </a:r>
          </a:p>
          <a:p>
            <a:pPr lvl="0" algn="just"/>
            <a:r>
              <a:rPr lang="ru-RU" sz="1200" b="1" dirty="0" smtClean="0"/>
              <a:t>-  кнопка-лампа «TOWING» с арретиром – для выдачи команды для подключения к аккумуляторной батарее;                                                                                                                                                                   </a:t>
            </a:r>
          </a:p>
          <a:p>
            <a:pPr lvl="0" algn="just"/>
            <a:r>
              <a:rPr lang="ru-RU" sz="1200" b="1" dirty="0" smtClean="0"/>
              <a:t>-  выключатель «LG-DOORS-SWITCH» с защитной скобой – для замыкания цепи управления створками шасси;</a:t>
            </a:r>
          </a:p>
          <a:p>
            <a:pPr lvl="0" algn="just"/>
            <a:r>
              <a:rPr lang="ru-RU" sz="1200" b="1" dirty="0" smtClean="0"/>
              <a:t>-  трехпозиционный переключатель «LG-DOORS» - для выдачи команд на открытие и закрытие створок шасси</a:t>
            </a:r>
          </a:p>
          <a:p>
            <a:pPr lvl="0"/>
            <a:endParaRPr lang="ru-RU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</a:t>
            </a:r>
            <a:r>
              <a:rPr lang="ru-RU" sz="1400" b="1" i="1" dirty="0" smtClean="0"/>
              <a:t>Применяется на самолетах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       МС-21-300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/>
              <a:t>          МС-21-200 </a:t>
            </a:r>
          </a:p>
          <a:p>
            <a:pPr lvl="0">
              <a:buNone/>
            </a:pP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b="1" i="1" dirty="0" smtClean="0"/>
              <a:t>      </a:t>
            </a:r>
            <a:endParaRPr lang="ru-RU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 b="1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dirty="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dirty="0" smtClean="0">
              <a:effectLst/>
            </a:endParaRPr>
          </a:p>
        </p:txBody>
      </p:sp>
      <p:pic>
        <p:nvPicPr>
          <p:cNvPr id="5" name="Рисунок 4" descr="P100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704" y="1988841"/>
            <a:ext cx="3277210" cy="2457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507412" cy="1341438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ru-RU" sz="2000" b="1" smtClean="0">
                <a:effectLst/>
                <a:latin typeface="Arial Black" pitchFamily="34" charset="0"/>
              </a:rPr>
              <a:t>Портативный аппаратно-программный комплекс контроля и обработки данных на борту самолета и испытательных стендах</a:t>
            </a:r>
            <a:r>
              <a:rPr lang="ru-RU" sz="2000" b="1" smtClean="0">
                <a:effectLst/>
              </a:rPr>
              <a:t/>
            </a:r>
            <a:br>
              <a:rPr lang="ru-RU" sz="2000" b="1" smtClean="0">
                <a:effectLst/>
              </a:rPr>
            </a:br>
            <a:endParaRPr lang="ru-RU" sz="2000" b="1" smtClean="0">
              <a:effectLst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125538"/>
            <a:ext cx="4895850" cy="5616575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600" b="1" smtClean="0">
                <a:effectLst/>
              </a:rPr>
              <a:t>	</a:t>
            </a:r>
            <a:r>
              <a:rPr lang="ru-RU" sz="1400" b="1" smtClean="0">
                <a:effectLst/>
              </a:rPr>
              <a:t>Аппаратно-программный комплекс контроля и обработки информации, получаемой по каналам ARINC-429 предназначен для: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приема и записи на жесткий диск ноутбука информации по четырем каналам ARINC-429;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контроля в процессе приема или уже записанной информации в графическом и цифровом виде;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выдачи тестовых потоков, подготовленных на ноутбуке по двум каналам ARINC-429.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автоматического анализа результатов контроля путем сравнения ожидаемых и принятых величин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1400" b="1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smtClean="0">
                <a:effectLst/>
              </a:rPr>
              <a:t>	</a:t>
            </a:r>
            <a:r>
              <a:rPr lang="ru-RU" sz="1400" b="1" i="1" smtClean="0">
                <a:effectLst/>
              </a:rPr>
              <a:t>Основные технические характеристики комплекса:</a:t>
            </a:r>
            <a:br>
              <a:rPr lang="ru-RU" sz="1400" b="1" i="1" smtClean="0">
                <a:effectLst/>
              </a:rPr>
            </a:br>
            <a:endParaRPr lang="ru-RU" sz="1400" b="1" i="1" smtClean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для интерфейса с каналами ARINC-429 используется PC карта по стандарту PCMCIA компании DDC с четырьмя входными и двумя выходными каналами.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обеспечивает запись всех слов на жесткий диск ноутбука по четырем каналам ARINC-429 в течение не менее 6 часов;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обеспечивает отображение в цифровой форме (в виде таблицы) всей или специально выбранной (отфильтрованной) информации;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400" b="1" smtClean="0">
                <a:effectLst/>
              </a:rPr>
              <a:t>обеспечивает отображение в графической форме до 8 параметров и до 8 дискретных сигналов.</a:t>
            </a:r>
            <a:r>
              <a:rPr lang="ru-RU" sz="1400" smtClean="0"/>
              <a:t> </a:t>
            </a:r>
          </a:p>
        </p:txBody>
      </p:sp>
      <p:pic>
        <p:nvPicPr>
          <p:cNvPr id="69635" name="Picture 8" descr="sw_monito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133600"/>
            <a:ext cx="3924300" cy="294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470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Универсальная</a:t>
            </a:r>
            <a:r>
              <a:rPr lang="ru-RU" dirty="0" smtClean="0"/>
              <a:t> </a:t>
            </a:r>
            <a:r>
              <a:rPr lang="ru-RU" sz="3600" dirty="0" smtClean="0"/>
              <a:t>тестовая система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5076825" cy="5949950"/>
          </a:xfrm>
        </p:spPr>
        <p:txBody>
          <a:bodyPr/>
          <a:lstStyle/>
          <a:p>
            <a:pPr marL="180975" indent="-180975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smtClean="0"/>
              <a:t>НАЗНАЧЕНИЕ</a:t>
            </a:r>
            <a:endParaRPr lang="ru-RU" sz="1400" smtClean="0"/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  Универсальная тестовая система (УТС) предназначена для наземного автоматического или ручного контроля и проверок  различных электронных блоков или систем входящих в состав самолета. УТС осуществляет управление питанием проверяемого устройства, подает на проверяемое устройство различные аналоговые, дискретные и кодовые сигналы, имитирует самолетные датчики и принимает от  проверяемого устройства  дискретные и кодовые сигналы. Отображает на экране монитора выдаваемые и принимаемые сигналы. С помощью специального программного обеспечения позволяет проводить проверки устройств в автоматическом режиме с формирование общего интегрального сигнала о прохождении теста. 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endParaRPr lang="ru-RU" sz="1400" smtClean="0"/>
          </a:p>
          <a:p>
            <a:pPr marL="180975" indent="-180975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smtClean="0"/>
              <a:t> </a:t>
            </a:r>
            <a:r>
              <a:rPr lang="ru-RU" sz="1400" b="1" smtClean="0"/>
              <a:t>ХАРАКТЕРИСТИКИ</a:t>
            </a:r>
            <a:endParaRPr lang="ru-RU" sz="1400" smtClean="0"/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 Автоматический и ручной режим работы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Прием, передача и обработка сигналов  в реальном     времени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Свободная комплектация системы под требования заказчика 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Прием и передача дискретных сигналов 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Выдача аналоговых сигналов 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Имитация самолетных датчиков различного вида, включая акселерометры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Управление бортовым питанием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Прием и передача кодовых сигналов в соответствии с протоколом </a:t>
            </a:r>
            <a:r>
              <a:rPr lang="en-US" sz="1400" smtClean="0"/>
              <a:t>ARINC</a:t>
            </a:r>
            <a:r>
              <a:rPr lang="ru-RU" sz="1400" smtClean="0"/>
              <a:t>-429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400" smtClean="0"/>
              <a:t> Возможность подключения внешних имитаторов сигналов</a:t>
            </a:r>
          </a:p>
          <a:p>
            <a:pPr marL="180975" indent="-180975" algn="ctr" eaLnBrk="1" hangingPunct="1">
              <a:lnSpc>
                <a:spcPct val="80000"/>
              </a:lnSpc>
              <a:buFontTx/>
              <a:buNone/>
              <a:defRPr/>
            </a:pPr>
            <a:endParaRPr lang="ru-RU" sz="1400" b="1" smtClean="0"/>
          </a:p>
        </p:txBody>
      </p:sp>
      <p:pic>
        <p:nvPicPr>
          <p:cNvPr id="71683" name="Picture 4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916113"/>
            <a:ext cx="36004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692150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500" b="1" smtClean="0"/>
              <a:t>Разработка, верификация и сертификация ПО    </a:t>
            </a:r>
            <a:br>
              <a:rPr lang="ru-RU" sz="2500" b="1" smtClean="0"/>
            </a:br>
            <a:r>
              <a:rPr lang="ru-RU" sz="1400" smtClean="0"/>
              <a:t> 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576263"/>
            <a:ext cx="8429625" cy="6402387"/>
          </a:xfrm>
          <a:ln cap="flat" algn="ctr"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1300" b="1" dirty="0" smtClean="0"/>
              <a:t>ЗАО "Абрис" обеспечивает выполнение как полного цикла создания ПО, начиная с разработки и реализации  алгоритмов и заканчивая верификацией и сертификацией программного обеспечения, так и верификацию ПО, разработанного сторонними организациями</a:t>
            </a:r>
          </a:p>
          <a:p>
            <a:pPr eaLnBrk="1" hangingPunct="1">
              <a:defRPr/>
            </a:pPr>
            <a:r>
              <a:rPr lang="ru-RU" sz="1300" b="1" dirty="0" smtClean="0"/>
              <a:t>Разработка, верификация и сертификация ПО выполняется как для внутренних российских проектов, так  и для западных зарубежных</a:t>
            </a:r>
          </a:p>
          <a:p>
            <a:pPr eaLnBrk="1" hangingPunct="1">
              <a:defRPr/>
            </a:pPr>
            <a:r>
              <a:rPr lang="ru-RU" sz="1300" b="1" dirty="0" smtClean="0"/>
              <a:t>Для повышения качества ПО и обеспечения полетной безопасности создание ПО бортовых электронных систем выполняется в полном соответствии с квалификационными требованиями КТ-178В и RTCA/DO-178B (С начиная с 2012 г.) </a:t>
            </a:r>
          </a:p>
          <a:p>
            <a:pPr eaLnBrk="1" hangingPunct="1">
              <a:defRPr/>
            </a:pPr>
            <a:r>
              <a:rPr lang="ru-RU" sz="1300" b="1" dirty="0" smtClean="0"/>
              <a:t>Имеется опыт верификации и сертификации ПО различных уровней в соответствии с RTCA/DO-178B (КТ -178В), начиная с уровня А и до уровня Д.</a:t>
            </a:r>
          </a:p>
          <a:p>
            <a:pPr eaLnBrk="1" hangingPunct="1">
              <a:defRPr/>
            </a:pPr>
            <a:r>
              <a:rPr lang="ru-RU" sz="1300" b="1" dirty="0" smtClean="0"/>
              <a:t>ЗАО «АБРИС» также имеет большой опыт по сертификации ПО западного бортового оборудования для западных самолетов и вертолетов, которое проходило одобрение в </a:t>
            </a:r>
            <a:r>
              <a:rPr lang="en-US" sz="1300" b="1" dirty="0" smtClean="0"/>
              <a:t>EASA </a:t>
            </a:r>
            <a:r>
              <a:rPr lang="ru-RU" sz="1300" b="1" dirty="0" smtClean="0"/>
              <a:t>и </a:t>
            </a:r>
            <a:r>
              <a:rPr lang="en-US" sz="1300" b="1" dirty="0" smtClean="0"/>
              <a:t>FAA </a:t>
            </a:r>
            <a:r>
              <a:rPr lang="ru-RU" sz="1300" b="1" dirty="0" smtClean="0"/>
              <a:t>в составе этого западного оборудования. Работники ЗАО «АБРИС» хорошо знакомы с требованиями, предъявляемыми </a:t>
            </a:r>
            <a:r>
              <a:rPr lang="en-US" sz="1300" b="1" dirty="0" smtClean="0"/>
              <a:t>EASA </a:t>
            </a:r>
            <a:r>
              <a:rPr lang="ru-RU" sz="1300" b="1" dirty="0" smtClean="0"/>
              <a:t>и </a:t>
            </a:r>
            <a:r>
              <a:rPr lang="en-US" sz="1300" b="1" dirty="0" smtClean="0"/>
              <a:t>FAA</a:t>
            </a:r>
            <a:r>
              <a:rPr lang="ru-RU" sz="1300" b="1" dirty="0" smtClean="0"/>
              <a:t> по сертификации ПО, и имеют положительный опыт работ с этими организациями. </a:t>
            </a:r>
          </a:p>
          <a:p>
            <a:pPr eaLnBrk="1" hangingPunct="1">
              <a:defRPr/>
            </a:pPr>
            <a:r>
              <a:rPr lang="ru-RU" sz="1300" b="1" dirty="0" smtClean="0"/>
              <a:t>ЗАО «АБРИС» проходил с положительным результатом множество проверок и аудитов западных компаний с привлечением ими представителей </a:t>
            </a:r>
            <a:r>
              <a:rPr lang="en-US" sz="1300" b="1" dirty="0" smtClean="0"/>
              <a:t>Airbus</a:t>
            </a:r>
            <a:r>
              <a:rPr lang="ru-RU" sz="1300" b="1" dirty="0" smtClean="0"/>
              <a:t>, </a:t>
            </a:r>
            <a:r>
              <a:rPr lang="en-US" sz="1300" b="1" dirty="0" smtClean="0"/>
              <a:t>Boeing </a:t>
            </a:r>
            <a:r>
              <a:rPr lang="ru-RU" sz="1300" b="1" dirty="0" smtClean="0"/>
              <a:t>и </a:t>
            </a:r>
            <a:r>
              <a:rPr lang="en-US" sz="1300" b="1" dirty="0" smtClean="0"/>
              <a:t>FAA</a:t>
            </a:r>
            <a:r>
              <a:rPr lang="ru-RU" sz="1300" b="1" dirty="0" smtClean="0"/>
              <a:t>.</a:t>
            </a:r>
            <a:r>
              <a:rPr lang="ru-RU" sz="1300" dirty="0" smtClean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ru-RU" sz="1300" b="1" dirty="0" smtClean="0"/>
              <a:t>Программное обеспечение разрабатывается и верифицируется для различных типов процессоров с использованием различных инструментальных средств</a:t>
            </a:r>
            <a:r>
              <a:rPr lang="en-US" sz="1300" b="1" dirty="0" smtClean="0"/>
              <a:t> </a:t>
            </a:r>
            <a:r>
              <a:rPr lang="ru-RU" sz="1300" b="1" dirty="0" smtClean="0"/>
              <a:t>и целевых процессоров (</a:t>
            </a:r>
            <a:r>
              <a:rPr lang="en-US" sz="1300" b="1" dirty="0" smtClean="0"/>
              <a:t>on Target</a:t>
            </a:r>
            <a:r>
              <a:rPr lang="ru-RU" sz="1300" b="1" dirty="0" smtClean="0"/>
              <a:t>), а также с использованием средств автоматического тестирования и анализа структурного покрытия (</a:t>
            </a:r>
            <a:r>
              <a:rPr lang="en-US" sz="1300" b="1" dirty="0" smtClean="0"/>
              <a:t>coverage</a:t>
            </a:r>
            <a:r>
              <a:rPr lang="ru-RU" sz="1300" b="1" dirty="0" smtClean="0"/>
              <a:t>).</a:t>
            </a:r>
          </a:p>
          <a:p>
            <a:pPr eaLnBrk="1" hangingPunct="1">
              <a:defRPr/>
            </a:pPr>
            <a:r>
              <a:rPr lang="ru-RU" sz="1300" b="1" dirty="0" smtClean="0"/>
              <a:t>Верификация ПО включает все необходимые виды тестирования и анализа, в том числе </a:t>
            </a:r>
            <a:r>
              <a:rPr lang="ru-RU" sz="1300" b="1" dirty="0" err="1" smtClean="0"/>
              <a:t>валидацию</a:t>
            </a:r>
            <a:r>
              <a:rPr lang="ru-RU" sz="1300" b="1" dirty="0" smtClean="0"/>
              <a:t> требований, модульное тестирование и испытания интеграции ПО и аппаратных средств</a:t>
            </a:r>
          </a:p>
          <a:p>
            <a:pPr eaLnBrk="1" hangingPunct="1">
              <a:defRPr/>
            </a:pPr>
            <a:r>
              <a:rPr lang="ru-RU" sz="1300" b="1" dirty="0" smtClean="0"/>
              <a:t>Испытания интеграции ПО и аппаратных средств проводятся с использованием Универсальной Тестовой Системы собственной разработки, позволяющей имитировать широкий спектр входных данных для испытываемого изделия, а также принимать и автоматически анализировать выходные данные</a:t>
            </a:r>
          </a:p>
          <a:p>
            <a:pPr eaLnBrk="1" hangingPunct="1">
              <a:buFontTx/>
              <a:buNone/>
              <a:defRPr/>
            </a:pPr>
            <a:endParaRPr lang="ru-RU" sz="1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09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/>
              <a:t> Разработка, верификация и сертификация ПО (полный цикл создания) для изделий собственной разработки и для изделий сторонних компаний-партнеров</a:t>
            </a:r>
          </a:p>
        </p:txBody>
      </p:sp>
      <p:graphicFrame>
        <p:nvGraphicFramePr>
          <p:cNvPr id="24655" name="Group 79"/>
          <p:cNvGraphicFramePr>
            <a:graphicFrameLocks noGrp="1"/>
          </p:cNvGraphicFramePr>
          <p:nvPr/>
        </p:nvGraphicFramePr>
        <p:xfrm>
          <a:off x="107950" y="1412875"/>
          <a:ext cx="8928100" cy="5343527"/>
        </p:xfrm>
        <a:graphic>
          <a:graphicData uri="http://schemas.openxmlformats.org/drawingml/2006/table">
            <a:tbl>
              <a:tblPr/>
              <a:tblGrid>
                <a:gridCol w="3089275"/>
                <a:gridCol w="2633663"/>
                <a:gridCol w="3205162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Изделия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ПО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Производство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Применение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Системы контроля двигателей и резервной индикации параметров двигателей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ЗАО «Абрис»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НИИВС Спектр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MEGGIT SA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(Швейцария)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ТУ-334, ТУ-204/214, ТУ-204СМ, БЕ-200,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Встраиваемые модули контроля вибрации и балансировки систем жизнеобеспечения вертолетов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Goodrich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(США) /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MEGGIT SA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(Швейцария)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Вертолеты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Eurocopter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Устройство контроля и коммутации системы пожарной сигнализации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Уровень 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ЗАО «Абрис»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ТУ-204\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204СМ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Бортовая система диагностики и технического обслуживания силовой установки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ЗАО «Абрис»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ТУ-204СМ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Системы контроля ВСУ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ЗАО «Абрис»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ТУ-204/214, ТУ-204СМ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Cемейство Барометрических Высотомеров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AMETEK  Aerospace (США)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Boeing 720, Bombardier/Lear …, Dassault Falcon 10 &amp; 20, Hawker 400/600, …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/>
              <a:t>Работы по верификации и сертификации ПО, разработанного сторонними организациями</a:t>
            </a:r>
          </a:p>
        </p:txBody>
      </p:sp>
      <p:graphicFrame>
        <p:nvGraphicFramePr>
          <p:cNvPr id="25628" name="Group 28"/>
          <p:cNvGraphicFramePr>
            <a:graphicFrameLocks noGrp="1"/>
          </p:cNvGraphicFramePr>
          <p:nvPr/>
        </p:nvGraphicFramePr>
        <p:xfrm>
          <a:off x="500063" y="1628775"/>
          <a:ext cx="8358187" cy="5241926"/>
        </p:xfrm>
        <a:graphic>
          <a:graphicData uri="http://schemas.openxmlformats.org/drawingml/2006/table">
            <a:tbl>
              <a:tblPr/>
              <a:tblGrid>
                <a:gridCol w="3214687"/>
                <a:gridCol w="2143125"/>
                <a:gridCol w="300037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Изделия/Уровень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Производство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Применение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Топливно-измерительные системы, системы антиобледенения, системы жизнеобеспечения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Уровень А, В и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Zodiac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Aerospace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(Франция)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Boeing, Airbus, другие западные самолеты и вертолеты,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SSJ (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Россия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Датчики обнаружения льда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Уровень 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MEGGIT SA (Швейцария)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азличные самолеты АНТОНОВ и ЯК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-40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Электронная система индикации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Уровень 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AMETEK  Aerospace (США)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Вертолеты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Augusta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algn="ctr" eaLnBrk="1" hangingPunct="1">
              <a:defRPr/>
            </a:pPr>
            <a:r>
              <a:rPr kumimoji="1"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Средства разработки и тестирования ПО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669" name="Group 45"/>
          <p:cNvGraphicFramePr>
            <a:graphicFrameLocks noGrp="1"/>
          </p:cNvGraphicFramePr>
          <p:nvPr/>
        </p:nvGraphicFramePr>
        <p:xfrm>
          <a:off x="571500" y="1341438"/>
          <a:ext cx="8286750" cy="4751388"/>
        </p:xfrm>
        <a:graphic>
          <a:graphicData uri="http://schemas.openxmlformats.org/drawingml/2006/table">
            <a:tbl>
              <a:tblPr/>
              <a:tblGrid>
                <a:gridCol w="2000250"/>
                <a:gridCol w="1384300"/>
                <a:gridCol w="1901825"/>
                <a:gridCol w="300037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Процессор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Язык программ.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Средства разработки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Средства автоматизации тестирования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68332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Freescale (Motorola)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СИ, Ассемблер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Cosmic, Green Hills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Microtec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Cantata (IPL)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Rational Test RealTime (IBM)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GNAT V.3.10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ADA TEST (Zodiac Aerospace)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68HC11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Freescale (Motorola)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Cosmic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Rational Test RealTime (IBM)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68HCS12/12X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Freescale (Motorola)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СИ, Ассемблер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Cosmic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Rational Test RealTime (IBM)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PPC555/750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Freescale (Motorola)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WINDRIVER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Rational Test RealTime (IBM)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TMSC3X/4X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Texas Instruments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СИ, Ассемблер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Code Composer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Texas Instruments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Rational Test RealTime (IBM)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764704"/>
          </a:xfrm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400" b="1" dirty="0" smtClean="0">
                <a:effectLst/>
              </a:rPr>
              <a:t>Представительство западных компаний </a:t>
            </a:r>
            <a:r>
              <a:rPr lang="en-US" sz="2400" b="1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в России</a:t>
            </a:r>
            <a:r>
              <a:rPr lang="ru-RU" sz="2800" b="1" dirty="0" smtClean="0">
                <a:effectLst/>
              </a:rPr>
              <a:t>     </a:t>
            </a:r>
            <a:br>
              <a:rPr lang="ru-RU" sz="2800" b="1" dirty="0" smtClean="0">
                <a:effectLst/>
              </a:rPr>
            </a:br>
            <a:r>
              <a:rPr lang="ru-RU" sz="1400" dirty="0" smtClean="0"/>
              <a:t> 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712"/>
            <a:ext cx="8316912" cy="5687913"/>
          </a:xfrm>
        </p:spPr>
        <p:txBody>
          <a:bodyPr lIns="92075" tIns="46038" rIns="92075" bIns="46038"/>
          <a:lstStyle/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Для осуществления представительских функций ЗАО «АБРИС» создано в г.Москве обособленное подразделение со своим представительским офисом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endParaRPr lang="ru-RU" sz="1600" b="1" dirty="0" smtClean="0">
              <a:effectLst/>
            </a:endParaRP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В соответствии с подписанным в 2006 году Соглашением ЗАО «АБРИС» является </a:t>
            </a:r>
            <a:r>
              <a:rPr lang="ru-RU" sz="1600" b="1" dirty="0" err="1" smtClean="0">
                <a:effectLst/>
              </a:rPr>
              <a:t>экслюзивным</a:t>
            </a:r>
            <a:r>
              <a:rPr lang="ru-RU" sz="1600" b="1" dirty="0" smtClean="0">
                <a:effectLst/>
              </a:rPr>
              <a:t> представителем </a:t>
            </a:r>
            <a:r>
              <a:rPr lang="en-US" sz="1600" b="1" dirty="0" err="1" smtClean="0">
                <a:effectLst/>
              </a:rPr>
              <a:t>Meggitt</a:t>
            </a:r>
            <a:r>
              <a:rPr lang="en-US" sz="1600" b="1" dirty="0" smtClean="0">
                <a:effectLst/>
              </a:rPr>
              <a:t> S.A. (</a:t>
            </a:r>
            <a:r>
              <a:rPr lang="ru-RU" sz="1600" b="1" dirty="0" smtClean="0">
                <a:effectLst/>
              </a:rPr>
              <a:t>бывший </a:t>
            </a:r>
            <a:r>
              <a:rPr lang="en-US" sz="1600" b="1" dirty="0" err="1" smtClean="0">
                <a:effectLst/>
              </a:rPr>
              <a:t>Vibro</a:t>
            </a:r>
            <a:r>
              <a:rPr lang="en-US" sz="1600" b="1" dirty="0" smtClean="0">
                <a:effectLst/>
              </a:rPr>
              <a:t>-Meter S</a:t>
            </a:r>
            <a:r>
              <a:rPr lang="ru-RU" sz="1600" b="1" dirty="0" smtClean="0">
                <a:effectLst/>
              </a:rPr>
              <a:t>.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.)</a:t>
            </a:r>
            <a:r>
              <a:rPr lang="en-US" sz="1600" b="1" dirty="0" smtClean="0">
                <a:effectLst/>
              </a:rPr>
              <a:t> </a:t>
            </a:r>
            <a:r>
              <a:rPr lang="ru-RU" sz="1600" b="1" dirty="0" smtClean="0">
                <a:effectLst/>
              </a:rPr>
              <a:t>в России в </a:t>
            </a:r>
            <a:r>
              <a:rPr lang="ru-RU" sz="1600" b="1" dirty="0" err="1" smtClean="0">
                <a:effectLst/>
              </a:rPr>
              <a:t>аэро-космической</a:t>
            </a:r>
            <a:r>
              <a:rPr lang="ru-RU" sz="1600" b="1" dirty="0" smtClean="0">
                <a:effectLst/>
              </a:rPr>
              <a:t> области.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effectLst/>
              </a:rPr>
              <a:t>   ЗАО «АБРИС»</a:t>
            </a:r>
            <a:r>
              <a:rPr lang="en-US" sz="1600" b="1" dirty="0" smtClean="0">
                <a:effectLst/>
              </a:rPr>
              <a:t>	</a:t>
            </a:r>
            <a:r>
              <a:rPr lang="ru-RU" sz="1600" b="1" dirty="0" smtClean="0">
                <a:effectLst/>
              </a:rPr>
              <a:t>осуществляет поддержку </a:t>
            </a:r>
            <a:r>
              <a:rPr lang="en-US" sz="1600" b="1" dirty="0" err="1" smtClean="0">
                <a:effectLst/>
              </a:rPr>
              <a:t>Meggitt</a:t>
            </a:r>
            <a:r>
              <a:rPr lang="en-US" sz="1600" b="1" dirty="0" smtClean="0">
                <a:effectLst/>
              </a:rPr>
              <a:t> S.A. </a:t>
            </a:r>
            <a:r>
              <a:rPr lang="ru-RU" sz="1600" b="1" dirty="0" smtClean="0">
                <a:effectLst/>
              </a:rPr>
              <a:t>в России в следующем: </a:t>
            </a:r>
          </a:p>
          <a:p>
            <a:pPr marL="180975" indent="-180975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effectLst/>
              </a:rPr>
              <a:t>	- в области продаж и маркетинга</a:t>
            </a:r>
            <a:r>
              <a:rPr lang="ru-RU" sz="1600" b="1" dirty="0" smtClean="0"/>
              <a:t> </a:t>
            </a:r>
            <a:r>
              <a:rPr lang="ru-RU" sz="1600" b="1" dirty="0" smtClean="0">
                <a:effectLst/>
              </a:rPr>
              <a:t>(Системы контроля вибрации двигателей для Ту-334 и Бе-200, сигнализаторы обледенения для Ан-140, Ан-148 и модернизации (</a:t>
            </a:r>
            <a:r>
              <a:rPr lang="ru-RU" sz="1600" b="1" dirty="0" err="1" smtClean="0">
                <a:effectLst/>
              </a:rPr>
              <a:t>ретрофита</a:t>
            </a:r>
            <a:r>
              <a:rPr lang="ru-RU" sz="1600" b="1" dirty="0" smtClean="0">
                <a:effectLst/>
              </a:rPr>
              <a:t>)</a:t>
            </a:r>
            <a:r>
              <a:rPr lang="en-US" sz="1600" b="1" dirty="0" smtClean="0">
                <a:effectLst/>
              </a:rPr>
              <a:t> </a:t>
            </a:r>
            <a:r>
              <a:rPr lang="ru-RU" sz="1600" b="1" dirty="0" smtClean="0">
                <a:effectLst/>
              </a:rPr>
              <a:t>Ан-24,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н-26,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н-30,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н-32,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н-12,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н-38, </a:t>
            </a:r>
            <a:r>
              <a:rPr lang="en-US" sz="1600" b="1" dirty="0" smtClean="0">
                <a:effectLst/>
              </a:rPr>
              <a:t>A</a:t>
            </a:r>
            <a:r>
              <a:rPr lang="ru-RU" sz="1600" b="1" dirty="0" smtClean="0">
                <a:effectLst/>
              </a:rPr>
              <a:t>н-74</a:t>
            </a:r>
            <a:r>
              <a:rPr lang="en-US" sz="1600" b="1" dirty="0" smtClean="0">
                <a:effectLst/>
              </a:rPr>
              <a:t> </a:t>
            </a:r>
            <a:r>
              <a:rPr lang="ru-RU" sz="1600" b="1" dirty="0" smtClean="0">
                <a:effectLst/>
              </a:rPr>
              <a:t>и ЯК-40 взамен изделий РИО-3 и  СО-121), системы контроля вибрации </a:t>
            </a:r>
            <a:r>
              <a:rPr lang="en-US" sz="1600" b="1" dirty="0" smtClean="0">
                <a:effectLst/>
              </a:rPr>
              <a:t>HUMS </a:t>
            </a:r>
            <a:r>
              <a:rPr lang="ru-RU" sz="1600" b="1" dirty="0" smtClean="0">
                <a:effectLst/>
              </a:rPr>
              <a:t>и </a:t>
            </a:r>
            <a:r>
              <a:rPr lang="en-US" sz="1600" b="1" dirty="0" smtClean="0">
                <a:effectLst/>
              </a:rPr>
              <a:t>ROTABS</a:t>
            </a:r>
            <a:r>
              <a:rPr lang="ru-RU" sz="1600" b="1" dirty="0" smtClean="0">
                <a:effectLst/>
              </a:rPr>
              <a:t> для вертолетов;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effectLst/>
              </a:rPr>
              <a:t>	- в области технической поддержки внедрения новых изделий;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effectLst/>
              </a:rPr>
              <a:t>	- участием в разработке и производстве изделий для России;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>
                <a:effectLst/>
              </a:rPr>
              <a:t>	- в области послепродажного обслуживания всех изделий </a:t>
            </a:r>
            <a:r>
              <a:rPr lang="en-US" sz="1600" b="1" dirty="0" err="1" smtClean="0">
                <a:effectLst/>
              </a:rPr>
              <a:t>Meggitt</a:t>
            </a:r>
            <a:r>
              <a:rPr lang="en-US" sz="1600" b="1" dirty="0" smtClean="0">
                <a:effectLst/>
              </a:rPr>
              <a:t> S.A. </a:t>
            </a:r>
            <a:r>
              <a:rPr lang="ru-RU" sz="1600" b="1" dirty="0" smtClean="0">
                <a:effectLst/>
              </a:rPr>
              <a:t>эксплуатируемых в России в том числе на западных самолетах</a:t>
            </a:r>
          </a:p>
          <a:p>
            <a:pPr marL="180975" indent="-180975" algn="just"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В 2009 году между ЗАО «АБРИС» и Европейским Представительством компании </a:t>
            </a:r>
            <a:r>
              <a:rPr lang="en-US" sz="1600" b="1" dirty="0" err="1" smtClean="0">
                <a:effectLst/>
              </a:rPr>
              <a:t>Endevco</a:t>
            </a:r>
            <a:r>
              <a:rPr lang="en-US" sz="1600" b="1" dirty="0" smtClean="0">
                <a:effectLst/>
              </a:rPr>
              <a:t> </a:t>
            </a:r>
            <a:r>
              <a:rPr lang="ru-RU" sz="1600" b="1" dirty="0" smtClean="0">
                <a:effectLst/>
              </a:rPr>
              <a:t>(США) подписано соглашение о представлении интересов компании </a:t>
            </a:r>
            <a:r>
              <a:rPr lang="en-US" sz="1600" b="1" dirty="0" err="1" smtClean="0">
                <a:effectLst/>
              </a:rPr>
              <a:t>Endevco</a:t>
            </a:r>
            <a:r>
              <a:rPr lang="en-US" sz="1600" b="1" dirty="0" smtClean="0">
                <a:effectLst/>
              </a:rPr>
              <a:t> </a:t>
            </a:r>
            <a:r>
              <a:rPr lang="ru-RU" sz="1600" b="1" dirty="0" smtClean="0">
                <a:effectLst/>
              </a:rPr>
              <a:t>в России</a:t>
            </a:r>
          </a:p>
          <a:p>
            <a:pPr marL="180975" indent="-180975" algn="just" eaLnBrk="1" hangingPunct="1">
              <a:lnSpc>
                <a:spcPct val="80000"/>
              </a:lnSpc>
              <a:defRPr/>
            </a:pPr>
            <a:endParaRPr lang="ru-RU" sz="1600" b="1" dirty="0" smtClean="0">
              <a:effectLst/>
            </a:endParaRPr>
          </a:p>
          <a:p>
            <a:pPr marL="180975" indent="-180975" algn="just"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ЗАО «АБРИС»</a:t>
            </a:r>
            <a:r>
              <a:rPr lang="en-US" sz="1600" b="1" dirty="0" smtClean="0">
                <a:effectLst/>
              </a:rPr>
              <a:t>	</a:t>
            </a:r>
            <a:r>
              <a:rPr lang="ru-RU" sz="1600" b="1" dirty="0" smtClean="0">
                <a:effectLst/>
              </a:rPr>
              <a:t>является </a:t>
            </a:r>
            <a:r>
              <a:rPr lang="ru-RU" sz="1600" b="1" dirty="0" err="1" smtClean="0">
                <a:effectLst/>
              </a:rPr>
              <a:t>дистрибьютером</a:t>
            </a:r>
            <a:r>
              <a:rPr lang="ru-RU" sz="1600" b="1" dirty="0" smtClean="0">
                <a:effectLst/>
              </a:rPr>
              <a:t> американской компании </a:t>
            </a:r>
            <a:r>
              <a:rPr lang="en-US" sz="1600" b="1" dirty="0" err="1" smtClean="0">
                <a:effectLst/>
              </a:rPr>
              <a:t>Meggitt</a:t>
            </a:r>
            <a:r>
              <a:rPr lang="en-US" sz="1600" b="1" dirty="0" smtClean="0">
                <a:effectLst/>
              </a:rPr>
              <a:t> Safety Systems Inc </a:t>
            </a:r>
            <a:r>
              <a:rPr lang="ru-RU" sz="1600" b="1" dirty="0" smtClean="0">
                <a:effectLst/>
              </a:rPr>
              <a:t>и осуществляет продажи и послепродажную поддержку в России датчиков-сигнализаторов дыма и пожара для самолетов Ту-204 и Ан-148 </a:t>
            </a:r>
          </a:p>
          <a:p>
            <a:pPr marL="180975" indent="-180975" eaLnBrk="1" hangingPunct="1">
              <a:lnSpc>
                <a:spcPct val="80000"/>
              </a:lnSpc>
              <a:defRPr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180975" indent="-180975" eaLnBrk="1" hangingPunct="1">
              <a:lnSpc>
                <a:spcPct val="80000"/>
              </a:lnSpc>
              <a:defRPr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180975" indent="-180975" algn="just" eaLnBrk="1" hangingPunct="1">
              <a:lnSpc>
                <a:spcPct val="80000"/>
              </a:lnSpc>
              <a:defRPr/>
            </a:pPr>
            <a:endParaRPr lang="en-US" sz="16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7"/>
            <a:ext cx="9144000" cy="54897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Гарантии Качества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720"/>
            <a:ext cx="8785225" cy="576036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В ЗАО «АБРИС» внедрена и функционирует Система Менеджмента Качества в соответствии с </a:t>
            </a:r>
            <a:r>
              <a:rPr lang="en-US" sz="1500" b="1" dirty="0" smtClean="0">
                <a:effectLst/>
              </a:rPr>
              <a:t>BS EN ISO9001-2008, EN 9100-2009, AS 9100-Rev C</a:t>
            </a:r>
            <a:r>
              <a:rPr lang="ru-RU" sz="1500" b="1" dirty="0" smtClean="0">
                <a:effectLst/>
              </a:rPr>
              <a:t> (Сертификат </a:t>
            </a:r>
            <a:r>
              <a:rPr lang="en-US" sz="1500" b="1" dirty="0" smtClean="0">
                <a:effectLst/>
              </a:rPr>
              <a:t>RU1374 </a:t>
            </a:r>
            <a:r>
              <a:rPr lang="ru-RU" sz="1500" b="1" dirty="0" smtClean="0">
                <a:effectLst/>
              </a:rPr>
              <a:t>от </a:t>
            </a:r>
            <a:r>
              <a:rPr lang="en-US" sz="1500" b="1" dirty="0" smtClean="0">
                <a:effectLst/>
              </a:rPr>
              <a:t>07.02.2013 BUREAV VERITAS Certification</a:t>
            </a:r>
            <a:r>
              <a:rPr lang="ru-RU" sz="1500" b="1" dirty="0" smtClean="0">
                <a:effectLst/>
              </a:rPr>
              <a:t>) и ГОСТ Р ИСО 9001-2008 (Сертификат Соответствия от 16.02.2012г.)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Внедрены соответствующие Процедуры Гарантии Качества, устанавливающие действия всех сотрудников и служб предприятия при маркетинговых работах, продажах, разработках, производстве, испытаниях и послепродажном обслуживании продукции</a:t>
            </a:r>
            <a:r>
              <a:rPr lang="en-US" sz="1500" b="1" dirty="0" smtClean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Выполнение всех видов работ контролируется Службой Качества на всех этапах разработки, производства и послепродажного обслуживания. </a:t>
            </a:r>
            <a:endParaRPr lang="en-US" sz="15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Контроль качества работ при проведении НИОКР, производстве, приемке и при послепродажном обслуживании продукции осуществляется также 286 ВП МО РФ (Независимой Инспекцией)  </a:t>
            </a:r>
            <a:r>
              <a:rPr lang="ru-RU" sz="15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Гарантия Качества процессов оценки безопасности, проектирования и сертификации  </a:t>
            </a:r>
            <a:r>
              <a:rPr lang="ru-RU" sz="1500" b="1" dirty="0" err="1" smtClean="0">
                <a:effectLst/>
              </a:rPr>
              <a:t>высокоинтегрированных</a:t>
            </a:r>
            <a:r>
              <a:rPr lang="ru-RU" sz="1500" b="1" dirty="0" smtClean="0">
                <a:effectLst/>
              </a:rPr>
              <a:t> сложных бортовых систем и электронных блоков  для всех существующих в настоящее время проектов обеспечивается строгим соответствием  выполнения Руководств </a:t>
            </a:r>
            <a:r>
              <a:rPr lang="en-US" sz="1500" b="1" dirty="0" smtClean="0">
                <a:effectLst/>
              </a:rPr>
              <a:t>ARP/</a:t>
            </a:r>
            <a:r>
              <a:rPr lang="ru-RU" sz="1500" b="1" dirty="0" smtClean="0">
                <a:effectLst/>
              </a:rPr>
              <a:t>Р4761 и </a:t>
            </a:r>
            <a:r>
              <a:rPr lang="en-US" sz="1500" b="1" dirty="0" smtClean="0">
                <a:effectLst/>
              </a:rPr>
              <a:t>ARP/</a:t>
            </a:r>
            <a:r>
              <a:rPr lang="ru-RU" sz="1500" b="1" dirty="0" smtClean="0">
                <a:effectLst/>
              </a:rPr>
              <a:t>Р4754, квалификационных требований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КТ-160,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КТ-254, требований систем стандартов СРПП ВТ, ЕСКД, ЕСТД и отраслевых стандартов</a:t>
            </a:r>
            <a:endParaRPr lang="en-US" sz="15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Гарантия Качества разработки и сертификации программных продуктов для всех проектов обеспечивается строгим соответствием  выполнения квалификационных требований </a:t>
            </a:r>
            <a:r>
              <a:rPr lang="en-US" sz="1500" b="1" dirty="0" smtClean="0">
                <a:effectLst/>
              </a:rPr>
              <a:t>DO/</a:t>
            </a:r>
            <a:r>
              <a:rPr lang="ru-RU" sz="1500" b="1" dirty="0" smtClean="0">
                <a:effectLst/>
              </a:rPr>
              <a:t>КТ-178С</a:t>
            </a:r>
            <a:endParaRPr lang="en-US" sz="1500" b="1" dirty="0" smtClean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1500" b="1" dirty="0" smtClean="0">
                <a:effectLst/>
              </a:rPr>
              <a:t>Гарантия Качества производства комплектующих изделий (КИ) обеспечивается постоянно контролируемой и совершенствующейся Системой Менеджмента Качества в соответствии с ГОСТ Р ИСО 9001-2008 и одобрением производства конкретных КИ  категории А, которое осуществляется АР МАК в соответствии с  Руководством 21.2</a:t>
            </a:r>
            <a:r>
              <a:rPr lang="en-US" sz="1500" b="1" dirty="0" smtClean="0">
                <a:effectLst/>
              </a:rPr>
              <a:t>D</a:t>
            </a:r>
            <a:r>
              <a:rPr lang="ru-RU" sz="1500" b="1" dirty="0" smtClean="0">
                <a:effectLst/>
              </a:rPr>
              <a:t>, и конкретных КИ категории Б, которое осуществляется Заказчиками КИ. </a:t>
            </a:r>
            <a:endParaRPr lang="en-US" sz="15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Гарантии Качества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68052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2800" b="1" dirty="0" smtClean="0"/>
              <a:t>Авиационные приборы и системы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532440" cy="4897289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1800" b="1" dirty="0" smtClean="0">
              <a:effectLst/>
            </a:endParaRPr>
          </a:p>
          <a:p>
            <a:pPr eaLnBrk="1" hangingPunct="1">
              <a:buNone/>
              <a:defRPr/>
            </a:pPr>
            <a:endParaRPr lang="ru-RU" sz="1800" b="1" dirty="0" smtClean="0">
              <a:effectLst/>
            </a:endParaRPr>
          </a:p>
          <a:p>
            <a:pPr eaLnBrk="1" hangingPunct="1">
              <a:buNone/>
              <a:defRPr/>
            </a:pPr>
            <a:endParaRPr lang="ru-RU" sz="1800" b="1" dirty="0" smtClean="0">
              <a:effectLst/>
            </a:endParaRPr>
          </a:p>
          <a:p>
            <a:pPr marL="0" eaLnBrk="1" hangingPunct="1">
              <a:lnSpc>
                <a:spcPct val="70000"/>
              </a:lnSpc>
              <a:buNone/>
              <a:defRPr/>
            </a:pPr>
            <a:r>
              <a:rPr lang="ru-RU" sz="1700" b="1" dirty="0" smtClean="0">
                <a:effectLst/>
              </a:rPr>
              <a:t>Разработка, производство и поддержка в эксплуатации</a:t>
            </a:r>
            <a:r>
              <a:rPr lang="en-US" sz="1700" b="1" dirty="0" smtClean="0">
                <a:effectLst/>
              </a:rPr>
              <a:t> </a:t>
            </a:r>
            <a:r>
              <a:rPr lang="ru-RU" sz="1700" b="1" dirty="0" smtClean="0">
                <a:effectLst/>
              </a:rPr>
              <a:t>различных бортовых систем и устройств  для: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Контроля и диагностики авиационных двигателей: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400" dirty="0" smtClean="0">
                <a:effectLst/>
              </a:rPr>
              <a:t>- блоки контроля двигателей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400" dirty="0" smtClean="0">
                <a:effectLst/>
              </a:rPr>
              <a:t>	  - резервные индикаторы</a:t>
            </a:r>
            <a:r>
              <a:rPr lang="ru-RU" sz="1400" u="sng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err="1" smtClean="0">
                <a:effectLst/>
              </a:rPr>
              <a:t>Топливоизмерения</a:t>
            </a:r>
            <a:r>
              <a:rPr lang="ru-RU" sz="1600" b="1" dirty="0" smtClean="0">
                <a:effectLst/>
              </a:rPr>
              <a:t>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dirty="0" smtClean="0">
                <a:effectLst/>
              </a:rPr>
              <a:t>      </a:t>
            </a:r>
            <a:r>
              <a:rPr lang="ru-RU" sz="1400" dirty="0" smtClean="0">
                <a:effectLst/>
              </a:rPr>
              <a:t>- пульты заправки топлива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400" dirty="0" smtClean="0">
                <a:effectLst/>
              </a:rPr>
              <a:t>        - датчик водного отстоя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effectLst/>
              </a:rPr>
              <a:t>Пожарной защиты: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800" b="1" dirty="0" smtClean="0">
                <a:effectLst/>
              </a:rPr>
              <a:t>      </a:t>
            </a:r>
            <a:r>
              <a:rPr lang="ru-RU" sz="1400" dirty="0" smtClean="0">
                <a:effectLst/>
              </a:rPr>
              <a:t>- системы пожарной защиты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400" dirty="0" smtClean="0">
                <a:effectLst/>
              </a:rPr>
              <a:t>       - блоки контроля и управления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err="1" smtClean="0">
                <a:effectLst/>
              </a:rPr>
              <a:t>Противообледенения</a:t>
            </a:r>
            <a:r>
              <a:rPr lang="ru-RU" sz="1600" b="1" dirty="0" smtClean="0">
                <a:effectLst/>
              </a:rPr>
              <a:t>:</a:t>
            </a:r>
          </a:p>
          <a:p>
            <a:pPr eaLnBrk="1" hangingPunct="1">
              <a:lnSpc>
                <a:spcPct val="70000"/>
              </a:lnSpc>
              <a:buNone/>
              <a:defRPr/>
            </a:pPr>
            <a:r>
              <a:rPr lang="ru-RU" sz="1600" b="1" dirty="0" smtClean="0">
                <a:effectLst/>
              </a:rPr>
              <a:t>	</a:t>
            </a:r>
            <a:r>
              <a:rPr lang="ru-RU" sz="1400" dirty="0" smtClean="0">
                <a:effectLst/>
              </a:rPr>
              <a:t> - сигнализатор обледенения </a:t>
            </a:r>
            <a:r>
              <a:rPr lang="en-US" sz="1400" dirty="0" smtClean="0">
                <a:effectLst/>
              </a:rPr>
              <a:t>EW-164AB</a:t>
            </a:r>
            <a:endParaRPr lang="ru-RU" sz="1400" dirty="0" smtClean="0">
              <a:effectLst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ru-RU" sz="1600" b="1" dirty="0" smtClean="0">
                <a:effectLst/>
              </a:rPr>
              <a:t>Техническое обслуживание: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600" dirty="0" smtClean="0">
                <a:effectLst/>
              </a:rPr>
              <a:t>	 </a:t>
            </a:r>
            <a:r>
              <a:rPr lang="ru-RU" sz="1400" dirty="0" smtClean="0">
                <a:effectLst/>
              </a:rPr>
              <a:t>- блок диагностики и технического обслуживания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1400" dirty="0" smtClean="0">
                <a:effectLst/>
              </a:rPr>
              <a:t>       - терминал технического обслуживания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effectLst/>
              </a:rPr>
              <a:t>	 </a:t>
            </a:r>
            <a:r>
              <a:rPr lang="ru-RU" sz="1400" dirty="0" smtClean="0">
                <a:effectLst/>
              </a:rPr>
              <a:t>- пульт наземной подготовки  </a:t>
            </a:r>
            <a:endParaRPr lang="ru-RU" sz="1400" b="1" dirty="0" smtClean="0">
              <a:effectLst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effectLst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54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33795" name="Picture 5" descr="Авиационные прибор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8680"/>
            <a:ext cx="49688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820150" cy="360040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 </a:t>
            </a:r>
            <a:r>
              <a:rPr lang="ru-RU" sz="2300" dirty="0" smtClean="0">
                <a:effectLst/>
              </a:rPr>
              <a:t>Перечень работ для современных отечественных самолетов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>
                <a:effectLst/>
              </a:rPr>
              <a:t> </a:t>
            </a:r>
            <a:endParaRPr lang="ru-RU" sz="2800" smtClean="0">
              <a:effectLst/>
            </a:endParaRPr>
          </a:p>
        </p:txBody>
      </p:sp>
      <p:graphicFrame>
        <p:nvGraphicFramePr>
          <p:cNvPr id="85079" name="Group 87"/>
          <p:cNvGraphicFramePr>
            <a:graphicFrameLocks noGrp="1"/>
          </p:cNvGraphicFramePr>
          <p:nvPr>
            <p:ph sz="half" idx="2"/>
          </p:nvPr>
        </p:nvGraphicFramePr>
        <p:xfrm>
          <a:off x="179388" y="754173"/>
          <a:ext cx="8857108" cy="591518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52252"/>
                <a:gridCol w="2520280"/>
                <a:gridCol w="1080120"/>
                <a:gridCol w="1224136"/>
                <a:gridCol w="1296144"/>
                <a:gridCol w="1584176"/>
              </a:tblGrid>
              <a:tr h="6555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Самолеты/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Двигатели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Контроль и диагностика авиационных двигателей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Топливо-измерение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Пожарная защита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Резервные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Общесамолетные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системы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17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Ту-334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для системы контроля двигателя Д-436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двигателя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203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Ту-204-120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для системы контроля двигателя </a:t>
                      </a: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RR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4693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Ту-204/214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истема контроля двигателя ПС-90А.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Блок контроля ВСУ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Система пожарной сигнализации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двигателя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4669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Бе-200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системы контроля двигателя Д-436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двигателя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7434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SSJ-100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Сопровождение работ </a:t>
                      </a: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MSA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по системе контроля вибрации двигателя </a:t>
                      </a: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Заправочные пульты.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Датчик обнаружения воды.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46690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48/158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Послепродажное обслуживание датчиков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MSA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MSSI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Сигнализатор обледенения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EW-164AB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4231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Ту-204-СМ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истема контроля двигателя ПС-90А2.  </a:t>
                      </a:r>
                      <a:endParaRPr kumimoji="0" lang="en-US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Блок контроля ВСУ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Система пожарной сигнализации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двигателя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БСТО силовой установки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4611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Послепродажное обслуживание датчиков и систем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MSA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Сигнализатор обледенения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EW-164AB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690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МС-21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Блок мониторинга двигателя 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ПД-14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Система пожарной защиты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Пульт наземной подготовки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ru-RU" sz="2600" smtClean="0">
                <a:effectLst/>
              </a:rPr>
              <a:t>Опыт одобрения бортовых устройств, ПО и производства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1751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effectLst/>
              </a:rPr>
              <a:t> </a:t>
            </a:r>
          </a:p>
        </p:txBody>
      </p:sp>
      <p:sp>
        <p:nvSpPr>
          <p:cNvPr id="36867" name="Rectangle 399"/>
          <p:cNvSpPr>
            <a:spLocks noChangeArrowheads="1"/>
          </p:cNvSpPr>
          <p:nvPr/>
        </p:nvSpPr>
        <p:spPr bwMode="auto">
          <a:xfrm>
            <a:off x="0" y="83534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93622" name="Group 438"/>
          <p:cNvGraphicFramePr>
            <a:graphicFrameLocks noGrp="1"/>
          </p:cNvGraphicFramePr>
          <p:nvPr/>
        </p:nvGraphicFramePr>
        <p:xfrm>
          <a:off x="0" y="569387"/>
          <a:ext cx="9144000" cy="63171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8013"/>
                <a:gridCol w="1109662"/>
                <a:gridCol w="1296988"/>
                <a:gridCol w="2159000"/>
                <a:gridCol w="1368697"/>
                <a:gridCol w="1331640"/>
              </a:tblGrid>
              <a:tr h="512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изделия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Шифр изделия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Самолеты/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Двигатели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Тип Одобрения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Кем одобрен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Одобрение производства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97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Резервный индикатор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двига-теля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включая 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ИРД2-Х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Ту-334,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Ту-204/214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Свидетельство о годности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83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Резервный индикатор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параметров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двига-теля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включая 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ИРД1-1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Бе-200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Свидетельство о годности в составе БСКД-436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6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Устройство контроля и коммутации СПЗ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УКК1-1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Ту-334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Свидетельство о годности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 производства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7118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Устройство контроля и коммутации СПЗ, включая 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УКК2-1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Ту-204/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204СМ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Свидетельство о годности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780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системы контроля двигателя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BSCD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Ту-204-120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Свидетельство о годности в составе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BSCD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-120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требуется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2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системы контроля двигателя Д-436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GEMU-122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Ту-334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Одобрительное письмо на </a:t>
                      </a: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GEMU</a:t>
                      </a: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-122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требуется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2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Пульты заправки топлива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FRCP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CRCP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SSJ-100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Свидетельство о годности в составе </a:t>
                      </a: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FQMC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 МАК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Zodiac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232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Блок контроля двигателя ПС-90А,  ПС-90А2, включая 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GEMU122</a:t>
                      </a: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Ту-204/214/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204СМ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Одобрительное письмо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ОАО «Туполев»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 «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Авиастар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КАПО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7232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Блоки контроля ВСУ, включая 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АИР1-1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АИР2-1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АИР3-1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Ту-204/214/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204СМ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Одобрительное письмо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ОАО «Туполев»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Одобрено «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Авиастар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КАПО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</TotalTime>
  <Words>3560</Words>
  <Application>Microsoft Office PowerPoint</Application>
  <PresentationFormat>Экран (4:3)</PresentationFormat>
  <Paragraphs>708</Paragraphs>
  <Slides>36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Океан</vt:lpstr>
      <vt:lpstr>Document</vt:lpstr>
      <vt:lpstr>Photo Editor Photo</vt:lpstr>
      <vt:lpstr>CorelDRAW</vt:lpstr>
      <vt:lpstr>Drawing</vt:lpstr>
      <vt:lpstr>Слайд 1</vt:lpstr>
      <vt:lpstr>Слайд 2</vt:lpstr>
      <vt:lpstr>Слайд 3</vt:lpstr>
      <vt:lpstr>Представительство западных компаний  в России       </vt:lpstr>
      <vt:lpstr> Гарантии Качества  </vt:lpstr>
      <vt:lpstr> Гарантии Качества  </vt:lpstr>
      <vt:lpstr> Авиационные приборы и системы </vt:lpstr>
      <vt:lpstr> Перечень работ для современных отечественных самолетов</vt:lpstr>
      <vt:lpstr>Опыт одобрения бортовых устройств, ПО и производства</vt:lpstr>
      <vt:lpstr>Самолетная часть системы контроля двигателя ПС-90 на базе сертифицированного блока GEMU-122</vt:lpstr>
      <vt:lpstr>Слайд 11</vt:lpstr>
      <vt:lpstr>Слайд 12</vt:lpstr>
      <vt:lpstr>Слайд 13</vt:lpstr>
      <vt:lpstr>Слайд 14</vt:lpstr>
      <vt:lpstr>Слайд 15</vt:lpstr>
      <vt:lpstr>  УНИФИЦИРОВАННЫЙ РЯД РЕЗЕРВНЫХ ИНДИКАТОРОВ  ИРД2-Х ОСНОВНЫХ ПАРАМЕТРОВ ДВУХ АВИАДВИГАТЕЛЕЙ</vt:lpstr>
      <vt:lpstr>Резервный индикатор ИРД3-1 основных параметров двух авиадвигателей </vt:lpstr>
      <vt:lpstr>Блок мониторинга БМ-14 для двигателя ПД-14</vt:lpstr>
      <vt:lpstr>Фюзеляжный пульт контроля и управления заправкой топлива (FRCP) </vt:lpstr>
      <vt:lpstr>Сигнализатор водного отстоя    </vt:lpstr>
      <vt:lpstr>УКК2-1    Устройство контроля и коммутации сигналов системы пожарной защиты </vt:lpstr>
      <vt:lpstr>Слайд 22</vt:lpstr>
      <vt:lpstr>Структурная схема СПЗ-МС-21</vt:lpstr>
      <vt:lpstr>Импортозамещение  наукоемких  технологий  производства датчиков-сигнализаторов пожара/перегрева и  датчиков обнаружения  дыма</vt:lpstr>
      <vt:lpstr>Сигнализатор обледенения EW-164AB</vt:lpstr>
      <vt:lpstr>Слайд 26</vt:lpstr>
      <vt:lpstr>Импортозамещение наукоемкой технологии производства сигнализатора обледенения EW-164</vt:lpstr>
      <vt:lpstr>Этапы лицензионного производства (импортозамещения)  сигнализатора обледенения типа EW-164</vt:lpstr>
      <vt:lpstr>БДТО1-1   Блок диагностики и технического обслуживания</vt:lpstr>
      <vt:lpstr>Пульт наземной подготовки для самолетов МС-21</vt:lpstr>
      <vt:lpstr>Портативный аппаратно-программный комплекс контроля и обработки данных на борту самолета и испытательных стендах </vt:lpstr>
      <vt:lpstr>  Универсальная тестовая система</vt:lpstr>
      <vt:lpstr>Разработка, верификация и сертификация ПО      </vt:lpstr>
      <vt:lpstr> Разработка, верификация и сертификация ПО (полный цикл создания) для изделий собственной разработки и для изделий сторонних компаний-партнеров</vt:lpstr>
      <vt:lpstr>Работы по верификации и сертификации ПО, разработанного сторонними организациями</vt:lpstr>
      <vt:lpstr>Средства разработки и тестирования 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продукции  ЗАО «АБРИС»</dc:title>
  <dc:creator>Babitski</dc:creator>
  <cp:lastModifiedBy>User</cp:lastModifiedBy>
  <cp:revision>401</cp:revision>
  <cp:lastPrinted>1996-03-05T21:54:17Z</cp:lastPrinted>
  <dcterms:created xsi:type="dcterms:W3CDTF">2003-01-04T13:28:23Z</dcterms:created>
  <dcterms:modified xsi:type="dcterms:W3CDTF">2015-05-18T09:33:45Z</dcterms:modified>
</cp:coreProperties>
</file>