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7"/>
  </p:notesMasterIdLst>
  <p:sldIdLst>
    <p:sldId id="256" r:id="rId3"/>
    <p:sldId id="268" r:id="rId4"/>
    <p:sldId id="269" r:id="rId5"/>
    <p:sldId id="270" r:id="rId6"/>
    <p:sldId id="271" r:id="rId7"/>
    <p:sldId id="272" r:id="rId8"/>
    <p:sldId id="285" r:id="rId9"/>
    <p:sldId id="286" r:id="rId10"/>
    <p:sldId id="274" r:id="rId11"/>
    <p:sldId id="275" r:id="rId12"/>
    <p:sldId id="280" r:id="rId13"/>
    <p:sldId id="282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7AE98"/>
    <a:srgbClr val="00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2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47736-40F3-C044-8911-44474F3EC822}" type="datetimeFigureOut">
              <a:rPr lang="ru-RU" smtClean="0"/>
              <a:t>17.05.13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9F71B-8F4A-FF4B-8377-B51FBA1C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1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Times New Roman" charset="0"/>
            </a:endParaRPr>
          </a:p>
        </p:txBody>
      </p:sp>
      <p:sp>
        <p:nvSpPr>
          <p:cNvPr id="1249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11225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911225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911225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911225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13B760AB-650F-AC49-9796-B4BEB72DE2EF}" type="slidenum">
              <a:rPr kumimoji="0" lang="ru-RU" sz="1200">
                <a:solidFill>
                  <a:prstClr val="black"/>
                </a:solidFill>
                <a:latin typeface="Times New Roman" charset="0"/>
              </a:rPr>
              <a:pPr/>
              <a:t>11</a:t>
            </a:fld>
            <a:endParaRPr kumimoji="0" lang="ru-RU" sz="120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 txBox="1">
            <a:spLocks noGrp="1" noChangeArrowheads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2" tIns="45281" rIns="90562" bIns="45281" anchor="b"/>
          <a:lstStyle>
            <a:lvl1pPr defTabSz="904875"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04875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904875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904875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904875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453D1DA7-7405-5B48-B258-0F93C9E03FFF}" type="slidenum">
              <a:rPr kumimoji="0" lang="ru-RU" sz="1200">
                <a:latin typeface="Calibri" charset="0"/>
              </a:rPr>
              <a:pPr algn="r"/>
              <a:t>12</a:t>
            </a:fld>
            <a:endParaRPr kumimoji="0" lang="ru-RU" sz="1200">
              <a:latin typeface="Calibri" charset="0"/>
            </a:endParaRPr>
          </a:p>
        </p:txBody>
      </p:sp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>
          <a:xfrm>
            <a:off x="683856" y="4343989"/>
            <a:ext cx="5490289" cy="41130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187" tIns="45593" rIns="91187" bIns="45593"/>
          <a:lstStyle/>
          <a:p>
            <a:pPr>
              <a:spcBef>
                <a:spcPct val="0"/>
              </a:spcBef>
            </a:pPr>
            <a:endParaRPr kumimoji="0" lang="ru-RU">
              <a:latin typeface="Calibri" charset="0"/>
            </a:endParaRPr>
          </a:p>
        </p:txBody>
      </p:sp>
      <p:sp>
        <p:nvSpPr>
          <p:cNvPr id="142340" name="Номер слайда 3"/>
          <p:cNvSpPr txBox="1">
            <a:spLocks noGrp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2" tIns="45281" rIns="90562" bIns="45281" anchor="b"/>
          <a:lstStyle>
            <a:lvl1pPr defTabSz="904875"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04875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904875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904875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904875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904875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904875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904875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904875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F9B57AA8-0527-BE44-BF84-39F3470EDF4F}" type="slidenum">
              <a:rPr kumimoji="0" lang="ru-RU" sz="1200">
                <a:latin typeface="Calibri" charset="0"/>
              </a:rPr>
              <a:pPr algn="r"/>
              <a:t>12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рисунка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7958138" y="1857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b="1" i="1" smtClean="0">
                <a:solidFill>
                  <a:srgbClr val="2F7AD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352800"/>
            <a:ext cx="64008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035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6CFB72-58B4-E34A-9819-D840F53393EB}" type="datetime1">
              <a:rPr lang="ru-RU">
                <a:solidFill>
                  <a:srgbClr val="003399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0033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61035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3002EB-DC25-4847-A743-C02CC83A35B4}" type="slidenum">
              <a:rPr lang="en-US">
                <a:solidFill>
                  <a:srgbClr val="00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1675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271E5-C16B-2544-A29C-94FB2E6BE6C9}" type="datetime1">
              <a:rPr lang="ru-RU">
                <a:solidFill>
                  <a:srgbClr val="FFFFFF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1FF8C-04BC-084B-9BD9-A3D7A4A91B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8068"/>
      </p:ext>
    </p:extLst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C5B64-E2FC-F143-B92D-6ED5F5F29D44}" type="datetime1">
              <a:rPr lang="ru-RU">
                <a:solidFill>
                  <a:srgbClr val="FFFFFF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AE94-6D15-D243-800E-966B3A0EE9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36627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294AC-DA18-6E4D-B19D-B63C99A07C7E}" type="datetime1">
              <a:rPr lang="ru-RU">
                <a:solidFill>
                  <a:srgbClr val="FFFFFF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3BD34-64ED-0741-B291-3F6450EEC9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75230"/>
      </p:ext>
    </p:extLst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4EA1D-2FFE-7545-BC43-0AB3A459A80A}" type="datetime1">
              <a:rPr lang="ru-RU">
                <a:solidFill>
                  <a:srgbClr val="FFFFFF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A76E-2021-304E-90E2-A66A3C8C58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85407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15E8A-545F-0943-930E-9B8D2E03D616}" type="datetime1">
              <a:rPr lang="ru-RU">
                <a:solidFill>
                  <a:srgbClr val="FFFFFF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B662-0019-734B-9C39-6EBD7EEB09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42180"/>
      </p:ext>
    </p:extLst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C978-6FF5-214D-9DA2-2FC553FBA89B}" type="datetime1">
              <a:rPr lang="ru-RU">
                <a:solidFill>
                  <a:srgbClr val="FFFFFF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BCAA0-B20C-1F41-8D87-CB012034EB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70961"/>
      </p:ext>
    </p:extLst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B0F7F-916C-404B-85D7-98515F2870C4}" type="datetime1">
              <a:rPr lang="ru-RU">
                <a:solidFill>
                  <a:srgbClr val="FFFFFF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4090A-5965-0447-8AC5-3E056225E9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13111"/>
      </p:ext>
    </p:extLst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9152-5D66-2E42-92AF-2943185D519F}" type="datetime1">
              <a:rPr lang="ru-RU">
                <a:solidFill>
                  <a:srgbClr val="FFFFFF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6B5F8-00D4-C546-8A5F-AD7D8DC4F0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05060"/>
      </p:ext>
    </p:extLst>
  </p:cSld>
  <p:clrMapOvr>
    <a:masterClrMapping/>
  </p:clrMapOvr>
  <p:transition xmlns:p14="http://schemas.microsoft.com/office/powerpoint/2010/main"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2DA7-208C-ED4F-A9B5-7F6A5A11004F}" type="datetime1">
              <a:rPr lang="ru-RU">
                <a:solidFill>
                  <a:srgbClr val="FFFFFF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2395E-AA79-9C4E-B699-AE5F6AFBCB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80188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DF3D-57C9-E943-A52D-9466C79AA71A}" type="datetime1">
              <a:rPr lang="ru-RU">
                <a:solidFill>
                  <a:srgbClr val="FFFFFF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F1E0-A52E-7045-922F-C2CF3D136E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00835"/>
      </p:ext>
    </p:extLst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F5AA4-9FCF-434E-91A6-76127412C696}" type="datetime1">
              <a:rPr lang="ru-RU">
                <a:solidFill>
                  <a:srgbClr val="FFFFFF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8B388-D739-4A4A-8D85-8C96DF9E1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5173"/>
      </p:ext>
    </p:extLst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182F0-8FF6-684E-9163-A5C040F1D763}" type="datetime1">
              <a:rPr lang="ru-RU">
                <a:solidFill>
                  <a:srgbClr val="FFFFFF"/>
                </a:solidFill>
              </a:rPr>
              <a:pPr>
                <a:defRPr/>
              </a:pPr>
              <a:t>17.05.13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02F8-6F91-A346-A769-C899DAFBA0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18393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5" Type="http://schemas.openxmlformats.org/officeDocument/2006/relationships/image" Target="../media/image18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17.05.13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p2_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831013" y="0"/>
            <a:ext cx="23129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56356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3430F-69CE-F94F-9EE0-72D6D4DE7FD6}" type="datetime1">
              <a:rPr lang="ru-RU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17.05.13</a:t>
            </a:fld>
            <a:endParaRPr lang="ru-RU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43B5A-C498-1548-8D81-B381E99116FB}" type="slidenum">
              <a:rPr lang="en-US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933450"/>
            <a:ext cx="8077200" cy="76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63529"/>
                  <a:invGamma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8064500" y="2286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b="1" i="1" smtClean="0">
                <a:solidFill>
                  <a:srgbClr val="2F7ADF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224603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 xmlns:p14="http://schemas.microsoft.com/office/powerpoint/2010/main"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charset="0"/>
        <a:buChar char="§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kumimoji="1"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1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67368" y="2634653"/>
            <a:ext cx="7728536" cy="1726281"/>
          </a:xfrm>
        </p:spPr>
        <p:txBody>
          <a:bodyPr>
            <a:no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УПРАВЛЕНИЕ БЕЗОПАСНОСТЬЮ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по приложению 19 ИКАО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7502" y="5257852"/>
            <a:ext cx="6938961" cy="860230"/>
          </a:xfrm>
        </p:spPr>
        <p:txBody>
          <a:bodyPr/>
          <a:lstStyle/>
          <a:p>
            <a:r>
              <a:rPr lang="en-US" dirty="0" smtClean="0"/>
              <a:t>HeliRussia-2013</a:t>
            </a:r>
          </a:p>
          <a:p>
            <a:r>
              <a:rPr lang="ru-RU" dirty="0" smtClean="0"/>
              <a:t>Москва</a:t>
            </a:r>
            <a:endParaRPr lang="ru-RU" dirty="0"/>
          </a:p>
        </p:txBody>
      </p:sp>
      <p:pic>
        <p:nvPicPr>
          <p:cNvPr id="7" name="Picture 4" descr="ICA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81" y="865643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39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9199" y="1026108"/>
            <a:ext cx="2642813" cy="888448"/>
          </a:xfrm>
          <a:prstGeom prst="rect">
            <a:avLst/>
          </a:prstGeom>
          <a:solidFill>
            <a:srgbClr val="00EE00"/>
          </a:solidFill>
          <a:ln>
            <a:solidFill>
              <a:srgbClr val="438538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ru-RU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РУБП </a:t>
            </a:r>
            <a:r>
              <a:rPr lang="ru-RU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SMM</a:t>
            </a:r>
            <a:r>
              <a:rPr lang="ru-RU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 (</a:t>
            </a:r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doc </a:t>
            </a:r>
            <a:r>
              <a:rPr lang="ru-RU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9859</a:t>
            </a:r>
            <a:r>
              <a:rPr lang="en-US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lang="ru-RU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dirty="0">
                <a:solidFill>
                  <a:srgbClr val="0000FF"/>
                </a:solidFill>
                <a:latin typeface="Times New Roman"/>
                <a:cs typeface="Times New Roman"/>
              </a:rPr>
              <a:t>инструмент управления безопасностью через</a:t>
            </a:r>
          </a:p>
        </p:txBody>
      </p:sp>
      <p:sp>
        <p:nvSpPr>
          <p:cNvPr id="6" name="Стрелка углом вверх 5"/>
          <p:cNvSpPr/>
          <p:nvPr/>
        </p:nvSpPr>
        <p:spPr>
          <a:xfrm flipV="1">
            <a:off x="5632012" y="1459898"/>
            <a:ext cx="2860907" cy="4440834"/>
          </a:xfrm>
          <a:prstGeom prst="bentUpArrow">
            <a:avLst>
              <a:gd name="adj1" fmla="val 7526"/>
              <a:gd name="adj2" fmla="val 13837"/>
              <a:gd name="adj3" fmla="val 9384"/>
            </a:avLst>
          </a:prstGeom>
          <a:solidFill>
            <a:srgbClr val="00EE00">
              <a:alpha val="37000"/>
            </a:srgbClr>
          </a:solidFill>
          <a:ln>
            <a:solidFill>
              <a:srgbClr val="E9C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11" name="Стрелка углом вверх 10"/>
          <p:cNvSpPr/>
          <p:nvPr/>
        </p:nvSpPr>
        <p:spPr>
          <a:xfrm rot="5400000">
            <a:off x="2608053" y="1632249"/>
            <a:ext cx="3131367" cy="7098857"/>
          </a:xfrm>
          <a:prstGeom prst="bentUpArrow">
            <a:avLst>
              <a:gd name="adj1" fmla="val 5443"/>
              <a:gd name="adj2" fmla="val 13837"/>
              <a:gd name="adj3" fmla="val 8967"/>
            </a:avLst>
          </a:prstGeom>
          <a:solidFill>
            <a:srgbClr val="00EE00">
              <a:alpha val="37000"/>
            </a:srgbClr>
          </a:solidFill>
          <a:ln>
            <a:solidFill>
              <a:srgbClr val="E9C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800">
              <a:solidFill>
                <a:srgbClr val="0000FF"/>
              </a:solidFill>
            </a:endParaRPr>
          </a:p>
        </p:txBody>
      </p:sp>
      <p:pic>
        <p:nvPicPr>
          <p:cNvPr id="12" name="Picture 7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5017" y="5703888"/>
            <a:ext cx="1066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Изображение 22" descr="Без заголовка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359" y="2286813"/>
            <a:ext cx="2176127" cy="502276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401176" y="2055483"/>
            <a:ext cx="2178167" cy="461665"/>
          </a:xfrm>
          <a:prstGeom prst="rect">
            <a:avLst/>
          </a:prstGeom>
          <a:solidFill>
            <a:srgbClr val="75E961"/>
          </a:solidFill>
          <a:ln>
            <a:solidFill>
              <a:srgbClr val="438538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 НАЦИОНАЛЬНОМ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УРОВНЕ </a:t>
            </a:r>
            <a:endParaRPr lang="ru-RU" sz="12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78537" y="2089836"/>
            <a:ext cx="1104689" cy="393954"/>
          </a:xfrm>
          <a:prstGeom prst="rect">
            <a:avLst/>
          </a:prstGeom>
          <a:solidFill>
            <a:srgbClr val="75E961"/>
          </a:solidFill>
          <a:ln>
            <a:solidFill>
              <a:srgbClr val="438538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 УРОВНЕ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ОТРАСЛИ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71054" y="2057436"/>
            <a:ext cx="1383146" cy="461665"/>
          </a:xfrm>
          <a:prstGeom prst="rect">
            <a:avLst/>
          </a:prstGeom>
          <a:solidFill>
            <a:srgbClr val="75E961"/>
          </a:solidFill>
          <a:ln>
            <a:solidFill>
              <a:srgbClr val="438538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 УРОВНЕ ОРГАНИЗАЦИИ </a:t>
            </a:r>
          </a:p>
        </p:txBody>
      </p:sp>
      <p:sp>
        <p:nvSpPr>
          <p:cNvPr id="27" name="Лента лицом вверх 26"/>
          <p:cNvSpPr>
            <a:spLocks noChangeArrowheads="1"/>
          </p:cNvSpPr>
          <p:nvPr/>
        </p:nvSpPr>
        <p:spPr bwMode="auto">
          <a:xfrm>
            <a:off x="7158685" y="3209578"/>
            <a:ext cx="1975726" cy="744205"/>
          </a:xfrm>
          <a:prstGeom prst="ribbon2">
            <a:avLst>
              <a:gd name="adj1" fmla="val 16667"/>
              <a:gd name="adj2" fmla="val 75000"/>
            </a:avLst>
          </a:prstGeom>
          <a:gradFill rotWithShape="1">
            <a:gsLst>
              <a:gs pos="0">
                <a:srgbClr val="FFFBD7"/>
              </a:gs>
              <a:gs pos="35001">
                <a:srgbClr val="FFFCE2"/>
              </a:gs>
              <a:gs pos="100000">
                <a:srgbClr val="FFFEF2"/>
              </a:gs>
            </a:gsLst>
            <a:lin ang="16200000" scaled="1"/>
          </a:gradFill>
          <a:ln w="9525">
            <a:solidFill>
              <a:srgbClr val="3333C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800" b="1" dirty="0">
                <a:solidFill>
                  <a:srgbClr val="0000FF"/>
                </a:solidFill>
                <a:latin typeface="Times New Roman"/>
                <a:cs typeface="Times New Roman"/>
              </a:rPr>
              <a:t>УПРАВЛЕНИЕ УРОВНЕМ БЕЗОПАСНОСТИ ЧЕРЕЗ </a:t>
            </a:r>
            <a:r>
              <a:rPr lang="ru-RU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ИДЕНТИФИКАЦИЮ </a:t>
            </a:r>
            <a:endParaRPr lang="ru-RU" sz="8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Лента лицом вверх 30"/>
          <p:cNvSpPr>
            <a:spLocks noChangeArrowheads="1"/>
          </p:cNvSpPr>
          <p:nvPr/>
        </p:nvSpPr>
        <p:spPr bwMode="auto">
          <a:xfrm>
            <a:off x="7156580" y="2508707"/>
            <a:ext cx="1940445" cy="642124"/>
          </a:xfrm>
          <a:prstGeom prst="ribbon2">
            <a:avLst>
              <a:gd name="adj1" fmla="val 16667"/>
              <a:gd name="adj2" fmla="val 72889"/>
            </a:avLst>
          </a:prstGeom>
          <a:gradFill rotWithShape="1">
            <a:gsLst>
              <a:gs pos="0">
                <a:srgbClr val="FFFBD7"/>
              </a:gs>
              <a:gs pos="35001">
                <a:srgbClr val="FFFCE2"/>
              </a:gs>
              <a:gs pos="100000">
                <a:srgbClr val="FFFEF2"/>
              </a:gs>
            </a:gsLst>
            <a:lin ang="16200000" scaled="1"/>
          </a:gradFill>
          <a:ln w="9525">
            <a:solidFill>
              <a:srgbClr val="3333C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rgbClr val="0000FF"/>
                </a:solidFill>
                <a:latin typeface="Times New Roman"/>
                <a:cs typeface="Times New Roman"/>
              </a:rPr>
              <a:t>ДОСТИЖЕНИЕ УРОВНЯ БЕЗОПАСНОСТИ НЕ НИЖЕ ПРИЕМЛЕМОГО</a:t>
            </a:r>
          </a:p>
        </p:txBody>
      </p:sp>
      <p:sp>
        <p:nvSpPr>
          <p:cNvPr id="33" name="Лента лицом вверх 32"/>
          <p:cNvSpPr>
            <a:spLocks noChangeArrowheads="1"/>
          </p:cNvSpPr>
          <p:nvPr/>
        </p:nvSpPr>
        <p:spPr bwMode="auto">
          <a:xfrm>
            <a:off x="7158685" y="4003069"/>
            <a:ext cx="1940446" cy="758788"/>
          </a:xfrm>
          <a:prstGeom prst="ribbon2">
            <a:avLst>
              <a:gd name="adj1" fmla="val 16667"/>
              <a:gd name="adj2" fmla="val 74417"/>
            </a:avLst>
          </a:prstGeom>
          <a:gradFill rotWithShape="1">
            <a:gsLst>
              <a:gs pos="0">
                <a:srgbClr val="FFFBD7"/>
              </a:gs>
              <a:gs pos="35001">
                <a:srgbClr val="FFFCE2"/>
              </a:gs>
              <a:gs pos="100000">
                <a:srgbClr val="FFFEF2"/>
              </a:gs>
            </a:gsLst>
            <a:lin ang="16200000" scaled="1"/>
          </a:gradFill>
          <a:ln w="9525">
            <a:solidFill>
              <a:srgbClr val="3333C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800" b="1" dirty="0">
                <a:solidFill>
                  <a:srgbClr val="0000FF"/>
                </a:solidFill>
                <a:latin typeface="Times New Roman"/>
                <a:cs typeface="Times New Roman"/>
              </a:rPr>
              <a:t>УСТАНОВЛЕНИЕ ПРИЕМЛЕМОГО УРОВНЯ БЕЗОПАСНОСТИ  </a:t>
            </a:r>
          </a:p>
        </p:txBody>
      </p:sp>
      <p:sp>
        <p:nvSpPr>
          <p:cNvPr id="34" name="Лента лицом вверх 33"/>
          <p:cNvSpPr>
            <a:spLocks noChangeArrowheads="1"/>
          </p:cNvSpPr>
          <p:nvPr/>
        </p:nvSpPr>
        <p:spPr bwMode="auto">
          <a:xfrm>
            <a:off x="7158684" y="4761857"/>
            <a:ext cx="1975727" cy="668354"/>
          </a:xfrm>
          <a:prstGeom prst="ribbon2">
            <a:avLst>
              <a:gd name="adj1" fmla="val 16667"/>
              <a:gd name="adj2" fmla="val 71833"/>
            </a:avLst>
          </a:prstGeom>
          <a:gradFill rotWithShape="1">
            <a:gsLst>
              <a:gs pos="0">
                <a:srgbClr val="FFFBD7"/>
              </a:gs>
              <a:gs pos="35001">
                <a:srgbClr val="FFFCE2"/>
              </a:gs>
              <a:gs pos="100000">
                <a:srgbClr val="FFFEF2"/>
              </a:gs>
            </a:gsLst>
            <a:lin ang="16200000" scaled="1"/>
          </a:gradFill>
          <a:ln w="9525">
            <a:solidFill>
              <a:srgbClr val="3333CC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800" b="1" dirty="0">
                <a:solidFill>
                  <a:srgbClr val="0000FF"/>
                </a:solidFill>
                <a:latin typeface="Times New Roman"/>
                <a:cs typeface="Times New Roman"/>
              </a:rPr>
              <a:t>ОБЕСПЕЧЕНИЕ УРОВНЯ БЕЗОПАСНОСТИ НЕ НИЖЕ ПРИЕМЛЕМОГО</a:t>
            </a:r>
          </a:p>
        </p:txBody>
      </p:sp>
      <p:sp>
        <p:nvSpPr>
          <p:cNvPr id="35" name="Стрелка вправо 34"/>
          <p:cNvSpPr>
            <a:spLocks noChangeArrowheads="1"/>
          </p:cNvSpPr>
          <p:nvPr/>
        </p:nvSpPr>
        <p:spPr bwMode="auto">
          <a:xfrm>
            <a:off x="1324768" y="2623790"/>
            <a:ext cx="5833916" cy="585788"/>
          </a:xfrm>
          <a:prstGeom prst="rightArrow">
            <a:avLst>
              <a:gd name="adj1" fmla="val 50000"/>
              <a:gd name="adj2" fmla="val 51930"/>
            </a:avLst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B5AB0">
                    <a:alpha val="25882"/>
                  </a:srgbClr>
                </a:solidFill>
              </a14:hiddenFill>
            </a:ext>
          </a:extLst>
        </p:spPr>
        <p:txBody>
          <a:bodyPr anchor="ctr"/>
          <a:lstStyle/>
          <a:p>
            <a:pPr algn="dist">
              <a:defRPr/>
            </a:pPr>
            <a:r>
              <a:rPr lang="ru-RU" sz="1200" dirty="0" smtClean="0">
                <a:latin typeface="Times New Roman"/>
                <a:cs typeface="Times New Roman"/>
              </a:rPr>
              <a:t>ЦЕЛИ УПРАВЛЕНИЯ БЕЗОПАСНОСТЬЮ 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36" name="Стрелка вправо 35"/>
          <p:cNvSpPr>
            <a:spLocks noChangeArrowheads="1"/>
          </p:cNvSpPr>
          <p:nvPr/>
        </p:nvSpPr>
        <p:spPr bwMode="auto">
          <a:xfrm>
            <a:off x="1329000" y="3326425"/>
            <a:ext cx="5833916" cy="571500"/>
          </a:xfrm>
          <a:prstGeom prst="rightArrow">
            <a:avLst>
              <a:gd name="adj1" fmla="val 50000"/>
              <a:gd name="adj2" fmla="val 52938"/>
            </a:avLst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B5AB0">
                    <a:alpha val="25882"/>
                  </a:srgbClr>
                </a:solidFill>
              </a14:hiddenFill>
            </a:ext>
          </a:extLst>
        </p:spPr>
        <p:txBody>
          <a:bodyPr anchor="ctr"/>
          <a:lstStyle/>
          <a:p>
            <a:pPr algn="dist">
              <a:defRPr/>
            </a:pPr>
            <a:r>
              <a:rPr lang="ru-RU" sz="1200" dirty="0" smtClean="0">
                <a:latin typeface="Times New Roman"/>
                <a:cs typeface="Times New Roman"/>
              </a:rPr>
              <a:t>ПРИНЦИПЫ УПРАВЛЕНИЯ БЕЗОПАСНОСТЬЮ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38" name="Стрелка вправо 37"/>
          <p:cNvSpPr>
            <a:spLocks noChangeArrowheads="1"/>
          </p:cNvSpPr>
          <p:nvPr/>
        </p:nvSpPr>
        <p:spPr bwMode="auto">
          <a:xfrm>
            <a:off x="1331103" y="4063017"/>
            <a:ext cx="5831813" cy="571500"/>
          </a:xfrm>
          <a:prstGeom prst="rightArrow">
            <a:avLst>
              <a:gd name="adj1" fmla="val 50000"/>
              <a:gd name="adj2" fmla="val 51407"/>
            </a:avLst>
          </a:prstGeom>
          <a:noFill/>
          <a:ln w="25400">
            <a:solidFill>
              <a:srgbClr val="FFF2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B5AB0">
                    <a:alpha val="25882"/>
                  </a:srgbClr>
                </a:solidFill>
              </a14:hiddenFill>
            </a:ext>
          </a:extLst>
        </p:spPr>
        <p:txBody>
          <a:bodyPr anchor="ctr"/>
          <a:lstStyle/>
          <a:p>
            <a:endParaRPr lang="ru-RU" sz="1800" dirty="0">
              <a:solidFill>
                <a:srgbClr val="FFF266"/>
              </a:solidFill>
            </a:endParaRPr>
          </a:p>
        </p:txBody>
      </p:sp>
      <p:sp>
        <p:nvSpPr>
          <p:cNvPr id="39" name="Стрелка вправо 38"/>
          <p:cNvSpPr>
            <a:spLocks noChangeArrowheads="1"/>
          </p:cNvSpPr>
          <p:nvPr/>
        </p:nvSpPr>
        <p:spPr bwMode="auto">
          <a:xfrm>
            <a:off x="1326872" y="4837068"/>
            <a:ext cx="5831813" cy="571500"/>
          </a:xfrm>
          <a:prstGeom prst="rightArrow">
            <a:avLst>
              <a:gd name="adj1" fmla="val 50000"/>
              <a:gd name="adj2" fmla="val 51407"/>
            </a:avLst>
          </a:prstGeom>
          <a:noFill/>
          <a:ln w="25400">
            <a:solidFill>
              <a:srgbClr val="FFF2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1B5AB0">
                    <a:alpha val="25882"/>
                  </a:srgbClr>
                </a:solidFill>
              </a14:hiddenFill>
            </a:ext>
          </a:extLst>
        </p:spPr>
        <p:txBody>
          <a:bodyPr anchor="ctr"/>
          <a:lstStyle/>
          <a:p>
            <a:pPr algn="dist">
              <a:defRPr/>
            </a:pPr>
            <a:r>
              <a:rPr lang="ru-RU" sz="1200" dirty="0">
                <a:latin typeface="Times New Roman"/>
                <a:cs typeface="Times New Roman"/>
              </a:rPr>
              <a:t>ИНТЕРЕСЫ БИЗНЕСА В СУБ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334235" y="4207859"/>
            <a:ext cx="5588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/>
                <a:cs typeface="Times New Roman"/>
              </a:rPr>
              <a:t>ГОСУДАРСТВЕННАЯ  ПОЛИТИКА ПРИ УПРАВЛЕНИИ БЕЗОПАСНОСТЬЮ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41" name="Блок-схема: несколько документов 67"/>
          <p:cNvSpPr/>
          <p:nvPr/>
        </p:nvSpPr>
        <p:spPr>
          <a:xfrm>
            <a:off x="1590819" y="5643585"/>
            <a:ext cx="1647278" cy="898534"/>
          </a:xfrm>
          <a:prstGeom prst="flowChartMultidocument">
            <a:avLst/>
          </a:prstGeom>
          <a:solidFill>
            <a:srgbClr val="BBB67B"/>
          </a:solidFill>
          <a:effectLst>
            <a:innerShdw blurRad="63500" dist="50800" dir="7980000">
              <a:schemeClr val="accent6">
                <a:lumMod val="40000"/>
                <a:lumOff val="60000"/>
                <a:alpha val="94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1100" dirty="0" smtClean="0">
                <a:latin typeface="Times New Roman"/>
                <a:cs typeface="Times New Roman"/>
              </a:rPr>
              <a:t>МЕЖГОСУДАРСТВЕННЫЕ (НАЦИОНАЛЬНЫЕ СТАНДАРТЫ СУБ</a:t>
            </a:r>
            <a:endParaRPr lang="ru-RU" sz="1100" dirty="0">
              <a:latin typeface="Times New Roman"/>
              <a:cs typeface="Times New Roman"/>
            </a:endParaRPr>
          </a:p>
        </p:txBody>
      </p:sp>
      <p:sp>
        <p:nvSpPr>
          <p:cNvPr id="42" name="Блок-схема: несколько документов 67"/>
          <p:cNvSpPr/>
          <p:nvPr/>
        </p:nvSpPr>
        <p:spPr>
          <a:xfrm>
            <a:off x="3579343" y="5643585"/>
            <a:ext cx="1629306" cy="898534"/>
          </a:xfrm>
          <a:prstGeom prst="flowChartMultidocument">
            <a:avLst/>
          </a:prstGeom>
          <a:solidFill>
            <a:srgbClr val="BBB67B"/>
          </a:solidFill>
          <a:effectLst>
            <a:innerShdw blurRad="63500" dist="50800" dir="7980000">
              <a:schemeClr val="accent6">
                <a:lumMod val="40000"/>
                <a:lumOff val="60000"/>
                <a:alpha val="94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1200" dirty="0">
                <a:latin typeface="Times New Roman"/>
                <a:cs typeface="Times New Roman"/>
              </a:rPr>
              <a:t>ОТРАСЛЕВЫЕ СТАНДАРТЫ, СВОДЫ ПРАВИЛ, </a:t>
            </a:r>
            <a:r>
              <a:rPr lang="ru-RU" sz="1200" dirty="0" smtClean="0">
                <a:latin typeface="Times New Roman"/>
                <a:cs typeface="Times New Roman"/>
              </a:rPr>
              <a:t>РЕК. </a:t>
            </a:r>
            <a:r>
              <a:rPr lang="ru-RU" sz="1200" dirty="0">
                <a:latin typeface="Times New Roman"/>
                <a:cs typeface="Times New Roman"/>
              </a:rPr>
              <a:t>ПРАКТИКА </a:t>
            </a:r>
          </a:p>
        </p:txBody>
      </p:sp>
      <p:sp>
        <p:nvSpPr>
          <p:cNvPr id="43" name="Блок-схема: несколько документов 67"/>
          <p:cNvSpPr/>
          <p:nvPr/>
        </p:nvSpPr>
        <p:spPr>
          <a:xfrm>
            <a:off x="5371054" y="5643579"/>
            <a:ext cx="1785526" cy="898540"/>
          </a:xfrm>
          <a:prstGeom prst="flowChartMultidocument">
            <a:avLst/>
          </a:prstGeom>
          <a:solidFill>
            <a:srgbClr val="BBB67B"/>
          </a:solidFill>
          <a:effectLst>
            <a:innerShdw blurRad="63500" dist="50800" dir="7980000">
              <a:schemeClr val="accent6">
                <a:lumMod val="40000"/>
                <a:lumOff val="60000"/>
                <a:alpha val="94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1200" dirty="0">
                <a:latin typeface="Times New Roman"/>
                <a:cs typeface="Times New Roman"/>
              </a:rPr>
              <a:t>СТАНДАРТЫ ОРГАНИЗАЦИЙ ПОСТАВЩИКОВ ОБСЛУЖИВАНИЯ </a:t>
            </a:r>
          </a:p>
        </p:txBody>
      </p:sp>
      <p:sp>
        <p:nvSpPr>
          <p:cNvPr id="44" name="Стрелка вправо 43"/>
          <p:cNvSpPr>
            <a:spLocks noChangeArrowheads="1"/>
          </p:cNvSpPr>
          <p:nvPr/>
        </p:nvSpPr>
        <p:spPr bwMode="auto">
          <a:xfrm rot="5400000">
            <a:off x="987273" y="3851956"/>
            <a:ext cx="3080151" cy="41053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474B73">
                    <a:alpha val="25882"/>
                  </a:srgbClr>
                </a:solidFill>
              </a14:hiddenFill>
            </a:ext>
          </a:extLst>
        </p:spPr>
        <p:txBody>
          <a:bodyPr rot="10800000" vert="eaVert" anchor="ctr"/>
          <a:lstStyle/>
          <a:p>
            <a:pPr>
              <a:defRPr/>
            </a:pPr>
            <a:endParaRPr lang="ru-RU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Стрелка вправо 44"/>
          <p:cNvSpPr>
            <a:spLocks noChangeArrowheads="1"/>
          </p:cNvSpPr>
          <p:nvPr/>
        </p:nvSpPr>
        <p:spPr bwMode="auto">
          <a:xfrm rot="5400000">
            <a:off x="2845718" y="3837330"/>
            <a:ext cx="3113506" cy="432068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474B73">
                    <a:alpha val="25882"/>
                  </a:srgbClr>
                </a:solidFill>
              </a14:hiddenFill>
            </a:ext>
          </a:extLst>
        </p:spPr>
        <p:txBody>
          <a:bodyPr rot="10800000" vert="eaVert" anchor="ctr"/>
          <a:lstStyle/>
          <a:p>
            <a:pPr>
              <a:defRPr/>
            </a:pPr>
            <a:endParaRPr lang="ru-RU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Стрелка вправо 45"/>
          <p:cNvSpPr>
            <a:spLocks noChangeArrowheads="1"/>
          </p:cNvSpPr>
          <p:nvPr/>
        </p:nvSpPr>
        <p:spPr bwMode="auto">
          <a:xfrm rot="5400000">
            <a:off x="4444622" y="3866055"/>
            <a:ext cx="3126439" cy="42862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474B73">
                    <a:alpha val="25882"/>
                  </a:srgbClr>
                </a:solidFill>
              </a14:hiddenFill>
            </a:ext>
          </a:extLst>
        </p:spPr>
        <p:txBody>
          <a:bodyPr rot="10800000" vert="eaVert" anchor="ctr"/>
          <a:lstStyle/>
          <a:p>
            <a:pPr>
              <a:defRPr/>
            </a:pPr>
            <a:endParaRPr lang="ru-RU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 descr="ICAO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9" y="393099"/>
            <a:ext cx="15240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Название 48"/>
          <p:cNvSpPr>
            <a:spLocks noGrp="1"/>
          </p:cNvSpPr>
          <p:nvPr>
            <p:ph type="title"/>
          </p:nvPr>
        </p:nvSpPr>
        <p:spPr>
          <a:xfrm>
            <a:off x="1707904" y="393098"/>
            <a:ext cx="7054428" cy="517667"/>
          </a:xfrm>
          <a:solidFill>
            <a:srgbClr val="B6B18F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СИСТЕМА УПРАВЛЕНИЯ БЕЗОПАСНОСТЬЮ ИКАО</a:t>
            </a:r>
            <a:endParaRPr lang="ru-RU" sz="20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586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62" name="AutoShape 22"/>
          <p:cNvSpPr>
            <a:spLocks noChangeArrowheads="1"/>
          </p:cNvSpPr>
          <p:nvPr/>
        </p:nvSpPr>
        <p:spPr bwMode="auto">
          <a:xfrm>
            <a:off x="628630" y="1341438"/>
            <a:ext cx="2305070" cy="968744"/>
          </a:xfrm>
          <a:prstGeom prst="wedgeRoundRectCallout">
            <a:avLst>
              <a:gd name="adj1" fmla="val 56551"/>
              <a:gd name="adj2" fmla="val 1815"/>
              <a:gd name="adj3" fmla="val 16667"/>
            </a:avLst>
          </a:prstGeom>
          <a:solidFill>
            <a:srgbClr val="B6E8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smtClean="0">
              <a:solidFill>
                <a:srgbClr val="FFFFFF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239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E3D4727D-FDDD-BD42-82EE-7BA8B0A2738D}" type="slidenum">
              <a:rPr kumimoji="0" lang="ru-RU" sz="1200">
                <a:solidFill>
                  <a:srgbClr val="FFFFFF"/>
                </a:solidFill>
              </a:rPr>
              <a:pPr/>
              <a:t>11</a:t>
            </a:fld>
            <a:endParaRPr kumimoji="0" lang="ru-RU" sz="1200">
              <a:solidFill>
                <a:srgbClr val="FFFFFF"/>
              </a:solidFill>
            </a:endParaRPr>
          </a:p>
        </p:txBody>
      </p:sp>
      <p:sp>
        <p:nvSpPr>
          <p:cNvPr id="48172" name="AutoShape 44"/>
          <p:cNvSpPr>
            <a:spLocks noChangeArrowheads="1"/>
          </p:cNvSpPr>
          <p:nvPr/>
        </p:nvSpPr>
        <p:spPr bwMode="gray">
          <a:xfrm rot="39573186">
            <a:off x="4777581" y="22550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173" name="AutoShape 45"/>
          <p:cNvSpPr>
            <a:spLocks noChangeArrowheads="1"/>
          </p:cNvSpPr>
          <p:nvPr/>
        </p:nvSpPr>
        <p:spPr bwMode="gray">
          <a:xfrm rot="3465783">
            <a:off x="4777582" y="44188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174" name="AutoShape 46"/>
          <p:cNvSpPr>
            <a:spLocks noChangeArrowheads="1"/>
          </p:cNvSpPr>
          <p:nvPr/>
        </p:nvSpPr>
        <p:spPr bwMode="gray">
          <a:xfrm rot="35969022">
            <a:off x="3558381" y="2331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175" name="AutoShape 47"/>
          <p:cNvSpPr>
            <a:spLocks noChangeArrowheads="1"/>
          </p:cNvSpPr>
          <p:nvPr/>
        </p:nvSpPr>
        <p:spPr bwMode="gray">
          <a:xfrm rot="7535209">
            <a:off x="3520281" y="43854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176" name="AutoShape 48"/>
          <p:cNvSpPr>
            <a:spLocks noChangeArrowheads="1"/>
          </p:cNvSpPr>
          <p:nvPr/>
        </p:nvSpPr>
        <p:spPr bwMode="gray">
          <a:xfrm>
            <a:off x="5356225" y="33829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177" name="AutoShape 49"/>
          <p:cNvSpPr>
            <a:spLocks noChangeArrowheads="1"/>
          </p:cNvSpPr>
          <p:nvPr/>
        </p:nvSpPr>
        <p:spPr bwMode="gray">
          <a:xfrm rot="-10800000">
            <a:off x="2946400" y="33766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3913" name="Oval 50"/>
          <p:cNvSpPr>
            <a:spLocks noChangeArrowheads="1"/>
          </p:cNvSpPr>
          <p:nvPr/>
        </p:nvSpPr>
        <p:spPr bwMode="black">
          <a:xfrm>
            <a:off x="2692400" y="1614488"/>
            <a:ext cx="3743325" cy="37449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4697" name="Group 51"/>
          <p:cNvGrpSpPr>
            <a:grpSpLocks/>
          </p:cNvGrpSpPr>
          <p:nvPr/>
        </p:nvGrpSpPr>
        <p:grpSpPr bwMode="auto">
          <a:xfrm>
            <a:off x="5168900" y="4775200"/>
            <a:ext cx="876300" cy="876300"/>
            <a:chOff x="1973" y="1706"/>
            <a:chExt cx="227" cy="227"/>
          </a:xfrm>
        </p:grpSpPr>
        <p:sp>
          <p:nvSpPr>
            <p:cNvPr id="48180" name="Oval 52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181" name="Oval 53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8197" name="Oval 69"/>
          <p:cNvSpPr>
            <a:spLocks noChangeArrowheads="1"/>
          </p:cNvSpPr>
          <p:nvPr/>
        </p:nvSpPr>
        <p:spPr bwMode="gray">
          <a:xfrm>
            <a:off x="3624263" y="25669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198" name="Oval 70"/>
          <p:cNvSpPr>
            <a:spLocks noChangeArrowheads="1"/>
          </p:cNvSpPr>
          <p:nvPr/>
        </p:nvSpPr>
        <p:spPr bwMode="gray">
          <a:xfrm>
            <a:off x="3629025" y="2573338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199" name="Oval 71"/>
          <p:cNvSpPr>
            <a:spLocks noChangeArrowheads="1"/>
          </p:cNvSpPr>
          <p:nvPr/>
        </p:nvSpPr>
        <p:spPr bwMode="gray">
          <a:xfrm>
            <a:off x="3751263" y="26939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3918" name="Group 85"/>
          <p:cNvGrpSpPr>
            <a:grpSpLocks/>
          </p:cNvGrpSpPr>
          <p:nvPr/>
        </p:nvGrpSpPr>
        <p:grpSpPr bwMode="auto">
          <a:xfrm>
            <a:off x="3669014" y="2836873"/>
            <a:ext cx="1690688" cy="1690688"/>
            <a:chOff x="2352" y="1680"/>
            <a:chExt cx="1065" cy="1065"/>
          </a:xfrm>
        </p:grpSpPr>
        <p:sp>
          <p:nvSpPr>
            <p:cNvPr id="48200" name="Oval 72"/>
            <p:cNvSpPr>
              <a:spLocks noChangeArrowheads="1"/>
            </p:cNvSpPr>
            <p:nvPr/>
          </p:nvSpPr>
          <p:spPr bwMode="gray">
            <a:xfrm>
              <a:off x="2352" y="1680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3957" name="Oval 73"/>
            <p:cNvSpPr>
              <a:spLocks noChangeArrowheads="1"/>
            </p:cNvSpPr>
            <p:nvPr/>
          </p:nvSpPr>
          <p:spPr bwMode="gray">
            <a:xfrm>
              <a:off x="2416" y="1750"/>
              <a:ext cx="959" cy="9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3958" name="Oval 74"/>
            <p:cNvSpPr>
              <a:spLocks noChangeArrowheads="1"/>
            </p:cNvSpPr>
            <p:nvPr/>
          </p:nvSpPr>
          <p:spPr bwMode="gray">
            <a:xfrm>
              <a:off x="2430" y="1762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3959" name="Oval 75"/>
            <p:cNvSpPr>
              <a:spLocks noChangeArrowheads="1"/>
            </p:cNvSpPr>
            <p:nvPr/>
          </p:nvSpPr>
          <p:spPr bwMode="gray">
            <a:xfrm>
              <a:off x="2441" y="1768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3960" name="Oval 76"/>
            <p:cNvSpPr>
              <a:spLocks noChangeArrowheads="1"/>
            </p:cNvSpPr>
            <p:nvPr/>
          </p:nvSpPr>
          <p:spPr bwMode="gray">
            <a:xfrm>
              <a:off x="2451" y="1777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3961" name="Oval 77"/>
            <p:cNvSpPr>
              <a:spLocks noChangeArrowheads="1"/>
            </p:cNvSpPr>
            <p:nvPr/>
          </p:nvSpPr>
          <p:spPr bwMode="gray">
            <a:xfrm>
              <a:off x="2502" y="1800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3971925" y="2950855"/>
            <a:ext cx="119747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60066"/>
                </a:solidFill>
                <a:latin typeface="Times New Roman"/>
                <a:cs typeface="Times New Roman"/>
              </a:rPr>
              <a:t>Авиа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660066"/>
                </a:solidFill>
                <a:latin typeface="Times New Roman"/>
                <a:cs typeface="Times New Roman"/>
              </a:rPr>
              <a:t>ционная</a:t>
            </a:r>
            <a:r>
              <a:rPr lang="ru-RU" b="1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60066"/>
                </a:solidFill>
                <a:latin typeface="Times New Roman"/>
                <a:cs typeface="Times New Roman"/>
              </a:rPr>
              <a:t>деятель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660066"/>
                </a:solidFill>
                <a:latin typeface="Times New Roman"/>
                <a:cs typeface="Times New Roman"/>
              </a:rPr>
              <a:t>ность</a:t>
            </a:r>
            <a:endParaRPr lang="ru-RU" b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grpSp>
        <p:nvGrpSpPr>
          <p:cNvPr id="114703" name="Group 51"/>
          <p:cNvGrpSpPr>
            <a:grpSpLocks/>
          </p:cNvGrpSpPr>
          <p:nvPr/>
        </p:nvGrpSpPr>
        <p:grpSpPr bwMode="auto">
          <a:xfrm>
            <a:off x="5130800" y="1257300"/>
            <a:ext cx="876300" cy="876300"/>
            <a:chOff x="1973" y="1706"/>
            <a:chExt cx="227" cy="227"/>
          </a:xfrm>
        </p:grpSpPr>
        <p:sp>
          <p:nvSpPr>
            <p:cNvPr id="47" name="Oval 52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14704" name="Group 51"/>
          <p:cNvGrpSpPr>
            <a:grpSpLocks/>
          </p:cNvGrpSpPr>
          <p:nvPr/>
        </p:nvGrpSpPr>
        <p:grpSpPr bwMode="auto">
          <a:xfrm>
            <a:off x="2120900" y="3060700"/>
            <a:ext cx="876300" cy="876300"/>
            <a:chOff x="1973" y="1706"/>
            <a:chExt cx="227" cy="227"/>
          </a:xfrm>
        </p:grpSpPr>
        <p:sp>
          <p:nvSpPr>
            <p:cNvPr id="50" name="Oval 52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Oval 53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14705" name="Group 51"/>
          <p:cNvGrpSpPr>
            <a:grpSpLocks/>
          </p:cNvGrpSpPr>
          <p:nvPr/>
        </p:nvGrpSpPr>
        <p:grpSpPr bwMode="auto">
          <a:xfrm>
            <a:off x="6121400" y="3060700"/>
            <a:ext cx="876300" cy="876300"/>
            <a:chOff x="1973" y="1706"/>
            <a:chExt cx="227" cy="227"/>
          </a:xfrm>
        </p:grpSpPr>
        <p:sp>
          <p:nvSpPr>
            <p:cNvPr id="53" name="Oval 52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14706" name="Group 51"/>
          <p:cNvGrpSpPr>
            <a:grpSpLocks/>
          </p:cNvGrpSpPr>
          <p:nvPr/>
        </p:nvGrpSpPr>
        <p:grpSpPr bwMode="auto">
          <a:xfrm>
            <a:off x="3009900" y="4762500"/>
            <a:ext cx="876300" cy="876300"/>
            <a:chOff x="1973" y="1706"/>
            <a:chExt cx="227" cy="227"/>
          </a:xfrm>
        </p:grpSpPr>
        <p:sp>
          <p:nvSpPr>
            <p:cNvPr id="56" name="Oval 52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14707" name="Group 51"/>
          <p:cNvGrpSpPr>
            <a:grpSpLocks/>
          </p:cNvGrpSpPr>
          <p:nvPr/>
        </p:nvGrpSpPr>
        <p:grpSpPr bwMode="auto">
          <a:xfrm>
            <a:off x="3086100" y="1346200"/>
            <a:ext cx="876300" cy="876300"/>
            <a:chOff x="1973" y="1706"/>
            <a:chExt cx="227" cy="227"/>
          </a:xfrm>
        </p:grpSpPr>
        <p:sp>
          <p:nvSpPr>
            <p:cNvPr id="59" name="Oval 52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3048000" y="1371600"/>
            <a:ext cx="939800" cy="73818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ОКБ и изготовители АТ </a:t>
            </a:r>
          </a:p>
        </p:txBody>
      </p:sp>
      <p:sp>
        <p:nvSpPr>
          <p:cNvPr id="86037" name="Прямоугольник 25"/>
          <p:cNvSpPr>
            <a:spLocks noChangeArrowheads="1"/>
          </p:cNvSpPr>
          <p:nvPr/>
        </p:nvSpPr>
        <p:spPr bwMode="auto">
          <a:xfrm>
            <a:off x="577312" y="1371600"/>
            <a:ext cx="2318287" cy="98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u="sng" dirty="0" smtClean="0">
                <a:solidFill>
                  <a:srgbClr val="3333CC"/>
                </a:solidFill>
                <a:latin typeface="Times New Roman"/>
                <a:ea typeface="Arial" charset="0"/>
                <a:cs typeface="Times New Roman"/>
              </a:rPr>
              <a:t>ОБЕСПЕЧИВАЮТ</a:t>
            </a:r>
            <a:r>
              <a:rPr lang="ru-RU" sz="800" b="1" dirty="0" smtClean="0">
                <a:solidFill>
                  <a:srgbClr val="3333CC"/>
                </a:solidFill>
                <a:latin typeface="Times New Roman"/>
                <a:ea typeface="Arial" charset="0"/>
                <a:cs typeface="Times New Roman"/>
              </a:rPr>
              <a:t> ЗАДАННЫЙ ГОСУДАРСТВОМ УРОВЕНЬ НАДЕЖНОСТИ И ДОСТИЖЕНИЕ ЗАДАННЫХ ПАРАМЕТРОВ НЛГ, С УЧЕТОМ БАЗЫ ДАННЫХ, УРОВНЕЙ ОСТАТОЧНЫХ РИСКОВ ПРИ </a:t>
            </a:r>
            <a:r>
              <a:rPr lang="ru-RU" sz="800" b="1" dirty="0">
                <a:solidFill>
                  <a:srgbClr val="3333CC"/>
                </a:solidFill>
                <a:latin typeface="Times New Roman"/>
                <a:ea typeface="Arial" charset="0"/>
                <a:cs typeface="Times New Roman"/>
              </a:rPr>
              <a:t>ПРОЕКТИРОВАНИИ И ПРОИЗВОДСТВЕ АТ </a:t>
            </a:r>
            <a:endParaRPr lang="ru-RU" sz="800" b="1" dirty="0" smtClean="0">
              <a:solidFill>
                <a:srgbClr val="3333CC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05400" y="1338263"/>
            <a:ext cx="736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Аэро</a:t>
            </a:r>
            <a:endParaRPr lang="ru-RU" sz="1400" b="1" i="1" dirty="0">
              <a:solidFill>
                <a:srgbClr val="9900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порты</a:t>
            </a:r>
            <a:endParaRPr lang="ru-RU" sz="1400" dirty="0">
              <a:solidFill>
                <a:srgbClr val="9900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7064" name="AutoShape 22"/>
          <p:cNvSpPr>
            <a:spLocks noChangeArrowheads="1"/>
          </p:cNvSpPr>
          <p:nvPr/>
        </p:nvSpPr>
        <p:spPr bwMode="auto">
          <a:xfrm>
            <a:off x="6300788" y="1433513"/>
            <a:ext cx="2690812" cy="649287"/>
          </a:xfrm>
          <a:prstGeom prst="wedgeRoundRectCallout">
            <a:avLst>
              <a:gd name="adj1" fmla="val -62838"/>
              <a:gd name="adj2" fmla="val -39144"/>
              <a:gd name="adj3" fmla="val 16667"/>
            </a:avLst>
          </a:prstGeom>
          <a:solidFill>
            <a:srgbClr val="B6E8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smtClean="0">
              <a:solidFill>
                <a:srgbClr val="FFFFFF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86041" name="Прямоугольник 31"/>
          <p:cNvSpPr>
            <a:spLocks noChangeArrowheads="1"/>
          </p:cNvSpPr>
          <p:nvPr/>
        </p:nvSpPr>
        <p:spPr bwMode="auto">
          <a:xfrm>
            <a:off x="6300789" y="1506052"/>
            <a:ext cx="256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u="sng" dirty="0" smtClean="0">
                <a:solidFill>
                  <a:srgbClr val="0000FF"/>
                </a:solidFill>
                <a:latin typeface="Times New Roman"/>
                <a:ea typeface="Arial" charset="0"/>
                <a:cs typeface="Times New Roman"/>
              </a:rPr>
              <a:t>ОБЕСПЕЧИВАЮТ</a:t>
            </a:r>
            <a:r>
              <a:rPr lang="ru-RU" sz="800" b="1" dirty="0" smtClean="0">
                <a:solidFill>
                  <a:srgbClr val="0000FF"/>
                </a:solidFill>
                <a:latin typeface="Times New Roman"/>
                <a:ea typeface="Arial" charset="0"/>
                <a:cs typeface="Times New Roman"/>
              </a:rPr>
              <a:t> ПРИЕМЛЕМЫЙ ГОСУДАРСТВОМ УРОВЕНЬ БЕЗОПАСНОСТИ </a:t>
            </a:r>
            <a:r>
              <a:rPr lang="ru-RU" sz="800" b="1" dirty="0" smtClean="0">
                <a:solidFill>
                  <a:srgbClr val="008000"/>
                </a:solidFill>
                <a:latin typeface="Times New Roman"/>
                <a:ea typeface="Arial" charset="0"/>
                <a:cs typeface="Times New Roman"/>
              </a:rPr>
              <a:t>ПОЛЕТОВ</a:t>
            </a:r>
            <a:r>
              <a:rPr lang="ru-RU" sz="800" b="1" dirty="0" smtClean="0">
                <a:solidFill>
                  <a:srgbClr val="0000FF"/>
                </a:solidFill>
                <a:latin typeface="Times New Roman"/>
                <a:ea typeface="Arial" charset="0"/>
                <a:cs typeface="Times New Roman"/>
              </a:rPr>
              <a:t>  НА ПЕРРОНЕ И ВПП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892800" y="3225800"/>
            <a:ext cx="10858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ОВД</a:t>
            </a:r>
          </a:p>
        </p:txBody>
      </p:sp>
      <p:sp>
        <p:nvSpPr>
          <p:cNvPr id="87067" name="AutoShape 23"/>
          <p:cNvSpPr>
            <a:spLocks noChangeArrowheads="1"/>
          </p:cNvSpPr>
          <p:nvPr/>
        </p:nvSpPr>
        <p:spPr bwMode="auto">
          <a:xfrm>
            <a:off x="6997700" y="2310182"/>
            <a:ext cx="1993900" cy="1014043"/>
          </a:xfrm>
          <a:prstGeom prst="wedgeRoundRectCallout">
            <a:avLst>
              <a:gd name="adj1" fmla="val -59907"/>
              <a:gd name="adj2" fmla="val 27426"/>
              <a:gd name="adj3" fmla="val 16667"/>
            </a:avLst>
          </a:prstGeom>
          <a:solidFill>
            <a:srgbClr val="B6E8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smtClean="0">
              <a:solidFill>
                <a:srgbClr val="FFFFFF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14716" name="Прямоугольник 33"/>
          <p:cNvSpPr>
            <a:spLocks noChangeArrowheads="1"/>
          </p:cNvSpPr>
          <p:nvPr/>
        </p:nvSpPr>
        <p:spPr bwMode="auto">
          <a:xfrm>
            <a:off x="6997700" y="2475924"/>
            <a:ext cx="214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u="sng" dirty="0" smtClean="0">
                <a:solidFill>
                  <a:srgbClr val="0000FF"/>
                </a:solidFill>
                <a:latin typeface="Times New Roman"/>
                <a:ea typeface="Arial" charset="0"/>
                <a:cs typeface="Times New Roman"/>
              </a:rPr>
              <a:t> ОБЕСПЕЧИВАЮТ  </a:t>
            </a:r>
            <a:r>
              <a:rPr lang="ru-RU" sz="800" b="1" dirty="0" smtClean="0">
                <a:solidFill>
                  <a:srgbClr val="0000FF"/>
                </a:solidFill>
                <a:latin typeface="Times New Roman"/>
                <a:ea typeface="Arial" charset="0"/>
                <a:cs typeface="Times New Roman"/>
              </a:rPr>
              <a:t>ПРИЕМЛЕМЫЙ ГОСУДАРСТВОМ УРОВЕНЬ БЕЗОПАСНОСТИ</a:t>
            </a:r>
            <a:r>
              <a:rPr lang="ru-RU" sz="800" b="1" dirty="0" smtClean="0">
                <a:solidFill>
                  <a:srgbClr val="008000"/>
                </a:solidFill>
                <a:latin typeface="Times New Roman"/>
                <a:ea typeface="Arial" charset="0"/>
                <a:cs typeface="Times New Roman"/>
              </a:rPr>
              <a:t> ПОЛЕТОВ </a:t>
            </a:r>
            <a:r>
              <a:rPr lang="ru-RU" sz="800" b="1" dirty="0" smtClean="0">
                <a:solidFill>
                  <a:srgbClr val="0000FF"/>
                </a:solidFill>
                <a:latin typeface="Times New Roman"/>
                <a:ea typeface="Arial" charset="0"/>
                <a:cs typeface="Times New Roman"/>
              </a:rPr>
              <a:t>ПРИ УПРАВЛЕНИИ ВОЗДУШНЫМ ДВИЖЕНИ</a:t>
            </a:r>
            <a:r>
              <a:rPr lang="ru-RU" sz="800" b="1" dirty="0" smtClean="0">
                <a:solidFill>
                  <a:srgbClr val="3333CC"/>
                </a:solidFill>
                <a:latin typeface="Times New Roman"/>
                <a:ea typeface="Arial" charset="0"/>
                <a:cs typeface="Times New Roman"/>
              </a:rPr>
              <a:t>ЕМ</a:t>
            </a:r>
          </a:p>
        </p:txBody>
      </p:sp>
      <p:sp>
        <p:nvSpPr>
          <p:cNvPr id="71" name="Rectangle 22"/>
          <p:cNvSpPr>
            <a:spLocks noGrp="1" noChangeArrowheads="1"/>
          </p:cNvSpPr>
          <p:nvPr>
            <p:ph type="title"/>
          </p:nvPr>
        </p:nvSpPr>
        <p:spPr>
          <a:xfrm>
            <a:off x="1321406" y="0"/>
            <a:ext cx="7822594" cy="1026215"/>
          </a:xfrm>
          <a:solidFill>
            <a:srgbClr val="B7AE98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0" dirty="0" smtClean="0">
                <a:solidFill>
                  <a:srgbClr val="660066"/>
                </a:solidFill>
                <a:latin typeface="Times New Roman"/>
                <a:cs typeface="Times New Roman"/>
              </a:rPr>
              <a:t/>
            </a:r>
            <a:br>
              <a:rPr lang="ru-RU" sz="2800" b="0" dirty="0" smtClean="0">
                <a:solidFill>
                  <a:srgbClr val="660066"/>
                </a:solidFill>
                <a:latin typeface="Times New Roman"/>
                <a:cs typeface="Times New Roman"/>
              </a:rPr>
            </a:br>
            <a:r>
              <a:rPr lang="ru-RU" sz="2800" b="0" dirty="0" smtClean="0">
                <a:solidFill>
                  <a:srgbClr val="660066"/>
                </a:solidFill>
                <a:latin typeface="Times New Roman"/>
                <a:cs typeface="Times New Roman"/>
              </a:rPr>
              <a:t>ПОСТАВЩИКИ </a:t>
            </a:r>
            <a:r>
              <a:rPr lang="ru-RU" sz="2800" b="0" dirty="0" smtClean="0">
                <a:solidFill>
                  <a:srgbClr val="660066"/>
                </a:solidFill>
                <a:latin typeface="Times New Roman"/>
                <a:cs typeface="Times New Roman"/>
              </a:rPr>
              <a:t>ОБСЛУЖИВАНИЯ</a:t>
            </a:r>
            <a:br>
              <a:rPr lang="ru-RU" sz="2800" b="0" dirty="0" smtClean="0">
                <a:solidFill>
                  <a:srgbClr val="660066"/>
                </a:solidFill>
                <a:latin typeface="Times New Roman"/>
                <a:cs typeface="Times New Roman"/>
              </a:rPr>
            </a:br>
            <a:r>
              <a:rPr lang="ru-RU" sz="2800" b="0" dirty="0" smtClean="0">
                <a:solidFill>
                  <a:srgbClr val="660066"/>
                </a:solidFill>
                <a:latin typeface="Times New Roman"/>
                <a:cs typeface="Times New Roman"/>
              </a:rPr>
              <a:t>(субъекты АД)</a:t>
            </a:r>
            <a:r>
              <a:rPr lang="ru-RU" sz="2800" b="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ru-RU" sz="2800" b="0" dirty="0" smtClean="0">
                <a:solidFill>
                  <a:srgbClr val="660066"/>
                </a:solidFill>
                <a:latin typeface="Times New Roman"/>
                <a:cs typeface="Times New Roman"/>
              </a:rPr>
              <a:t/>
            </a:r>
            <a:br>
              <a:rPr lang="ru-RU" sz="2800" b="0" dirty="0" smtClean="0">
                <a:solidFill>
                  <a:srgbClr val="660066"/>
                </a:solidFill>
                <a:latin typeface="Times New Roman"/>
                <a:cs typeface="Times New Roman"/>
              </a:rPr>
            </a:br>
            <a:endParaRPr lang="en-US" sz="2800" b="0" dirty="0">
              <a:solidFill>
                <a:srgbClr val="660066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105400" y="4876800"/>
            <a:ext cx="1130300" cy="73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Учебные </a:t>
            </a:r>
            <a:r>
              <a:rPr lang="ru-RU" sz="14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заведе</a:t>
            </a:r>
            <a:endParaRPr lang="ru-RU" sz="1400" b="1" i="1" dirty="0">
              <a:solidFill>
                <a:srgbClr val="9900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ния</a:t>
            </a:r>
            <a:r>
              <a:rPr lang="ru-RU" sz="1400" b="1" dirty="0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7071" name="AutoShape 22"/>
          <p:cNvSpPr>
            <a:spLocks noChangeArrowheads="1"/>
          </p:cNvSpPr>
          <p:nvPr/>
        </p:nvSpPr>
        <p:spPr bwMode="auto">
          <a:xfrm>
            <a:off x="6288088" y="4327936"/>
            <a:ext cx="2703512" cy="457200"/>
          </a:xfrm>
          <a:prstGeom prst="wedgeRoundRectCallout">
            <a:avLst>
              <a:gd name="adj1" fmla="val -59556"/>
              <a:gd name="adj2" fmla="val 115278"/>
              <a:gd name="adj3" fmla="val 16667"/>
            </a:avLst>
          </a:prstGeom>
          <a:solidFill>
            <a:srgbClr val="B6E8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smtClean="0">
              <a:solidFill>
                <a:srgbClr val="FFFFFF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86048" name="Text Box 19"/>
          <p:cNvSpPr txBox="1">
            <a:spLocks noChangeArrowheads="1"/>
          </p:cNvSpPr>
          <p:nvPr/>
        </p:nvSpPr>
        <p:spPr bwMode="auto">
          <a:xfrm>
            <a:off x="6400800" y="4353580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0" lang="ru-RU" sz="800" b="1" u="sng" dirty="0" smtClean="0">
                <a:solidFill>
                  <a:srgbClr val="3333CC"/>
                </a:solidFill>
                <a:latin typeface="Times New Roman"/>
                <a:cs typeface="Times New Roman"/>
              </a:rPr>
              <a:t>ОБЕСПЕЧИВАЮТ</a:t>
            </a:r>
            <a:r>
              <a:rPr kumimoji="0" lang="ru-RU" sz="800" b="1" dirty="0" smtClean="0">
                <a:solidFill>
                  <a:srgbClr val="3333CC"/>
                </a:solidFill>
                <a:latin typeface="Times New Roman"/>
                <a:cs typeface="Times New Roman"/>
              </a:rPr>
              <a:t> ПРИЕМЛЕМЫЙ УРОВЕНЬ ПОДГОТОВКИ АВИАЦИОННОГО ПЕРСОНАЛА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0" lang="ru-RU" sz="800" b="1" dirty="0" smtClean="0">
              <a:solidFill>
                <a:srgbClr val="3333CC"/>
              </a:solidFill>
              <a:latin typeface="Times New Roman"/>
              <a:cs typeface="Times New Roman"/>
            </a:endParaRPr>
          </a:p>
        </p:txBody>
      </p:sp>
      <p:sp>
        <p:nvSpPr>
          <p:cNvPr id="87073" name="AutoShape 22"/>
          <p:cNvSpPr>
            <a:spLocks noChangeArrowheads="1"/>
          </p:cNvSpPr>
          <p:nvPr/>
        </p:nvSpPr>
        <p:spPr bwMode="auto">
          <a:xfrm>
            <a:off x="393700" y="2890281"/>
            <a:ext cx="1547813" cy="775257"/>
          </a:xfrm>
          <a:prstGeom prst="wedgeRoundRectCallout">
            <a:avLst>
              <a:gd name="adj1" fmla="val 68356"/>
              <a:gd name="adj2" fmla="val -7319"/>
              <a:gd name="adj3" fmla="val 16667"/>
            </a:avLst>
          </a:prstGeom>
          <a:solidFill>
            <a:srgbClr val="B6E8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smtClean="0">
              <a:solidFill>
                <a:srgbClr val="FFFFFF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86050" name="Text Box 21"/>
          <p:cNvSpPr txBox="1">
            <a:spLocks noChangeArrowheads="1"/>
          </p:cNvSpPr>
          <p:nvPr/>
        </p:nvSpPr>
        <p:spPr bwMode="auto">
          <a:xfrm>
            <a:off x="393700" y="3030084"/>
            <a:ext cx="1524000" cy="5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0" lang="ru-RU" sz="800" b="1" u="sng" dirty="0" smtClean="0">
                <a:solidFill>
                  <a:srgbClr val="3333CC"/>
                </a:solidFill>
                <a:latin typeface="Times New Roman"/>
                <a:cs typeface="Times New Roman"/>
              </a:rPr>
              <a:t>ОБЕСПЕЧИВАЮТ</a:t>
            </a:r>
            <a:r>
              <a:rPr kumimoji="0" lang="ru-RU" sz="800" b="1" dirty="0" smtClean="0">
                <a:solidFill>
                  <a:srgbClr val="3333CC"/>
                </a:solidFill>
                <a:latin typeface="Times New Roman"/>
                <a:cs typeface="Times New Roman"/>
              </a:rPr>
              <a:t> ПРИЕМЛЕМЫЙ УРОВЕНЬ БЕЗОПАСНОСТИ </a:t>
            </a:r>
            <a:r>
              <a:rPr kumimoji="0" lang="ru-RU" sz="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ПОЛЕТОВ</a:t>
            </a:r>
            <a:r>
              <a:rPr kumimoji="0" lang="ru-RU" sz="800" b="1" dirty="0" smtClean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917700" y="3106738"/>
            <a:ext cx="1116013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Авиа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компа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нии</a:t>
            </a:r>
            <a:endParaRPr lang="ru-RU" sz="1400" b="1" dirty="0">
              <a:solidFill>
                <a:srgbClr val="9900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87076" name="AutoShape 22"/>
          <p:cNvSpPr>
            <a:spLocks noChangeArrowheads="1"/>
          </p:cNvSpPr>
          <p:nvPr/>
        </p:nvSpPr>
        <p:spPr bwMode="auto">
          <a:xfrm>
            <a:off x="525996" y="4421188"/>
            <a:ext cx="2202917" cy="719137"/>
          </a:xfrm>
          <a:prstGeom prst="wedgeRoundRectCallout">
            <a:avLst>
              <a:gd name="adj1" fmla="val 64616"/>
              <a:gd name="adj2" fmla="val 26069"/>
              <a:gd name="adj3" fmla="val 16667"/>
            </a:avLst>
          </a:prstGeom>
          <a:solidFill>
            <a:srgbClr val="B6E8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smtClean="0">
              <a:solidFill>
                <a:srgbClr val="FFFFFF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86053" name="Прямоугольник 27"/>
          <p:cNvSpPr>
            <a:spLocks noChangeArrowheads="1"/>
          </p:cNvSpPr>
          <p:nvPr/>
        </p:nvSpPr>
        <p:spPr bwMode="auto">
          <a:xfrm>
            <a:off x="628630" y="4432439"/>
            <a:ext cx="195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u="sng" dirty="0" smtClean="0">
                <a:solidFill>
                  <a:srgbClr val="3333CC"/>
                </a:solidFill>
                <a:latin typeface="Times New Roman"/>
                <a:ea typeface="Arial" charset="0"/>
                <a:cs typeface="Times New Roman"/>
              </a:rPr>
              <a:t>ПОДДЕРЖИВАЮТ</a:t>
            </a:r>
            <a:r>
              <a:rPr lang="ru-RU" sz="800" b="1" dirty="0" smtClean="0">
                <a:solidFill>
                  <a:srgbClr val="3333CC"/>
                </a:solidFill>
                <a:latin typeface="Times New Roman"/>
                <a:ea typeface="Arial" charset="0"/>
                <a:cs typeface="Times New Roman"/>
              </a:rPr>
              <a:t> ЗАДАННЫЙ ГОСУДАРСТВОМ УРОВЕНЬ ЛЕТНОЙ ГОДНОСТИ, НАДЕЖНОСТИ И ОСТАТОЧНЫХ РИСКОВ АТ</a:t>
            </a:r>
            <a:endParaRPr lang="ru-RU" sz="800" b="1" dirty="0" smtClean="0">
              <a:solidFill>
                <a:srgbClr val="FFFF00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895600" y="4800600"/>
            <a:ext cx="1041400" cy="73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Орган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изации</a:t>
            </a:r>
            <a:r>
              <a:rPr lang="ru-RU" sz="1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ru-RU" sz="14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ТОиР</a:t>
            </a:r>
            <a:r>
              <a:rPr lang="ru-RU" sz="1400" dirty="0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4" name="AutoShape 59"/>
          <p:cNvSpPr>
            <a:spLocks noChangeArrowheads="1"/>
          </p:cNvSpPr>
          <p:nvPr/>
        </p:nvSpPr>
        <p:spPr bwMode="auto">
          <a:xfrm>
            <a:off x="804130" y="5745805"/>
            <a:ext cx="8187470" cy="1025218"/>
          </a:xfrm>
          <a:prstGeom prst="wedgeRoundRectCallout">
            <a:avLst>
              <a:gd name="adj1" fmla="val -5289"/>
              <a:gd name="adj2" fmla="val -227319"/>
              <a:gd name="adj3" fmla="val 16667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srgbClr val="FFFFFF"/>
              </a:solidFill>
              <a:latin typeface="Arial" pitchFamily="34" charset="0"/>
              <a:ea typeface="Arial" charset="0"/>
              <a:cs typeface="Arial" charset="0"/>
            </a:endParaRPr>
          </a:p>
        </p:txBody>
      </p:sp>
      <p:sp>
        <p:nvSpPr>
          <p:cNvPr id="86" name="Прямоугольник 37"/>
          <p:cNvSpPr>
            <a:spLocks noChangeArrowheads="1"/>
          </p:cNvSpPr>
          <p:nvPr/>
        </p:nvSpPr>
        <p:spPr bwMode="auto">
          <a:xfrm>
            <a:off x="914904" y="5862805"/>
            <a:ext cx="7950061" cy="842795"/>
          </a:xfrm>
          <a:prstGeom prst="rect">
            <a:avLst/>
          </a:prstGeom>
          <a:solidFill>
            <a:srgbClr val="B6E8F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ln w="50800"/>
                <a:solidFill>
                  <a:srgbClr val="FF0000"/>
                </a:solidFill>
                <a:latin typeface="Times New Roman"/>
                <a:ea typeface="Arial" charset="0"/>
                <a:cs typeface="Times New Roman"/>
              </a:rPr>
              <a:t> </a:t>
            </a:r>
            <a:r>
              <a:rPr lang="ru-RU"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Органы государственного регулирования:</a:t>
            </a: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ü"/>
              <a:defRPr/>
            </a:pPr>
            <a:r>
              <a:rPr lang="ru-RU" sz="1000" b="1" dirty="0">
                <a:solidFill>
                  <a:srgbClr val="0000FF"/>
                </a:solidFill>
                <a:latin typeface="Times New Roman"/>
                <a:cs typeface="Times New Roman"/>
              </a:rPr>
              <a:t>осуществляют надзор и контроль безопасности авиационной деятельности </a:t>
            </a: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ü"/>
              <a:defRPr/>
            </a:pPr>
            <a:r>
              <a:rPr lang="ru-RU" sz="1000" b="1" dirty="0">
                <a:solidFill>
                  <a:srgbClr val="0000FF"/>
                </a:solidFill>
                <a:latin typeface="Times New Roman"/>
                <a:cs typeface="Times New Roman"/>
              </a:rPr>
              <a:t>задают нормы летной годности </a:t>
            </a: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ü"/>
              <a:defRPr/>
            </a:pPr>
            <a:r>
              <a:rPr lang="ru-RU" sz="1000" b="1" dirty="0">
                <a:solidFill>
                  <a:srgbClr val="0000FF"/>
                </a:solidFill>
                <a:latin typeface="Times New Roman"/>
                <a:cs typeface="Times New Roman"/>
              </a:rPr>
              <a:t>ведут базу данных</a:t>
            </a: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charset="2"/>
              <a:buChar char="ü"/>
              <a:defRPr/>
            </a:pPr>
            <a:r>
              <a:rPr lang="ru-RU" sz="1000" b="1" dirty="0">
                <a:solidFill>
                  <a:srgbClr val="0000FF"/>
                </a:solidFill>
                <a:latin typeface="Times New Roman"/>
                <a:cs typeface="Times New Roman"/>
              </a:rPr>
              <a:t>устанавливают методы </a:t>
            </a:r>
            <a:r>
              <a:rPr lang="ru-RU" sz="1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определения </a:t>
            </a:r>
            <a:r>
              <a:rPr lang="ru-RU" sz="1000" b="1" dirty="0">
                <a:solidFill>
                  <a:srgbClr val="0000FF"/>
                </a:solidFill>
                <a:latin typeface="Times New Roman"/>
                <a:cs typeface="Times New Roman"/>
              </a:rPr>
              <a:t>приемлемого уровня и соответствия безопасности </a:t>
            </a:r>
            <a:r>
              <a:rPr lang="ru-RU" sz="1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АД </a:t>
            </a:r>
            <a:r>
              <a:rPr lang="ru-RU" sz="1000" b="1" dirty="0">
                <a:solidFill>
                  <a:srgbClr val="0000FF"/>
                </a:solidFill>
                <a:latin typeface="Times New Roman"/>
                <a:cs typeface="Times New Roman"/>
              </a:rPr>
              <a:t>поставщиков обслуживания </a:t>
            </a:r>
          </a:p>
        </p:txBody>
      </p:sp>
      <p:pic>
        <p:nvPicPr>
          <p:cNvPr id="62" name="Picture 4" descr="ICAO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1406" cy="9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66821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6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86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14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86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2" grpId="0" animBg="1"/>
      <p:bldP spid="48172" grpId="0" animBg="1"/>
      <p:bldP spid="48173" grpId="0" animBg="1"/>
      <p:bldP spid="48174" grpId="0" animBg="1"/>
      <p:bldP spid="48175" grpId="0" animBg="1"/>
      <p:bldP spid="48176" grpId="0" animBg="1"/>
      <p:bldP spid="48177" grpId="0" animBg="1"/>
      <p:bldP spid="48198" grpId="0" animBg="1"/>
      <p:bldP spid="87064" grpId="0" animBg="1"/>
      <p:bldP spid="87067" grpId="0" animBg="1"/>
      <p:bldP spid="87071" grpId="0" animBg="1"/>
      <p:bldP spid="87073" grpId="0" animBg="1"/>
      <p:bldP spid="87076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reeform 2"/>
          <p:cNvSpPr>
            <a:spLocks noEditPoints="1"/>
          </p:cNvSpPr>
          <p:nvPr/>
        </p:nvSpPr>
        <p:spPr bwMode="gray">
          <a:xfrm rot="-1358056">
            <a:off x="1128713" y="2530475"/>
            <a:ext cx="6913562" cy="2919413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656565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522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838200"/>
          </a:xfrm>
          <a:solidFill>
            <a:schemeClr val="bg2">
              <a:lumMod val="75000"/>
            </a:schemeClr>
          </a:solidFill>
        </p:spPr>
        <p:txBody>
          <a:bodyPr anchorCtr="1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660066"/>
                </a:solidFill>
                <a:latin typeface="Times New Roman"/>
                <a:cs typeface="Times New Roman"/>
              </a:rPr>
              <a:t>Национальные базовые стандарты</a:t>
            </a:r>
            <a:br>
              <a:rPr lang="ru-RU" sz="2800" dirty="0">
                <a:solidFill>
                  <a:srgbClr val="660066"/>
                </a:solidFill>
                <a:latin typeface="Times New Roman"/>
                <a:cs typeface="Times New Roman"/>
              </a:rPr>
            </a:br>
            <a:r>
              <a:rPr lang="ru-RU" sz="2800" dirty="0">
                <a:solidFill>
                  <a:srgbClr val="660066"/>
                </a:solidFill>
                <a:latin typeface="Times New Roman"/>
                <a:cs typeface="Times New Roman"/>
              </a:rPr>
              <a:t>в сфере СУБ АД</a:t>
            </a:r>
          </a:p>
        </p:txBody>
      </p:sp>
      <p:sp>
        <p:nvSpPr>
          <p:cNvPr id="141316" name="Freeform 16"/>
          <p:cNvSpPr>
            <a:spLocks noEditPoints="1"/>
          </p:cNvSpPr>
          <p:nvPr/>
        </p:nvSpPr>
        <p:spPr bwMode="gray">
          <a:xfrm rot="-1358056">
            <a:off x="2709863" y="3357563"/>
            <a:ext cx="3581400" cy="141922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656565"/>
              </a:gs>
              <a:gs pos="100000">
                <a:srgbClr val="DDDDDD"/>
              </a:gs>
            </a:gsLst>
            <a:lin ang="0" scaled="1"/>
          </a:gra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Text Box 17"/>
          <p:cNvSpPr txBox="1">
            <a:spLocks noChangeArrowheads="1"/>
          </p:cNvSpPr>
          <p:nvPr/>
        </p:nvSpPr>
        <p:spPr bwMode="auto">
          <a:xfrm>
            <a:off x="2710244" y="3414514"/>
            <a:ext cx="3187700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defRPr/>
            </a:pPr>
            <a:r>
              <a:rPr lang="ru-RU" sz="1200" b="1" i="1" dirty="0" smtClean="0">
                <a:solidFill>
                  <a:srgbClr val="990099"/>
                </a:solidFill>
                <a:latin typeface="Times New Roman"/>
                <a:cs typeface="Times New Roman"/>
              </a:rPr>
              <a:t>                               </a:t>
            </a:r>
            <a:r>
              <a:rPr lang="ru-RU" sz="1200" b="1" dirty="0">
                <a:solidFill>
                  <a:srgbClr val="800000"/>
                </a:solidFill>
                <a:latin typeface="Times New Roman"/>
                <a:cs typeface="Times New Roman"/>
              </a:rPr>
              <a:t> Стандарты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1200" b="1" dirty="0">
                <a:solidFill>
                  <a:srgbClr val="800000"/>
                </a:solidFill>
                <a:latin typeface="Times New Roman"/>
                <a:cs typeface="Times New Roman"/>
              </a:rPr>
              <a:t>                  </a:t>
            </a:r>
            <a:r>
              <a:rPr lang="ru-RU" sz="1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по управлению</a:t>
            </a:r>
            <a:endParaRPr lang="ru-RU" sz="1200" b="1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1200" b="1" dirty="0">
                <a:solidFill>
                  <a:srgbClr val="800000"/>
                </a:solidFill>
                <a:latin typeface="Times New Roman"/>
                <a:cs typeface="Times New Roman"/>
              </a:rPr>
              <a:t>        </a:t>
            </a:r>
            <a:r>
              <a:rPr lang="en-US" sz="1200" b="1" dirty="0">
                <a:solidFill>
                  <a:srgbClr val="800000"/>
                </a:solidFill>
                <a:latin typeface="Times New Roman"/>
                <a:cs typeface="Times New Roman"/>
              </a:rPr>
              <a:t>      </a:t>
            </a:r>
            <a:r>
              <a:rPr lang="ru-RU" sz="1200" b="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1200" b="1" dirty="0">
                <a:solidFill>
                  <a:srgbClr val="800000"/>
                </a:solidFill>
                <a:latin typeface="Times New Roman"/>
                <a:cs typeface="Times New Roman"/>
              </a:rPr>
              <a:t>      </a:t>
            </a:r>
            <a:r>
              <a:rPr lang="ru-RU" sz="1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безопасностью </a:t>
            </a:r>
            <a:r>
              <a:rPr lang="en-US" sz="1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            </a:t>
            </a:r>
            <a:r>
              <a:rPr lang="ru-RU" sz="1200" b="1" dirty="0">
                <a:solidFill>
                  <a:srgbClr val="800000"/>
                </a:solidFill>
                <a:latin typeface="Times New Roman"/>
                <a:cs typeface="Times New Roman"/>
              </a:rPr>
              <a:t>поставщиков</a:t>
            </a:r>
            <a:r>
              <a:rPr lang="en-US" sz="1200" b="1" dirty="0">
                <a:solidFill>
                  <a:srgbClr val="800000"/>
                </a:solidFill>
                <a:latin typeface="Times New Roman"/>
                <a:cs typeface="Times New Roman"/>
              </a:rPr>
              <a:t>       </a:t>
            </a:r>
            <a:endParaRPr lang="ru-RU" sz="1200" b="1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1200" b="1" dirty="0">
                <a:solidFill>
                  <a:srgbClr val="800000"/>
                </a:solidFill>
                <a:latin typeface="Times New Roman"/>
                <a:cs typeface="Times New Roman"/>
              </a:rPr>
              <a:t>обслуживания</a:t>
            </a:r>
            <a:r>
              <a:rPr lang="en-US" sz="1200" b="1" dirty="0">
                <a:solidFill>
                  <a:srgbClr val="800000"/>
                </a:solidFill>
                <a:latin typeface="Times New Roman"/>
                <a:cs typeface="Times New Roman"/>
              </a:rPr>
              <a:t>                  </a:t>
            </a:r>
            <a:endParaRPr lang="ru-RU" sz="1200" b="1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1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(</a:t>
            </a:r>
            <a:r>
              <a:rPr lang="en-US" sz="1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&gt;600</a:t>
            </a:r>
            <a:r>
              <a:rPr lang="ru-RU" sz="1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)</a:t>
            </a:r>
            <a:r>
              <a:rPr lang="en-US" sz="1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                            </a:t>
            </a:r>
            <a:endParaRPr lang="ru-RU" sz="1200" b="1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12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44039" name="Oval 20"/>
          <p:cNvSpPr>
            <a:spLocks noChangeArrowheads="1"/>
          </p:cNvSpPr>
          <p:nvPr/>
        </p:nvSpPr>
        <p:spPr bwMode="gray">
          <a:xfrm>
            <a:off x="1828800" y="2895600"/>
            <a:ext cx="1152525" cy="1223963"/>
          </a:xfrm>
          <a:prstGeom prst="ellipse">
            <a:avLst/>
          </a:prstGeom>
          <a:solidFill>
            <a:srgbClr val="B7AE98"/>
          </a:solidFill>
          <a:ln w="9525">
            <a:solidFill>
              <a:srgbClr val="F4E59C"/>
            </a:solidFill>
            <a:round/>
            <a:headEnd/>
            <a:tailEnd/>
          </a:ln>
          <a:effectLst>
            <a:prstShdw prst="shdw12" dist="63500" dir="10800000">
              <a:srgbClr val="6D7491">
                <a:alpha val="74998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Times New Roman"/>
                <a:cs typeface="Times New Roman"/>
              </a:rPr>
              <a:t>Гост Р</a:t>
            </a:r>
          </a:p>
          <a:p>
            <a:pPr algn="ctr">
              <a:defRPr/>
            </a:pPr>
            <a:r>
              <a:rPr lang="ru-RU" dirty="0">
                <a:latin typeface="Times New Roman"/>
                <a:cs typeface="Times New Roman"/>
              </a:rPr>
              <a:t>ххх3</a:t>
            </a:r>
          </a:p>
          <a:p>
            <a:pPr algn="ctr">
              <a:defRPr/>
            </a:pPr>
            <a:endParaRPr lang="ru-RU" sz="2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</p:txBody>
      </p:sp>
      <p:sp>
        <p:nvSpPr>
          <p:cNvPr id="141319" name="Oval 23"/>
          <p:cNvSpPr>
            <a:spLocks noChangeArrowheads="1"/>
          </p:cNvSpPr>
          <p:nvPr/>
        </p:nvSpPr>
        <p:spPr bwMode="gray">
          <a:xfrm>
            <a:off x="990600" y="4038600"/>
            <a:ext cx="1152525" cy="1223963"/>
          </a:xfrm>
          <a:prstGeom prst="ellipse">
            <a:avLst/>
          </a:prstGeom>
          <a:solidFill>
            <a:srgbClr val="B7AE98"/>
          </a:solidFill>
          <a:ln w="9525">
            <a:solidFill>
              <a:srgbClr val="F4E59C"/>
            </a:solidFill>
            <a:round/>
            <a:headEnd/>
            <a:tailEnd/>
          </a:ln>
          <a:effectLst>
            <a:prstShdw prst="shdw12" dist="63500" dir="10800000">
              <a:srgbClr val="6D7491">
                <a:alpha val="74997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Times New Roman"/>
                <a:cs typeface="Times New Roman"/>
              </a:rPr>
              <a:t>Гост Р</a:t>
            </a:r>
          </a:p>
          <a:p>
            <a:pPr algn="ctr"/>
            <a:r>
              <a:rPr lang="ru-RU" dirty="0">
                <a:latin typeface="Times New Roman"/>
                <a:cs typeface="Times New Roman"/>
              </a:rPr>
              <a:t>ххх4</a:t>
            </a:r>
          </a:p>
          <a:p>
            <a:pPr algn="ctr"/>
            <a:endParaRPr lang="ru-RU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141320" name="Oval 24"/>
          <p:cNvSpPr>
            <a:spLocks noChangeArrowheads="1"/>
          </p:cNvSpPr>
          <p:nvPr/>
        </p:nvSpPr>
        <p:spPr bwMode="gray">
          <a:xfrm>
            <a:off x="1676400" y="5181600"/>
            <a:ext cx="1152525" cy="1223963"/>
          </a:xfrm>
          <a:prstGeom prst="ellipse">
            <a:avLst/>
          </a:prstGeom>
          <a:solidFill>
            <a:srgbClr val="B7AE98"/>
          </a:solidFill>
          <a:ln w="9525">
            <a:solidFill>
              <a:srgbClr val="F4E59C"/>
            </a:solidFill>
            <a:round/>
            <a:headEnd/>
            <a:tailEnd/>
          </a:ln>
          <a:effectLst>
            <a:prstShdw prst="shdw12" dist="63500" dir="10800000">
              <a:srgbClr val="6D7491">
                <a:alpha val="74997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Times New Roman"/>
                <a:cs typeface="Times New Roman"/>
              </a:rPr>
              <a:t>Гост Р</a:t>
            </a:r>
          </a:p>
          <a:p>
            <a:pPr algn="ctr"/>
            <a:r>
              <a:rPr lang="ru-RU" dirty="0">
                <a:latin typeface="Times New Roman"/>
                <a:cs typeface="Times New Roman"/>
              </a:rPr>
              <a:t>ххх5</a:t>
            </a:r>
          </a:p>
          <a:p>
            <a:pPr algn="ctr"/>
            <a:endParaRPr lang="ru-RU" sz="20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141321" name="Oval 25"/>
          <p:cNvSpPr>
            <a:spLocks noChangeArrowheads="1"/>
          </p:cNvSpPr>
          <p:nvPr/>
        </p:nvSpPr>
        <p:spPr bwMode="gray">
          <a:xfrm>
            <a:off x="4800600" y="4572000"/>
            <a:ext cx="1152525" cy="1223963"/>
          </a:xfrm>
          <a:prstGeom prst="ellipse">
            <a:avLst/>
          </a:prstGeom>
          <a:solidFill>
            <a:srgbClr val="B7AE98"/>
          </a:solidFill>
          <a:ln w="9525">
            <a:solidFill>
              <a:srgbClr val="F4E59C"/>
            </a:solidFill>
            <a:round/>
            <a:headEnd/>
            <a:tailEnd/>
          </a:ln>
          <a:effectLst>
            <a:prstShdw prst="shdw12" dist="63500" dir="10800000">
              <a:srgbClr val="6D7491">
                <a:alpha val="74997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Times New Roman"/>
                <a:cs typeface="Times New Roman"/>
              </a:rPr>
              <a:t>Гост Р</a:t>
            </a:r>
          </a:p>
          <a:p>
            <a:pPr algn="ctr"/>
            <a:r>
              <a:rPr lang="ru-RU" dirty="0">
                <a:latin typeface="Times New Roman"/>
                <a:cs typeface="Times New Roman"/>
              </a:rPr>
              <a:t>ххх7</a:t>
            </a:r>
          </a:p>
          <a:p>
            <a:pPr algn="ctr"/>
            <a:endParaRPr lang="ru-RU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141322" name="Oval 28"/>
          <p:cNvSpPr>
            <a:spLocks noChangeArrowheads="1"/>
          </p:cNvSpPr>
          <p:nvPr/>
        </p:nvSpPr>
        <p:spPr bwMode="gray">
          <a:xfrm>
            <a:off x="7048500" y="2819400"/>
            <a:ext cx="1152525" cy="1223963"/>
          </a:xfrm>
          <a:prstGeom prst="ellipse">
            <a:avLst/>
          </a:prstGeom>
          <a:solidFill>
            <a:srgbClr val="B7AE98"/>
          </a:solidFill>
          <a:ln w="9525">
            <a:solidFill>
              <a:srgbClr val="F4E59C"/>
            </a:solidFill>
            <a:round/>
            <a:headEnd/>
            <a:tailEnd/>
          </a:ln>
          <a:effectLst>
            <a:prstShdw prst="shdw12" dist="63500" dir="10800000">
              <a:srgbClr val="6D7491">
                <a:alpha val="74997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Times New Roman"/>
                <a:cs typeface="Times New Roman"/>
              </a:rPr>
              <a:t>Гост Р</a:t>
            </a:r>
          </a:p>
          <a:p>
            <a:pPr algn="ctr"/>
            <a:r>
              <a:rPr lang="ru-RU" dirty="0">
                <a:latin typeface="Times New Roman"/>
                <a:cs typeface="Times New Roman"/>
              </a:rPr>
              <a:t>ххх9</a:t>
            </a:r>
          </a:p>
          <a:p>
            <a:pPr algn="ctr"/>
            <a:endParaRPr lang="ru-RU" sz="2000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141323" name="Oval 29"/>
          <p:cNvSpPr>
            <a:spLocks noChangeArrowheads="1"/>
          </p:cNvSpPr>
          <p:nvPr/>
        </p:nvSpPr>
        <p:spPr bwMode="gray">
          <a:xfrm>
            <a:off x="3200400" y="5029200"/>
            <a:ext cx="1152525" cy="1223963"/>
          </a:xfrm>
          <a:prstGeom prst="ellipse">
            <a:avLst/>
          </a:prstGeom>
          <a:solidFill>
            <a:srgbClr val="B7AE98"/>
          </a:solidFill>
          <a:ln w="9525">
            <a:solidFill>
              <a:srgbClr val="F4E59C"/>
            </a:solidFill>
            <a:round/>
            <a:headEnd/>
            <a:tailEnd/>
          </a:ln>
          <a:effectLst>
            <a:prstShdw prst="shdw12" dist="63500" dir="10800000">
              <a:srgbClr val="6D7491">
                <a:alpha val="74997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Times New Roman"/>
                <a:cs typeface="Times New Roman"/>
              </a:rPr>
              <a:t>Гост Р</a:t>
            </a:r>
          </a:p>
          <a:p>
            <a:pPr algn="ctr"/>
            <a:r>
              <a:rPr lang="ru-RU" dirty="0">
                <a:latin typeface="Times New Roman"/>
                <a:cs typeface="Times New Roman"/>
              </a:rPr>
              <a:t>ххх6</a:t>
            </a:r>
          </a:p>
          <a:p>
            <a:pPr algn="ctr"/>
            <a:endParaRPr lang="ru-RU" b="1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44046" name="Oval 30"/>
          <p:cNvSpPr>
            <a:spLocks noChangeArrowheads="1"/>
          </p:cNvSpPr>
          <p:nvPr/>
        </p:nvSpPr>
        <p:spPr bwMode="gray">
          <a:xfrm>
            <a:off x="3200400" y="2133600"/>
            <a:ext cx="1152525" cy="1223963"/>
          </a:xfrm>
          <a:prstGeom prst="ellipse">
            <a:avLst/>
          </a:prstGeom>
          <a:solidFill>
            <a:srgbClr val="B7AE98"/>
          </a:solidFill>
          <a:ln w="9525">
            <a:solidFill>
              <a:srgbClr val="F4E59C"/>
            </a:solidFill>
            <a:round/>
            <a:headEnd/>
            <a:tailEnd/>
          </a:ln>
          <a:effectLst>
            <a:prstShdw prst="shdw12" dist="63500" dir="10800000">
              <a:srgbClr val="6D7491">
                <a:alpha val="74998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Times New Roman"/>
                <a:cs typeface="Times New Roman"/>
              </a:rPr>
              <a:t>Гост Р</a:t>
            </a:r>
          </a:p>
          <a:p>
            <a:pPr algn="ctr">
              <a:defRPr/>
            </a:pPr>
            <a:r>
              <a:rPr lang="ru-RU" dirty="0">
                <a:latin typeface="Times New Roman"/>
                <a:cs typeface="Times New Roman"/>
              </a:rPr>
              <a:t>ххх2</a:t>
            </a:r>
          </a:p>
          <a:p>
            <a:pPr algn="ctr">
              <a:defRPr/>
            </a:pPr>
            <a:endParaRPr lang="ru-RU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141326" name="Line 29"/>
          <p:cNvSpPr>
            <a:spLocks noChangeShapeType="1"/>
          </p:cNvSpPr>
          <p:nvPr/>
        </p:nvSpPr>
        <p:spPr bwMode="auto">
          <a:xfrm>
            <a:off x="21336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27" name="Line 39"/>
          <p:cNvSpPr>
            <a:spLocks noChangeShapeType="1"/>
          </p:cNvSpPr>
          <p:nvPr/>
        </p:nvSpPr>
        <p:spPr bwMode="auto">
          <a:xfrm>
            <a:off x="63246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28" name="Line 47"/>
          <p:cNvSpPr>
            <a:spLocks noChangeShapeType="1"/>
          </p:cNvSpPr>
          <p:nvPr/>
        </p:nvSpPr>
        <p:spPr bwMode="auto">
          <a:xfrm flipV="1">
            <a:off x="2667000" y="4953000"/>
            <a:ext cx="533400" cy="4572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29" name="Line 48"/>
          <p:cNvSpPr>
            <a:spLocks noChangeShapeType="1"/>
          </p:cNvSpPr>
          <p:nvPr/>
        </p:nvSpPr>
        <p:spPr bwMode="auto">
          <a:xfrm flipV="1">
            <a:off x="2133600" y="4419600"/>
            <a:ext cx="762000" cy="2286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30" name="Line 49"/>
          <p:cNvSpPr>
            <a:spLocks noChangeShapeType="1"/>
          </p:cNvSpPr>
          <p:nvPr/>
        </p:nvSpPr>
        <p:spPr bwMode="auto">
          <a:xfrm flipV="1">
            <a:off x="2667000" y="3962400"/>
            <a:ext cx="609600" cy="762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31" name="Line 52"/>
          <p:cNvSpPr>
            <a:spLocks noChangeShapeType="1"/>
          </p:cNvSpPr>
          <p:nvPr/>
        </p:nvSpPr>
        <p:spPr bwMode="auto">
          <a:xfrm>
            <a:off x="4038600" y="3276600"/>
            <a:ext cx="228600" cy="2286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32" name="Line 53"/>
          <p:cNvSpPr>
            <a:spLocks noChangeShapeType="1"/>
          </p:cNvSpPr>
          <p:nvPr/>
        </p:nvSpPr>
        <p:spPr bwMode="auto">
          <a:xfrm flipH="1">
            <a:off x="4724400" y="2984500"/>
            <a:ext cx="304800" cy="3048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33" name="Line 54"/>
          <p:cNvSpPr>
            <a:spLocks noChangeShapeType="1"/>
          </p:cNvSpPr>
          <p:nvPr/>
        </p:nvSpPr>
        <p:spPr bwMode="auto">
          <a:xfrm flipH="1">
            <a:off x="5486400" y="2667000"/>
            <a:ext cx="838200" cy="533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34" name="Line 56"/>
          <p:cNvSpPr>
            <a:spLocks noChangeShapeType="1"/>
          </p:cNvSpPr>
          <p:nvPr/>
        </p:nvSpPr>
        <p:spPr bwMode="auto">
          <a:xfrm flipV="1">
            <a:off x="3810000" y="4876800"/>
            <a:ext cx="76200" cy="152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35" name="Line 57"/>
          <p:cNvSpPr>
            <a:spLocks noChangeShapeType="1"/>
          </p:cNvSpPr>
          <p:nvPr/>
        </p:nvSpPr>
        <p:spPr bwMode="auto">
          <a:xfrm flipH="1" flipV="1">
            <a:off x="4953000" y="4495800"/>
            <a:ext cx="152400" cy="152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36" name="Line 58"/>
          <p:cNvSpPr>
            <a:spLocks noChangeShapeType="1"/>
          </p:cNvSpPr>
          <p:nvPr/>
        </p:nvSpPr>
        <p:spPr bwMode="auto">
          <a:xfrm flipH="1" flipV="1">
            <a:off x="5715000" y="4038600"/>
            <a:ext cx="304800" cy="76200"/>
          </a:xfrm>
          <a:prstGeom prst="line">
            <a:avLst/>
          </a:prstGeom>
          <a:noFill/>
          <a:ln w="57150" cmpd="thinThick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37" name="Rectangle 60"/>
          <p:cNvSpPr>
            <a:spLocks noChangeArrowheads="1"/>
          </p:cNvSpPr>
          <p:nvPr/>
        </p:nvSpPr>
        <p:spPr bwMode="auto">
          <a:xfrm>
            <a:off x="7408863" y="5105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sz="1400">
              <a:latin typeface="Calibri" charset="0"/>
            </a:endParaRPr>
          </a:p>
        </p:txBody>
      </p:sp>
      <p:sp>
        <p:nvSpPr>
          <p:cNvPr id="14400" name="Rectangle 64"/>
          <p:cNvSpPr>
            <a:spLocks noChangeArrowheads="1"/>
          </p:cNvSpPr>
          <p:nvPr/>
        </p:nvSpPr>
        <p:spPr bwMode="auto">
          <a:xfrm>
            <a:off x="3603625" y="1321971"/>
            <a:ext cx="239395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1</a:t>
            </a:r>
            <a:r>
              <a:rPr lang="en-US" sz="1400" b="1" dirty="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r>
              <a:rPr lang="ru-RU" sz="14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660066"/>
                </a:solidFill>
                <a:latin typeface="Times New Roman"/>
                <a:cs typeface="Times New Roman"/>
              </a:rPr>
              <a:t>Термины и определения</a:t>
            </a:r>
          </a:p>
        </p:txBody>
      </p:sp>
      <p:sp>
        <p:nvSpPr>
          <p:cNvPr id="176166" name="Прямоугольник 37"/>
          <p:cNvSpPr>
            <a:spLocks noChangeArrowheads="1"/>
          </p:cNvSpPr>
          <p:nvPr/>
        </p:nvSpPr>
        <p:spPr bwMode="auto">
          <a:xfrm>
            <a:off x="7048501" y="4940903"/>
            <a:ext cx="1438273" cy="407754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>
            <a:normAutofit lnSpcReduction="10000"/>
          </a:bodyPr>
          <a:lstStyle/>
          <a:p>
            <a:pPr lvl="1">
              <a:defRPr/>
            </a:pPr>
            <a:r>
              <a:rPr lang="ru-RU" sz="14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8</a:t>
            </a:r>
            <a:r>
              <a:rPr lang="en-US" sz="1400" b="1" dirty="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r>
              <a:rPr lang="ru-RU" sz="14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660066"/>
                </a:solidFill>
                <a:latin typeface="Times New Roman"/>
                <a:cs typeface="Times New Roman"/>
              </a:rPr>
              <a:t>База </a:t>
            </a:r>
            <a:r>
              <a:rPr lang="ru-RU" sz="14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данных </a:t>
            </a:r>
            <a:endParaRPr lang="ru-RU" sz="1400" b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1086987" y="1070045"/>
            <a:ext cx="2286000" cy="52322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2</a:t>
            </a:r>
            <a:r>
              <a:rPr lang="en-US" sz="1400" b="1" dirty="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r>
              <a:rPr lang="ru-RU" sz="14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660066"/>
                </a:solidFill>
                <a:latin typeface="Times New Roman"/>
                <a:cs typeface="Times New Roman"/>
              </a:rPr>
              <a:t>Общие принципы СУБ</a:t>
            </a:r>
          </a:p>
          <a:p>
            <a:pPr algn="ctr"/>
            <a:endParaRPr lang="ru-RU" sz="1400" dirty="0"/>
          </a:p>
        </p:txBody>
      </p:sp>
      <p:sp>
        <p:nvSpPr>
          <p:cNvPr id="3" name="Rectangle 64"/>
          <p:cNvSpPr>
            <a:spLocks noChangeArrowheads="1"/>
          </p:cNvSpPr>
          <p:nvPr/>
        </p:nvSpPr>
        <p:spPr bwMode="auto">
          <a:xfrm>
            <a:off x="105611" y="1660525"/>
            <a:ext cx="1871663" cy="52322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3. </a:t>
            </a:r>
            <a:r>
              <a:rPr lang="ru-RU" sz="1400" b="1" dirty="0">
                <a:solidFill>
                  <a:srgbClr val="660066"/>
                </a:solidFill>
                <a:latin typeface="Times New Roman"/>
                <a:cs typeface="Times New Roman"/>
              </a:rPr>
              <a:t>Приемлемый риск</a:t>
            </a:r>
          </a:p>
          <a:p>
            <a:pPr algn="ctr">
              <a:defRPr/>
            </a:pPr>
            <a:endParaRPr lang="ru-RU" sz="1400" dirty="0">
              <a:solidFill>
                <a:srgbClr val="F4E59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223027" y="2516187"/>
            <a:ext cx="1396222" cy="1169551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4. </a:t>
            </a:r>
            <a:r>
              <a:rPr lang="ru-RU" sz="1400" b="1" dirty="0">
                <a:solidFill>
                  <a:srgbClr val="660066"/>
                </a:solidFill>
                <a:latin typeface="Times New Roman"/>
                <a:cs typeface="Times New Roman"/>
              </a:rPr>
              <a:t>Методы определения </a:t>
            </a:r>
            <a:r>
              <a:rPr lang="ru-RU" sz="14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соответствия СУБ</a:t>
            </a:r>
            <a:endParaRPr lang="ru-RU" sz="1400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algn="ctr"/>
            <a:endParaRPr lang="ru-RU" sz="1400" dirty="0">
              <a:solidFill>
                <a:srgbClr val="F4E59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auto">
          <a:xfrm>
            <a:off x="152400" y="5385842"/>
            <a:ext cx="1466850" cy="120032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5. </a:t>
            </a:r>
            <a:r>
              <a:rPr lang="ru-RU" sz="1400" b="1" dirty="0">
                <a:solidFill>
                  <a:srgbClr val="660066"/>
                </a:solidFill>
                <a:latin typeface="Times New Roman"/>
                <a:cs typeface="Times New Roman"/>
              </a:rPr>
              <a:t>СУБ </a:t>
            </a:r>
            <a:r>
              <a:rPr lang="ru-RU" sz="14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поставщиков обслуживания </a:t>
            </a:r>
            <a:r>
              <a:rPr lang="ru-RU" sz="1400" b="1" dirty="0">
                <a:solidFill>
                  <a:srgbClr val="660066"/>
                </a:solidFill>
                <a:latin typeface="Times New Roman"/>
                <a:cs typeface="Times New Roman"/>
              </a:rPr>
              <a:t>– ОКБ и з\и</a:t>
            </a:r>
          </a:p>
          <a:p>
            <a:pPr algn="ctr"/>
            <a:endParaRPr lang="ru-RU" sz="16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4"/>
          <p:cNvSpPr>
            <a:spLocks noChangeArrowheads="1"/>
          </p:cNvSpPr>
          <p:nvPr/>
        </p:nvSpPr>
        <p:spPr bwMode="auto">
          <a:xfrm>
            <a:off x="6035542" y="5520640"/>
            <a:ext cx="2438400" cy="646331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/>
              <a:cs typeface="Times New Roman"/>
            </a:endParaRPr>
          </a:p>
          <a:p>
            <a:pPr algn="ctr"/>
            <a:r>
              <a:rPr lang="ru-RU" sz="1200" b="1" dirty="0" smtClean="0">
                <a:latin typeface="Times New Roman"/>
                <a:cs typeface="Times New Roman"/>
              </a:rPr>
              <a:t>7</a:t>
            </a:r>
            <a:r>
              <a:rPr lang="en-US" sz="1200" b="1" dirty="0">
                <a:latin typeface="Times New Roman"/>
                <a:cs typeface="Times New Roman"/>
              </a:rPr>
              <a:t>.</a:t>
            </a:r>
            <a:r>
              <a:rPr lang="ru-RU" sz="1200" b="1" dirty="0" smtClean="0">
                <a:latin typeface="Times New Roman"/>
                <a:cs typeface="Times New Roman"/>
              </a:rPr>
              <a:t> </a:t>
            </a:r>
            <a:r>
              <a:rPr lang="ru-RU" sz="1200" b="1" dirty="0">
                <a:latin typeface="Times New Roman"/>
                <a:cs typeface="Times New Roman"/>
              </a:rPr>
              <a:t>Руководство по СУБ</a:t>
            </a:r>
          </a:p>
          <a:p>
            <a:pPr algn="ctr"/>
            <a:endParaRPr lang="ru-RU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7843914" y="4160861"/>
            <a:ext cx="1143199" cy="40011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/>
                <a:cs typeface="Times New Roman"/>
              </a:rPr>
              <a:t>9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ССПИ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265256" name="Rectangle 40"/>
          <p:cNvSpPr>
            <a:spLocks noChangeArrowheads="1"/>
          </p:cNvSpPr>
          <p:nvPr/>
        </p:nvSpPr>
        <p:spPr bwMode="auto">
          <a:xfrm>
            <a:off x="4953000" y="6052198"/>
            <a:ext cx="3870699" cy="52322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/>
                <a:cs typeface="Times New Roman"/>
              </a:rPr>
              <a:t>6</a:t>
            </a:r>
            <a:r>
              <a:rPr lang="en-US" sz="1400" b="1" dirty="0">
                <a:latin typeface="Times New Roman"/>
                <a:cs typeface="Times New Roman"/>
              </a:rPr>
              <a:t>.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cs typeface="Times New Roman"/>
              </a:rPr>
              <a:t>СУБ </a:t>
            </a:r>
            <a:r>
              <a:rPr lang="ru-RU" sz="1400" b="1" dirty="0" smtClean="0">
                <a:latin typeface="Times New Roman"/>
                <a:cs typeface="Times New Roman"/>
              </a:rPr>
              <a:t>поставщиков обслуживания </a:t>
            </a:r>
            <a:r>
              <a:rPr lang="ru-RU" sz="1400" b="1" dirty="0">
                <a:latin typeface="Times New Roman"/>
                <a:cs typeface="Times New Roman"/>
              </a:rPr>
              <a:t>– </a:t>
            </a:r>
            <a:endParaRPr lang="en-US" sz="1400" b="1" dirty="0" smtClean="0">
              <a:latin typeface="Times New Roman"/>
              <a:cs typeface="Times New Roman"/>
            </a:endParaRPr>
          </a:p>
          <a:p>
            <a:pPr algn="ctr"/>
            <a:r>
              <a:rPr lang="ru-RU" sz="1400" b="1" dirty="0" smtClean="0">
                <a:latin typeface="Times New Roman"/>
                <a:cs typeface="Times New Roman"/>
              </a:rPr>
              <a:t>а</a:t>
            </a:r>
            <a:r>
              <a:rPr lang="ru-RU" sz="1400" b="1" dirty="0">
                <a:latin typeface="Times New Roman"/>
                <a:cs typeface="Times New Roman"/>
              </a:rPr>
              <a:t>/к, а/п, </a:t>
            </a:r>
            <a:r>
              <a:rPr lang="ru-RU" sz="1400" b="1" dirty="0" err="1">
                <a:latin typeface="Times New Roman"/>
                <a:cs typeface="Times New Roman"/>
              </a:rPr>
              <a:t>ТОиР</a:t>
            </a:r>
            <a:r>
              <a:rPr lang="ru-RU" sz="1400" b="1" dirty="0">
                <a:latin typeface="Times New Roman"/>
                <a:cs typeface="Times New Roman"/>
              </a:rPr>
              <a:t>, ОВД, </a:t>
            </a:r>
            <a:r>
              <a:rPr lang="ru-RU" sz="1400" b="1" dirty="0" err="1">
                <a:latin typeface="Times New Roman"/>
                <a:cs typeface="Times New Roman"/>
              </a:rPr>
              <a:t>УчЗ</a:t>
            </a:r>
            <a:endParaRPr lang="ru-RU" sz="1400" b="1" dirty="0">
              <a:latin typeface="Times New Roman"/>
              <a:cs typeface="Times New Roman"/>
            </a:endParaRPr>
          </a:p>
        </p:txBody>
      </p:sp>
      <p:sp>
        <p:nvSpPr>
          <p:cNvPr id="118825" name="AutoShape 42"/>
          <p:cNvSpPr>
            <a:spLocks noChangeArrowheads="1"/>
          </p:cNvSpPr>
          <p:nvPr/>
        </p:nvSpPr>
        <p:spPr bwMode="auto">
          <a:xfrm>
            <a:off x="3581400" y="1371600"/>
            <a:ext cx="2376488" cy="288925"/>
          </a:xfrm>
          <a:prstGeom prst="wedgeRoundRectCallout">
            <a:avLst>
              <a:gd name="adj1" fmla="val -704"/>
              <a:gd name="adj2" fmla="val 1417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26" name="AutoShape 43"/>
          <p:cNvSpPr>
            <a:spLocks noChangeArrowheads="1"/>
          </p:cNvSpPr>
          <p:nvPr/>
        </p:nvSpPr>
        <p:spPr bwMode="auto">
          <a:xfrm>
            <a:off x="1041443" y="1070045"/>
            <a:ext cx="2305050" cy="503852"/>
          </a:xfrm>
          <a:prstGeom prst="wedgeRoundRectCallout">
            <a:avLst>
              <a:gd name="adj1" fmla="val 47519"/>
              <a:gd name="adj2" fmla="val 20769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27" name="AutoShape 44"/>
          <p:cNvSpPr>
            <a:spLocks noChangeArrowheads="1"/>
          </p:cNvSpPr>
          <p:nvPr/>
        </p:nvSpPr>
        <p:spPr bwMode="auto">
          <a:xfrm>
            <a:off x="7408862" y="874714"/>
            <a:ext cx="1597223" cy="1342518"/>
          </a:xfrm>
          <a:prstGeom prst="wedgeRoundRectCallout">
            <a:avLst>
              <a:gd name="adj1" fmla="val -58879"/>
              <a:gd name="adj2" fmla="val 6677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28" name="AutoShape 45"/>
          <p:cNvSpPr>
            <a:spLocks noChangeArrowheads="1"/>
          </p:cNvSpPr>
          <p:nvPr/>
        </p:nvSpPr>
        <p:spPr bwMode="auto">
          <a:xfrm>
            <a:off x="155172" y="1633516"/>
            <a:ext cx="1871663" cy="583715"/>
          </a:xfrm>
          <a:prstGeom prst="wedgeRoundRectCallout">
            <a:avLst>
              <a:gd name="adj1" fmla="val 55215"/>
              <a:gd name="adj2" fmla="val 18113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29" name="AutoShape 46"/>
          <p:cNvSpPr>
            <a:spLocks noChangeArrowheads="1"/>
          </p:cNvSpPr>
          <p:nvPr/>
        </p:nvSpPr>
        <p:spPr bwMode="auto">
          <a:xfrm>
            <a:off x="223027" y="2516186"/>
            <a:ext cx="1396222" cy="1217613"/>
          </a:xfrm>
          <a:prstGeom prst="wedgeRoundRectCallout">
            <a:avLst>
              <a:gd name="adj1" fmla="val 43403"/>
              <a:gd name="adj2" fmla="val 8029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30" name="AutoShape 47"/>
          <p:cNvSpPr>
            <a:spLocks noChangeArrowheads="1"/>
          </p:cNvSpPr>
          <p:nvPr/>
        </p:nvSpPr>
        <p:spPr bwMode="auto">
          <a:xfrm>
            <a:off x="7793105" y="4119563"/>
            <a:ext cx="1223962" cy="452437"/>
          </a:xfrm>
          <a:prstGeom prst="wedgeRoundRectCallout">
            <a:avLst>
              <a:gd name="adj1" fmla="val -59935"/>
              <a:gd name="adj2" fmla="val -6381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31" name="AutoShape 48"/>
          <p:cNvSpPr>
            <a:spLocks noChangeArrowheads="1"/>
          </p:cNvSpPr>
          <p:nvPr/>
        </p:nvSpPr>
        <p:spPr bwMode="auto">
          <a:xfrm>
            <a:off x="4953000" y="6077907"/>
            <a:ext cx="3870699" cy="519743"/>
          </a:xfrm>
          <a:prstGeom prst="wedgeRoundRectCallout">
            <a:avLst>
              <a:gd name="adj1" fmla="val -68455"/>
              <a:gd name="adj2" fmla="val -8389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32" name="Line 53"/>
          <p:cNvSpPr>
            <a:spLocks noChangeShapeType="1"/>
          </p:cNvSpPr>
          <p:nvPr/>
        </p:nvSpPr>
        <p:spPr bwMode="auto">
          <a:xfrm flipH="1">
            <a:off x="2700338" y="4581525"/>
            <a:ext cx="14287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33" name="Line 54"/>
          <p:cNvSpPr>
            <a:spLocks noChangeShapeType="1"/>
          </p:cNvSpPr>
          <p:nvPr/>
        </p:nvSpPr>
        <p:spPr bwMode="auto">
          <a:xfrm flipH="1">
            <a:off x="2411413" y="6381750"/>
            <a:ext cx="7302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34" name="Line 55"/>
          <p:cNvSpPr>
            <a:spLocks noChangeShapeType="1"/>
          </p:cNvSpPr>
          <p:nvPr/>
        </p:nvSpPr>
        <p:spPr bwMode="auto">
          <a:xfrm>
            <a:off x="6084888" y="3284538"/>
            <a:ext cx="5032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35" name="Line 56"/>
          <p:cNvSpPr>
            <a:spLocks noChangeShapeType="1"/>
          </p:cNvSpPr>
          <p:nvPr/>
        </p:nvSpPr>
        <p:spPr bwMode="auto">
          <a:xfrm>
            <a:off x="7175500" y="4221163"/>
            <a:ext cx="205105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36" name="AutoShape 57"/>
          <p:cNvSpPr>
            <a:spLocks noChangeArrowheads="1"/>
          </p:cNvSpPr>
          <p:nvPr/>
        </p:nvSpPr>
        <p:spPr bwMode="auto">
          <a:xfrm>
            <a:off x="6057900" y="5599113"/>
            <a:ext cx="2428875" cy="393700"/>
          </a:xfrm>
          <a:prstGeom prst="wedgeRoundRectCallout">
            <a:avLst>
              <a:gd name="adj1" fmla="val -57592"/>
              <a:gd name="adj2" fmla="val -9239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37" name="AutoShape 58"/>
          <p:cNvSpPr>
            <a:spLocks noChangeArrowheads="1"/>
          </p:cNvSpPr>
          <p:nvPr/>
        </p:nvSpPr>
        <p:spPr bwMode="auto">
          <a:xfrm>
            <a:off x="7048501" y="4858434"/>
            <a:ext cx="1480914" cy="515254"/>
          </a:xfrm>
          <a:prstGeom prst="wedgeRoundRectCallout">
            <a:avLst>
              <a:gd name="adj1" fmla="val -64630"/>
              <a:gd name="adj2" fmla="val -67630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838" name="AutoShape 59"/>
          <p:cNvSpPr>
            <a:spLocks noChangeArrowheads="1"/>
          </p:cNvSpPr>
          <p:nvPr/>
        </p:nvSpPr>
        <p:spPr bwMode="auto">
          <a:xfrm>
            <a:off x="152400" y="5373688"/>
            <a:ext cx="1466849" cy="1223962"/>
          </a:xfrm>
          <a:prstGeom prst="wedgeRoundRectCallout">
            <a:avLst>
              <a:gd name="adj1" fmla="val 60491"/>
              <a:gd name="adj2" fmla="val 564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035" name="Oval 7"/>
          <p:cNvSpPr>
            <a:spLocks noChangeArrowheads="1"/>
          </p:cNvSpPr>
          <p:nvPr/>
        </p:nvSpPr>
        <p:spPr bwMode="gray">
          <a:xfrm>
            <a:off x="4572000" y="1752600"/>
            <a:ext cx="1152525" cy="1223963"/>
          </a:xfrm>
          <a:prstGeom prst="ellipse">
            <a:avLst/>
          </a:prstGeom>
          <a:solidFill>
            <a:srgbClr val="B7AE98"/>
          </a:solidFill>
          <a:ln w="9525">
            <a:solidFill>
              <a:srgbClr val="F4E59C"/>
            </a:solidFill>
            <a:round/>
            <a:headEnd/>
            <a:tailEnd/>
          </a:ln>
          <a:effectLst>
            <a:prstShdw prst="shdw12" dist="63500" dir="10800000">
              <a:srgbClr val="6D7491">
                <a:alpha val="74998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Times New Roman"/>
                <a:cs typeface="Times New Roman"/>
              </a:rPr>
              <a:t>Гост Р</a:t>
            </a:r>
          </a:p>
          <a:p>
            <a:pPr algn="ctr">
              <a:defRPr/>
            </a:pPr>
            <a:r>
              <a:rPr lang="ru-RU" dirty="0">
                <a:latin typeface="Times New Roman"/>
                <a:cs typeface="Times New Roman"/>
              </a:rPr>
              <a:t>ххх1</a:t>
            </a:r>
          </a:p>
        </p:txBody>
      </p:sp>
      <p:sp>
        <p:nvSpPr>
          <p:cNvPr id="141362" name="Oval 31"/>
          <p:cNvSpPr>
            <a:spLocks noChangeArrowheads="1"/>
          </p:cNvSpPr>
          <p:nvPr/>
        </p:nvSpPr>
        <p:spPr bwMode="gray">
          <a:xfrm>
            <a:off x="6119813" y="1676400"/>
            <a:ext cx="1152525" cy="1223963"/>
          </a:xfrm>
          <a:prstGeom prst="ellipse">
            <a:avLst/>
          </a:prstGeom>
          <a:solidFill>
            <a:srgbClr val="B7AE98"/>
          </a:solidFill>
          <a:ln w="9525">
            <a:solidFill>
              <a:srgbClr val="F4E59C"/>
            </a:solidFill>
            <a:round/>
            <a:headEnd/>
            <a:tailEnd/>
          </a:ln>
          <a:effectLst>
            <a:prstShdw prst="shdw12" dist="63500" dir="10800000">
              <a:srgbClr val="6D7491">
                <a:alpha val="74997"/>
              </a:srgbClr>
            </a:prstShdw>
          </a:effectLst>
        </p:spPr>
        <p:txBody>
          <a:bodyPr wrap="none" anchor="ctr"/>
          <a:lstStyle/>
          <a:p>
            <a:pPr algn="ctr"/>
            <a:endParaRPr lang="ru-RU" dirty="0">
              <a:solidFill>
                <a:srgbClr val="000066"/>
              </a:solidFill>
              <a:latin typeface="Calibri" charset="0"/>
            </a:endParaRPr>
          </a:p>
          <a:p>
            <a:pPr algn="ctr"/>
            <a:r>
              <a:rPr lang="ru-RU" dirty="0">
                <a:latin typeface="Times New Roman"/>
                <a:cs typeface="Times New Roman"/>
              </a:rPr>
              <a:t>Гост Р</a:t>
            </a:r>
          </a:p>
          <a:p>
            <a:pPr algn="ctr"/>
            <a:r>
              <a:rPr lang="ru-RU" dirty="0">
                <a:latin typeface="Times New Roman"/>
                <a:cs typeface="Times New Roman"/>
              </a:rPr>
              <a:t>ххх10</a:t>
            </a:r>
          </a:p>
          <a:p>
            <a:pPr algn="ctr"/>
            <a:endParaRPr lang="ru-RU" b="1" dirty="0">
              <a:solidFill>
                <a:srgbClr val="000066"/>
              </a:solidFill>
              <a:latin typeface="Calibri" charset="0"/>
            </a:endParaRPr>
          </a:p>
          <a:p>
            <a:pPr algn="ctr"/>
            <a:endParaRPr lang="ru-RU" dirty="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7408863" y="941018"/>
            <a:ext cx="1578250" cy="1231106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10</a:t>
            </a:r>
            <a:r>
              <a:rPr lang="en-US" sz="12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r>
              <a:rPr lang="ru-RU" sz="12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660066"/>
                </a:solidFill>
                <a:latin typeface="Times New Roman"/>
                <a:cs typeface="Times New Roman"/>
              </a:rPr>
              <a:t>Процедуры и </a:t>
            </a:r>
            <a:endParaRPr lang="en-US" sz="1200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660066"/>
                </a:solidFill>
                <a:latin typeface="Times New Roman"/>
                <a:cs typeface="Times New Roman"/>
              </a:rPr>
              <a:t>методы сбора и обработки данных </a:t>
            </a:r>
            <a:endParaRPr lang="en-US" sz="1200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ССПИ и мониторинга</a:t>
            </a:r>
            <a:endParaRPr lang="ru-RU" sz="1200" b="1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1400" dirty="0">
              <a:solidFill>
                <a:srgbClr val="F4E59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64" name="Line 55"/>
          <p:cNvSpPr>
            <a:spLocks noChangeShapeType="1"/>
          </p:cNvSpPr>
          <p:nvPr/>
        </p:nvSpPr>
        <p:spPr bwMode="auto">
          <a:xfrm flipH="1">
            <a:off x="6096000" y="3352800"/>
            <a:ext cx="990600" cy="152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365" name="Oval 27"/>
          <p:cNvSpPr>
            <a:spLocks noChangeArrowheads="1"/>
          </p:cNvSpPr>
          <p:nvPr/>
        </p:nvSpPr>
        <p:spPr bwMode="gray">
          <a:xfrm>
            <a:off x="5943600" y="3733800"/>
            <a:ext cx="1152525" cy="1223963"/>
          </a:xfrm>
          <a:prstGeom prst="ellipse">
            <a:avLst/>
          </a:prstGeom>
          <a:solidFill>
            <a:srgbClr val="B7AE98"/>
          </a:solidFill>
          <a:ln w="9525">
            <a:solidFill>
              <a:srgbClr val="F4E59C"/>
            </a:solidFill>
            <a:round/>
            <a:headEnd/>
            <a:tailEnd/>
          </a:ln>
          <a:effectLst>
            <a:prstShdw prst="shdw12" dist="63500" dir="10800000">
              <a:srgbClr val="6D7491">
                <a:alpha val="74997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Times New Roman"/>
                <a:cs typeface="Times New Roman"/>
              </a:rPr>
              <a:t>Гост Р</a:t>
            </a:r>
          </a:p>
          <a:p>
            <a:pPr algn="ctr"/>
            <a:r>
              <a:rPr lang="ru-RU" dirty="0">
                <a:latin typeface="Times New Roman"/>
                <a:cs typeface="Times New Roman"/>
              </a:rPr>
              <a:t>ххх8</a:t>
            </a:r>
          </a:p>
          <a:p>
            <a:pPr algn="ctr"/>
            <a:endParaRPr lang="ru-RU" b="1" dirty="0">
              <a:solidFill>
                <a:srgbClr val="00006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80231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5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5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4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25" grpId="0" animBg="1"/>
      <p:bldP spid="118826" grpId="0" animBg="1"/>
      <p:bldP spid="118827" grpId="0" animBg="1"/>
      <p:bldP spid="118828" grpId="0" animBg="1"/>
      <p:bldP spid="118829" grpId="0" animBg="1"/>
      <p:bldP spid="118830" grpId="0" animBg="1"/>
      <p:bldP spid="118831" grpId="0" animBg="1"/>
      <p:bldP spid="118836" grpId="0" animBg="1"/>
      <p:bldP spid="118837" grpId="0" animBg="1"/>
      <p:bldP spid="11883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ОСОБЕННОСТИ СУБ-</a:t>
            </a:r>
            <a:r>
              <a:rPr lang="en-US" sz="28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SMS </a:t>
            </a:r>
            <a:r>
              <a:rPr lang="ru-RU" sz="28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ВЕРТОЛЕТОВ</a:t>
            </a:r>
            <a:endParaRPr lang="ru-RU" sz="28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627" y="2099997"/>
            <a:ext cx="8399027" cy="432574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Различные виды работ. Каждому виду работ присущи разные факторы опасности, которые рождают разной степени риски.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Меняющиеся реальные условия каждого полета даже одного вида работ рождают множественность разных факторов опасности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Большая масштабируемость системы СУБ-</a:t>
            </a:r>
            <a:r>
              <a:rPr lang="en-US" dirty="0" smtClean="0">
                <a:latin typeface="Times New Roman"/>
                <a:cs typeface="Times New Roman"/>
              </a:rPr>
              <a:t>SMS</a:t>
            </a:r>
            <a:r>
              <a:rPr lang="ru-RU" dirty="0" smtClean="0">
                <a:latin typeface="Times New Roman"/>
                <a:cs typeface="Times New Roman"/>
              </a:rPr>
              <a:t>. ) от 1 вертолета до сотен)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Недостаточная надежность, </a:t>
            </a:r>
            <a:r>
              <a:rPr lang="ru-RU" dirty="0" err="1" smtClean="0">
                <a:latin typeface="Times New Roman"/>
                <a:cs typeface="Times New Roman"/>
              </a:rPr>
              <a:t>тяговооруженность</a:t>
            </a:r>
            <a:r>
              <a:rPr lang="ru-RU" dirty="0" smtClean="0">
                <a:latin typeface="Times New Roman"/>
                <a:cs typeface="Times New Roman"/>
              </a:rPr>
              <a:t> вертолетов</a:t>
            </a:r>
            <a:r>
              <a:rPr lang="ru-RU" dirty="0">
                <a:latin typeface="Times New Roman"/>
                <a:cs typeface="Times New Roman"/>
              </a:rPr>
              <a:t>,</a:t>
            </a:r>
            <a:r>
              <a:rPr lang="ru-RU" dirty="0" smtClean="0">
                <a:latin typeface="Times New Roman"/>
                <a:cs typeface="Times New Roman"/>
              </a:rPr>
              <a:t> оснащенность и вариативность пилотажно-навигационного оборудования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291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800100" y="3459644"/>
            <a:ext cx="7543800" cy="13716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660066"/>
                </a:solidFill>
              </a:rPr>
              <a:t>БЛАГОДАРЮ</a:t>
            </a:r>
            <a:br>
              <a:rPr lang="ru-RU" sz="3600" dirty="0" smtClean="0">
                <a:solidFill>
                  <a:srgbClr val="660066"/>
                </a:solidFill>
              </a:rPr>
            </a:br>
            <a:r>
              <a:rPr lang="ru-RU" sz="3600" dirty="0" smtClean="0">
                <a:solidFill>
                  <a:srgbClr val="660066"/>
                </a:solidFill>
              </a:rPr>
              <a:t>ЗА </a:t>
            </a:r>
            <a:br>
              <a:rPr lang="ru-RU" sz="3600" dirty="0" smtClean="0">
                <a:solidFill>
                  <a:srgbClr val="660066"/>
                </a:solidFill>
              </a:rPr>
            </a:br>
            <a:r>
              <a:rPr lang="ru-RU" sz="3600" dirty="0" smtClean="0">
                <a:solidFill>
                  <a:srgbClr val="660066"/>
                </a:solidFill>
              </a:rPr>
              <a:t>ВНИМАНИЕ!</a:t>
            </a:r>
            <a:endParaRPr lang="ru-RU" sz="3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6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004390"/>
          </a:xfrm>
          <a:solidFill>
            <a:srgbClr val="B6B18F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0066"/>
                </a:solidFill>
                <a:cs typeface="Times New Roman"/>
              </a:rPr>
              <a:t>Первая авиационная катастрофа</a:t>
            </a:r>
            <a:endParaRPr lang="ru-RU" sz="2800" dirty="0">
              <a:solidFill>
                <a:srgbClr val="660066"/>
              </a:solidFill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616697" y="2001707"/>
            <a:ext cx="4738409" cy="441236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  <a:defRPr/>
            </a:pPr>
            <a:r>
              <a:rPr lang="ru-RU" dirty="0">
                <a:latin typeface="Times New Roman"/>
                <a:cs typeface="Times New Roman"/>
              </a:rPr>
              <a:t>Самая </a:t>
            </a:r>
            <a:r>
              <a:rPr lang="ru-RU" dirty="0">
                <a:solidFill>
                  <a:srgbClr val="0000FF"/>
                </a:solidFill>
                <a:latin typeface="Times New Roman"/>
                <a:cs typeface="Times New Roman"/>
              </a:rPr>
              <a:t>первая</a:t>
            </a:r>
            <a:r>
              <a:rPr lang="ru-RU" dirty="0">
                <a:latin typeface="Times New Roman"/>
                <a:cs typeface="Times New Roman"/>
              </a:rPr>
              <a:t> в мире авиационная катастрофа в коммерческой авиации </a:t>
            </a:r>
            <a:r>
              <a:rPr lang="ru-RU" dirty="0">
                <a:solidFill>
                  <a:srgbClr val="0000FF"/>
                </a:solidFill>
                <a:latin typeface="Times New Roman"/>
                <a:cs typeface="Times New Roman"/>
              </a:rPr>
              <a:t>произошла чуть более 100 лет назад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60000"/>
              </a:lnSpc>
              <a:defRPr/>
            </a:pPr>
            <a:r>
              <a:rPr lang="ru-RU" dirty="0">
                <a:solidFill>
                  <a:srgbClr val="0000FF"/>
                </a:solidFill>
                <a:latin typeface="Times New Roman"/>
                <a:cs typeface="Times New Roman"/>
              </a:rPr>
              <a:t>В 1908 </a:t>
            </a:r>
            <a:r>
              <a:rPr lang="ru-RU" dirty="0">
                <a:latin typeface="Times New Roman"/>
                <a:cs typeface="Times New Roman"/>
              </a:rPr>
              <a:t>году погиб первый коммерческий пассажир на борту аэроплана знаменитых братьев Райт </a:t>
            </a:r>
          </a:p>
          <a:p>
            <a:pPr algn="just">
              <a:lnSpc>
                <a:spcPct val="160000"/>
              </a:lnSpc>
              <a:defRPr/>
            </a:pPr>
            <a:r>
              <a:rPr lang="ru-RU" i="1" dirty="0">
                <a:solidFill>
                  <a:srgbClr val="660066"/>
                </a:solidFill>
                <a:latin typeface="Times New Roman"/>
                <a:cs typeface="Times New Roman"/>
              </a:rPr>
              <a:t>Печальный юбилей </a:t>
            </a:r>
            <a:r>
              <a:rPr lang="ru-RU" dirty="0">
                <a:latin typeface="Times New Roman"/>
                <a:cs typeface="Times New Roman"/>
              </a:rPr>
              <a:t>прошел тихо и незаметно</a:t>
            </a:r>
          </a:p>
          <a:p>
            <a:pPr algn="just">
              <a:lnSpc>
                <a:spcPct val="160000"/>
              </a:lnSpc>
              <a:defRPr/>
            </a:pPr>
            <a:endParaRPr lang="ru-RU" dirty="0">
              <a:latin typeface="Arial" charset="0"/>
            </a:endParaRPr>
          </a:p>
          <a:p>
            <a:endParaRPr lang="ru-RU" dirty="0"/>
          </a:p>
        </p:txBody>
      </p:sp>
      <p:grpSp>
        <p:nvGrpSpPr>
          <p:cNvPr id="6" name="Group 361"/>
          <p:cNvGrpSpPr>
            <a:grpSpLocks/>
          </p:cNvGrpSpPr>
          <p:nvPr/>
        </p:nvGrpSpPr>
        <p:grpSpPr bwMode="auto">
          <a:xfrm rot="-2195503">
            <a:off x="907072" y="3177545"/>
            <a:ext cx="2079625" cy="2069663"/>
            <a:chOff x="4745" y="2928"/>
            <a:chExt cx="1735" cy="1233"/>
          </a:xfrm>
        </p:grpSpPr>
        <p:sp>
          <p:nvSpPr>
            <p:cNvPr id="7" name="Freeform 362"/>
            <p:cNvSpPr>
              <a:spLocks/>
            </p:cNvSpPr>
            <p:nvPr/>
          </p:nvSpPr>
          <p:spPr bwMode="auto">
            <a:xfrm>
              <a:off x="4745" y="2928"/>
              <a:ext cx="1735" cy="1233"/>
            </a:xfrm>
            <a:custGeom>
              <a:avLst/>
              <a:gdLst>
                <a:gd name="T0" fmla="*/ 866 w 1735"/>
                <a:gd name="T1" fmla="*/ 331 h 1233"/>
                <a:gd name="T2" fmla="*/ 671 w 1735"/>
                <a:gd name="T3" fmla="*/ 131 h 1233"/>
                <a:gd name="T4" fmla="*/ 587 w 1735"/>
                <a:gd name="T5" fmla="*/ 360 h 1233"/>
                <a:gd name="T6" fmla="*/ 29 w 1735"/>
                <a:gd name="T7" fmla="*/ 131 h 1233"/>
                <a:gd name="T8" fmla="*/ 371 w 1735"/>
                <a:gd name="T9" fmla="*/ 434 h 1233"/>
                <a:gd name="T10" fmla="*/ 0 w 1735"/>
                <a:gd name="T11" fmla="*/ 491 h 1233"/>
                <a:gd name="T12" fmla="*/ 299 w 1735"/>
                <a:gd name="T13" fmla="*/ 672 h 1233"/>
                <a:gd name="T14" fmla="*/ 11 w 1735"/>
                <a:gd name="T15" fmla="*/ 832 h 1233"/>
                <a:gd name="T16" fmla="*/ 455 w 1735"/>
                <a:gd name="T17" fmla="*/ 795 h 1233"/>
                <a:gd name="T18" fmla="*/ 383 w 1735"/>
                <a:gd name="T19" fmla="*/ 1005 h 1233"/>
                <a:gd name="T20" fmla="*/ 619 w 1735"/>
                <a:gd name="T21" fmla="*/ 891 h 1233"/>
                <a:gd name="T22" fmla="*/ 681 w 1735"/>
                <a:gd name="T23" fmla="*/ 1232 h 1233"/>
                <a:gd name="T24" fmla="*/ 845 w 1735"/>
                <a:gd name="T25" fmla="*/ 852 h 1233"/>
                <a:gd name="T26" fmla="*/ 1063 w 1735"/>
                <a:gd name="T27" fmla="*/ 1126 h 1233"/>
                <a:gd name="T28" fmla="*/ 1125 w 1735"/>
                <a:gd name="T29" fmla="*/ 825 h 1233"/>
                <a:gd name="T30" fmla="*/ 1457 w 1735"/>
                <a:gd name="T31" fmla="*/ 1032 h 1233"/>
                <a:gd name="T32" fmla="*/ 1351 w 1735"/>
                <a:gd name="T33" fmla="*/ 738 h 1233"/>
                <a:gd name="T34" fmla="*/ 1734 w 1735"/>
                <a:gd name="T35" fmla="*/ 758 h 1233"/>
                <a:gd name="T36" fmla="*/ 1413 w 1735"/>
                <a:gd name="T37" fmla="*/ 597 h 1233"/>
                <a:gd name="T38" fmla="*/ 1693 w 1735"/>
                <a:gd name="T39" fmla="*/ 464 h 1233"/>
                <a:gd name="T40" fmla="*/ 1341 w 1735"/>
                <a:gd name="T41" fmla="*/ 417 h 1233"/>
                <a:gd name="T42" fmla="*/ 1475 w 1735"/>
                <a:gd name="T43" fmla="*/ 254 h 1233"/>
                <a:gd name="T44" fmla="*/ 1136 w 1735"/>
                <a:gd name="T45" fmla="*/ 304 h 1233"/>
                <a:gd name="T46" fmla="*/ 1166 w 1735"/>
                <a:gd name="T47" fmla="*/ 0 h 1233"/>
                <a:gd name="T48" fmla="*/ 866 w 1735"/>
                <a:gd name="T49" fmla="*/ 331 h 12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35"/>
                <a:gd name="T76" fmla="*/ 0 h 1233"/>
                <a:gd name="T77" fmla="*/ 1735 w 1735"/>
                <a:gd name="T78" fmla="*/ 1233 h 12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35" h="1233">
                  <a:moveTo>
                    <a:pt x="866" y="331"/>
                  </a:moveTo>
                  <a:lnTo>
                    <a:pt x="671" y="131"/>
                  </a:lnTo>
                  <a:lnTo>
                    <a:pt x="587" y="360"/>
                  </a:lnTo>
                  <a:lnTo>
                    <a:pt x="29" y="131"/>
                  </a:lnTo>
                  <a:lnTo>
                    <a:pt x="371" y="434"/>
                  </a:lnTo>
                  <a:lnTo>
                    <a:pt x="0" y="491"/>
                  </a:lnTo>
                  <a:lnTo>
                    <a:pt x="299" y="672"/>
                  </a:lnTo>
                  <a:lnTo>
                    <a:pt x="11" y="832"/>
                  </a:lnTo>
                  <a:lnTo>
                    <a:pt x="455" y="795"/>
                  </a:lnTo>
                  <a:lnTo>
                    <a:pt x="383" y="1005"/>
                  </a:lnTo>
                  <a:lnTo>
                    <a:pt x="619" y="891"/>
                  </a:lnTo>
                  <a:lnTo>
                    <a:pt x="681" y="1232"/>
                  </a:lnTo>
                  <a:lnTo>
                    <a:pt x="845" y="852"/>
                  </a:lnTo>
                  <a:lnTo>
                    <a:pt x="1063" y="1126"/>
                  </a:lnTo>
                  <a:lnTo>
                    <a:pt x="1125" y="825"/>
                  </a:lnTo>
                  <a:lnTo>
                    <a:pt x="1457" y="1032"/>
                  </a:lnTo>
                  <a:lnTo>
                    <a:pt x="1351" y="738"/>
                  </a:lnTo>
                  <a:lnTo>
                    <a:pt x="1734" y="758"/>
                  </a:lnTo>
                  <a:lnTo>
                    <a:pt x="1413" y="597"/>
                  </a:lnTo>
                  <a:lnTo>
                    <a:pt x="1693" y="464"/>
                  </a:lnTo>
                  <a:lnTo>
                    <a:pt x="1341" y="417"/>
                  </a:lnTo>
                  <a:lnTo>
                    <a:pt x="1475" y="254"/>
                  </a:lnTo>
                  <a:lnTo>
                    <a:pt x="1136" y="304"/>
                  </a:lnTo>
                  <a:lnTo>
                    <a:pt x="1166" y="0"/>
                  </a:lnTo>
                  <a:lnTo>
                    <a:pt x="866" y="3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363"/>
            <p:cNvGrpSpPr>
              <a:grpSpLocks/>
            </p:cNvGrpSpPr>
            <p:nvPr/>
          </p:nvGrpSpPr>
          <p:grpSpPr bwMode="auto">
            <a:xfrm>
              <a:off x="5045" y="3018"/>
              <a:ext cx="1135" cy="1030"/>
              <a:chOff x="5045" y="3018"/>
              <a:chExt cx="1135" cy="1030"/>
            </a:xfrm>
          </p:grpSpPr>
          <p:sp>
            <p:nvSpPr>
              <p:cNvPr id="9" name="Freeform 364"/>
              <p:cNvSpPr>
                <a:spLocks/>
              </p:cNvSpPr>
              <p:nvPr/>
            </p:nvSpPr>
            <p:spPr bwMode="auto">
              <a:xfrm>
                <a:off x="5045" y="3126"/>
                <a:ext cx="1135" cy="836"/>
              </a:xfrm>
              <a:custGeom>
                <a:avLst/>
                <a:gdLst>
                  <a:gd name="T0" fmla="*/ 567 w 1135"/>
                  <a:gd name="T1" fmla="*/ 224 h 836"/>
                  <a:gd name="T2" fmla="*/ 439 w 1135"/>
                  <a:gd name="T3" fmla="*/ 89 h 836"/>
                  <a:gd name="T4" fmla="*/ 384 w 1135"/>
                  <a:gd name="T5" fmla="*/ 244 h 836"/>
                  <a:gd name="T6" fmla="*/ 19 w 1135"/>
                  <a:gd name="T7" fmla="*/ 89 h 836"/>
                  <a:gd name="T8" fmla="*/ 243 w 1135"/>
                  <a:gd name="T9" fmla="*/ 294 h 836"/>
                  <a:gd name="T10" fmla="*/ 0 w 1135"/>
                  <a:gd name="T11" fmla="*/ 333 h 836"/>
                  <a:gd name="T12" fmla="*/ 196 w 1135"/>
                  <a:gd name="T13" fmla="*/ 455 h 836"/>
                  <a:gd name="T14" fmla="*/ 7 w 1135"/>
                  <a:gd name="T15" fmla="*/ 564 h 836"/>
                  <a:gd name="T16" fmla="*/ 297 w 1135"/>
                  <a:gd name="T17" fmla="*/ 539 h 836"/>
                  <a:gd name="T18" fmla="*/ 250 w 1135"/>
                  <a:gd name="T19" fmla="*/ 681 h 836"/>
                  <a:gd name="T20" fmla="*/ 405 w 1135"/>
                  <a:gd name="T21" fmla="*/ 604 h 836"/>
                  <a:gd name="T22" fmla="*/ 445 w 1135"/>
                  <a:gd name="T23" fmla="*/ 835 h 836"/>
                  <a:gd name="T24" fmla="*/ 552 w 1135"/>
                  <a:gd name="T25" fmla="*/ 577 h 836"/>
                  <a:gd name="T26" fmla="*/ 695 w 1135"/>
                  <a:gd name="T27" fmla="*/ 763 h 836"/>
                  <a:gd name="T28" fmla="*/ 736 w 1135"/>
                  <a:gd name="T29" fmla="*/ 559 h 836"/>
                  <a:gd name="T30" fmla="*/ 953 w 1135"/>
                  <a:gd name="T31" fmla="*/ 700 h 836"/>
                  <a:gd name="T32" fmla="*/ 884 w 1135"/>
                  <a:gd name="T33" fmla="*/ 500 h 836"/>
                  <a:gd name="T34" fmla="*/ 1134 w 1135"/>
                  <a:gd name="T35" fmla="*/ 514 h 836"/>
                  <a:gd name="T36" fmla="*/ 925 w 1135"/>
                  <a:gd name="T37" fmla="*/ 405 h 836"/>
                  <a:gd name="T38" fmla="*/ 1108 w 1135"/>
                  <a:gd name="T39" fmla="*/ 315 h 836"/>
                  <a:gd name="T40" fmla="*/ 876 w 1135"/>
                  <a:gd name="T41" fmla="*/ 283 h 836"/>
                  <a:gd name="T42" fmla="*/ 965 w 1135"/>
                  <a:gd name="T43" fmla="*/ 172 h 836"/>
                  <a:gd name="T44" fmla="*/ 744 w 1135"/>
                  <a:gd name="T45" fmla="*/ 206 h 836"/>
                  <a:gd name="T46" fmla="*/ 763 w 1135"/>
                  <a:gd name="T47" fmla="*/ 0 h 836"/>
                  <a:gd name="T48" fmla="*/ 567 w 1135"/>
                  <a:gd name="T49" fmla="*/ 224 h 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35"/>
                  <a:gd name="T76" fmla="*/ 0 h 836"/>
                  <a:gd name="T77" fmla="*/ 1135 w 1135"/>
                  <a:gd name="T78" fmla="*/ 836 h 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35" h="836">
                    <a:moveTo>
                      <a:pt x="567" y="224"/>
                    </a:moveTo>
                    <a:lnTo>
                      <a:pt x="439" y="89"/>
                    </a:lnTo>
                    <a:lnTo>
                      <a:pt x="384" y="244"/>
                    </a:lnTo>
                    <a:lnTo>
                      <a:pt x="19" y="89"/>
                    </a:lnTo>
                    <a:lnTo>
                      <a:pt x="243" y="294"/>
                    </a:lnTo>
                    <a:lnTo>
                      <a:pt x="0" y="333"/>
                    </a:lnTo>
                    <a:lnTo>
                      <a:pt x="196" y="455"/>
                    </a:lnTo>
                    <a:lnTo>
                      <a:pt x="7" y="564"/>
                    </a:lnTo>
                    <a:lnTo>
                      <a:pt x="297" y="539"/>
                    </a:lnTo>
                    <a:lnTo>
                      <a:pt x="250" y="681"/>
                    </a:lnTo>
                    <a:lnTo>
                      <a:pt x="405" y="604"/>
                    </a:lnTo>
                    <a:lnTo>
                      <a:pt x="445" y="835"/>
                    </a:lnTo>
                    <a:lnTo>
                      <a:pt x="552" y="577"/>
                    </a:lnTo>
                    <a:lnTo>
                      <a:pt x="695" y="763"/>
                    </a:lnTo>
                    <a:lnTo>
                      <a:pt x="736" y="559"/>
                    </a:lnTo>
                    <a:lnTo>
                      <a:pt x="953" y="700"/>
                    </a:lnTo>
                    <a:lnTo>
                      <a:pt x="884" y="500"/>
                    </a:lnTo>
                    <a:lnTo>
                      <a:pt x="1134" y="514"/>
                    </a:lnTo>
                    <a:lnTo>
                      <a:pt x="925" y="405"/>
                    </a:lnTo>
                    <a:lnTo>
                      <a:pt x="1108" y="315"/>
                    </a:lnTo>
                    <a:lnTo>
                      <a:pt x="876" y="283"/>
                    </a:lnTo>
                    <a:lnTo>
                      <a:pt x="965" y="172"/>
                    </a:lnTo>
                    <a:lnTo>
                      <a:pt x="744" y="206"/>
                    </a:lnTo>
                    <a:lnTo>
                      <a:pt x="763" y="0"/>
                    </a:lnTo>
                    <a:lnTo>
                      <a:pt x="567" y="224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Rectangle 365"/>
              <p:cNvSpPr>
                <a:spLocks noChangeArrowheads="1"/>
              </p:cNvSpPr>
              <p:nvPr/>
            </p:nvSpPr>
            <p:spPr bwMode="auto">
              <a:xfrm>
                <a:off x="5483" y="3512"/>
                <a:ext cx="284" cy="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/>
              <a:p>
                <a:pPr algn="ctr"/>
                <a:endParaRPr lang="es-ES_tradnl">
                  <a:latin typeface="Arial Narrow" charset="0"/>
                </a:endParaRPr>
              </a:p>
            </p:txBody>
          </p:sp>
          <p:grpSp>
            <p:nvGrpSpPr>
              <p:cNvPr id="11" name="Group 366"/>
              <p:cNvGrpSpPr>
                <a:grpSpLocks/>
              </p:cNvGrpSpPr>
              <p:nvPr/>
            </p:nvGrpSpPr>
            <p:grpSpPr bwMode="auto">
              <a:xfrm>
                <a:off x="5097" y="3018"/>
                <a:ext cx="800" cy="713"/>
                <a:chOff x="5097" y="3018"/>
                <a:chExt cx="800" cy="713"/>
              </a:xfrm>
            </p:grpSpPr>
            <p:sp>
              <p:nvSpPr>
                <p:cNvPr id="12" name="Freeform 367"/>
                <p:cNvSpPr>
                  <a:spLocks/>
                </p:cNvSpPr>
                <p:nvPr/>
              </p:nvSpPr>
              <p:spPr bwMode="auto">
                <a:xfrm>
                  <a:off x="5106" y="3022"/>
                  <a:ext cx="781" cy="704"/>
                </a:xfrm>
                <a:custGeom>
                  <a:avLst/>
                  <a:gdLst>
                    <a:gd name="T0" fmla="*/ 524 w 781"/>
                    <a:gd name="T1" fmla="*/ 164 h 704"/>
                    <a:gd name="T2" fmla="*/ 481 w 781"/>
                    <a:gd name="T3" fmla="*/ 155 h 704"/>
                    <a:gd name="T4" fmla="*/ 512 w 781"/>
                    <a:gd name="T5" fmla="*/ 323 h 704"/>
                    <a:gd name="T6" fmla="*/ 564 w 781"/>
                    <a:gd name="T7" fmla="*/ 327 h 704"/>
                    <a:gd name="T8" fmla="*/ 556 w 781"/>
                    <a:gd name="T9" fmla="*/ 459 h 704"/>
                    <a:gd name="T10" fmla="*/ 582 w 781"/>
                    <a:gd name="T11" fmla="*/ 489 h 704"/>
                    <a:gd name="T12" fmla="*/ 749 w 781"/>
                    <a:gd name="T13" fmla="*/ 432 h 704"/>
                    <a:gd name="T14" fmla="*/ 780 w 781"/>
                    <a:gd name="T15" fmla="*/ 518 h 704"/>
                    <a:gd name="T16" fmla="*/ 746 w 781"/>
                    <a:gd name="T17" fmla="*/ 611 h 704"/>
                    <a:gd name="T18" fmla="*/ 546 w 781"/>
                    <a:gd name="T19" fmla="*/ 648 h 704"/>
                    <a:gd name="T20" fmla="*/ 405 w 781"/>
                    <a:gd name="T21" fmla="*/ 703 h 704"/>
                    <a:gd name="T22" fmla="*/ 347 w 781"/>
                    <a:gd name="T23" fmla="*/ 613 h 704"/>
                    <a:gd name="T24" fmla="*/ 418 w 781"/>
                    <a:gd name="T25" fmla="*/ 627 h 704"/>
                    <a:gd name="T26" fmla="*/ 366 w 781"/>
                    <a:gd name="T27" fmla="*/ 559 h 704"/>
                    <a:gd name="T28" fmla="*/ 482 w 781"/>
                    <a:gd name="T29" fmla="*/ 558 h 704"/>
                    <a:gd name="T30" fmla="*/ 526 w 781"/>
                    <a:gd name="T31" fmla="*/ 487 h 704"/>
                    <a:gd name="T32" fmla="*/ 366 w 781"/>
                    <a:gd name="T33" fmla="*/ 559 h 704"/>
                    <a:gd name="T34" fmla="*/ 322 w 781"/>
                    <a:gd name="T35" fmla="*/ 635 h 704"/>
                    <a:gd name="T36" fmla="*/ 271 w 781"/>
                    <a:gd name="T37" fmla="*/ 648 h 704"/>
                    <a:gd name="T38" fmla="*/ 200 w 781"/>
                    <a:gd name="T39" fmla="*/ 652 h 704"/>
                    <a:gd name="T40" fmla="*/ 191 w 781"/>
                    <a:gd name="T41" fmla="*/ 618 h 704"/>
                    <a:gd name="T42" fmla="*/ 138 w 781"/>
                    <a:gd name="T43" fmla="*/ 581 h 704"/>
                    <a:gd name="T44" fmla="*/ 163 w 781"/>
                    <a:gd name="T45" fmla="*/ 514 h 704"/>
                    <a:gd name="T46" fmla="*/ 69 w 781"/>
                    <a:gd name="T47" fmla="*/ 501 h 704"/>
                    <a:gd name="T48" fmla="*/ 9 w 781"/>
                    <a:gd name="T49" fmla="*/ 468 h 704"/>
                    <a:gd name="T50" fmla="*/ 11 w 781"/>
                    <a:gd name="T51" fmla="*/ 423 h 704"/>
                    <a:gd name="T52" fmla="*/ 59 w 781"/>
                    <a:gd name="T53" fmla="*/ 376 h 704"/>
                    <a:gd name="T54" fmla="*/ 132 w 781"/>
                    <a:gd name="T55" fmla="*/ 404 h 704"/>
                    <a:gd name="T56" fmla="*/ 138 w 781"/>
                    <a:gd name="T57" fmla="*/ 447 h 704"/>
                    <a:gd name="T58" fmla="*/ 183 w 781"/>
                    <a:gd name="T59" fmla="*/ 491 h 704"/>
                    <a:gd name="T60" fmla="*/ 237 w 781"/>
                    <a:gd name="T61" fmla="*/ 321 h 704"/>
                    <a:gd name="T62" fmla="*/ 311 w 781"/>
                    <a:gd name="T63" fmla="*/ 210 h 704"/>
                    <a:gd name="T64" fmla="*/ 416 w 781"/>
                    <a:gd name="T65" fmla="*/ 92 h 704"/>
                    <a:gd name="T66" fmla="*/ 440 w 781"/>
                    <a:gd name="T67" fmla="*/ 64 h 704"/>
                    <a:gd name="T68" fmla="*/ 539 w 781"/>
                    <a:gd name="T69" fmla="*/ 11 h 704"/>
                    <a:gd name="T70" fmla="*/ 593 w 781"/>
                    <a:gd name="T71" fmla="*/ 52 h 704"/>
                    <a:gd name="T72" fmla="*/ 623 w 781"/>
                    <a:gd name="T73" fmla="*/ 103 h 70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81"/>
                    <a:gd name="T112" fmla="*/ 0 h 704"/>
                    <a:gd name="T113" fmla="*/ 781 w 781"/>
                    <a:gd name="T114" fmla="*/ 704 h 70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81" h="704">
                      <a:moveTo>
                        <a:pt x="623" y="103"/>
                      </a:moveTo>
                      <a:lnTo>
                        <a:pt x="524" y="164"/>
                      </a:lnTo>
                      <a:lnTo>
                        <a:pt x="492" y="161"/>
                      </a:lnTo>
                      <a:lnTo>
                        <a:pt x="481" y="155"/>
                      </a:lnTo>
                      <a:lnTo>
                        <a:pt x="428" y="385"/>
                      </a:lnTo>
                      <a:lnTo>
                        <a:pt x="512" y="323"/>
                      </a:lnTo>
                      <a:lnTo>
                        <a:pt x="541" y="313"/>
                      </a:lnTo>
                      <a:lnTo>
                        <a:pt x="564" y="327"/>
                      </a:lnTo>
                      <a:lnTo>
                        <a:pt x="572" y="357"/>
                      </a:lnTo>
                      <a:lnTo>
                        <a:pt x="556" y="459"/>
                      </a:lnTo>
                      <a:lnTo>
                        <a:pt x="550" y="471"/>
                      </a:lnTo>
                      <a:lnTo>
                        <a:pt x="582" y="489"/>
                      </a:lnTo>
                      <a:lnTo>
                        <a:pt x="706" y="440"/>
                      </a:lnTo>
                      <a:lnTo>
                        <a:pt x="749" y="432"/>
                      </a:lnTo>
                      <a:lnTo>
                        <a:pt x="769" y="448"/>
                      </a:lnTo>
                      <a:lnTo>
                        <a:pt x="780" y="518"/>
                      </a:lnTo>
                      <a:lnTo>
                        <a:pt x="771" y="585"/>
                      </a:lnTo>
                      <a:lnTo>
                        <a:pt x="746" y="611"/>
                      </a:lnTo>
                      <a:lnTo>
                        <a:pt x="702" y="621"/>
                      </a:lnTo>
                      <a:lnTo>
                        <a:pt x="546" y="648"/>
                      </a:lnTo>
                      <a:lnTo>
                        <a:pt x="470" y="672"/>
                      </a:lnTo>
                      <a:lnTo>
                        <a:pt x="405" y="703"/>
                      </a:lnTo>
                      <a:lnTo>
                        <a:pt x="410" y="658"/>
                      </a:lnTo>
                      <a:lnTo>
                        <a:pt x="347" y="613"/>
                      </a:lnTo>
                      <a:lnTo>
                        <a:pt x="359" y="595"/>
                      </a:lnTo>
                      <a:lnTo>
                        <a:pt x="418" y="627"/>
                      </a:lnTo>
                      <a:lnTo>
                        <a:pt x="427" y="601"/>
                      </a:lnTo>
                      <a:lnTo>
                        <a:pt x="366" y="559"/>
                      </a:lnTo>
                      <a:lnTo>
                        <a:pt x="434" y="526"/>
                      </a:lnTo>
                      <a:lnTo>
                        <a:pt x="482" y="558"/>
                      </a:lnTo>
                      <a:lnTo>
                        <a:pt x="559" y="508"/>
                      </a:lnTo>
                      <a:lnTo>
                        <a:pt x="526" y="487"/>
                      </a:lnTo>
                      <a:lnTo>
                        <a:pt x="429" y="521"/>
                      </a:lnTo>
                      <a:lnTo>
                        <a:pt x="366" y="559"/>
                      </a:lnTo>
                      <a:lnTo>
                        <a:pt x="351" y="593"/>
                      </a:lnTo>
                      <a:lnTo>
                        <a:pt x="322" y="635"/>
                      </a:lnTo>
                      <a:lnTo>
                        <a:pt x="299" y="644"/>
                      </a:lnTo>
                      <a:lnTo>
                        <a:pt x="271" y="648"/>
                      </a:lnTo>
                      <a:lnTo>
                        <a:pt x="228" y="641"/>
                      </a:lnTo>
                      <a:lnTo>
                        <a:pt x="200" y="652"/>
                      </a:lnTo>
                      <a:lnTo>
                        <a:pt x="189" y="642"/>
                      </a:lnTo>
                      <a:lnTo>
                        <a:pt x="191" y="618"/>
                      </a:lnTo>
                      <a:lnTo>
                        <a:pt x="150" y="598"/>
                      </a:lnTo>
                      <a:lnTo>
                        <a:pt x="138" y="581"/>
                      </a:lnTo>
                      <a:lnTo>
                        <a:pt x="138" y="559"/>
                      </a:lnTo>
                      <a:lnTo>
                        <a:pt x="163" y="514"/>
                      </a:lnTo>
                      <a:lnTo>
                        <a:pt x="108" y="486"/>
                      </a:lnTo>
                      <a:lnTo>
                        <a:pt x="69" y="501"/>
                      </a:lnTo>
                      <a:lnTo>
                        <a:pt x="32" y="492"/>
                      </a:lnTo>
                      <a:lnTo>
                        <a:pt x="9" y="468"/>
                      </a:lnTo>
                      <a:lnTo>
                        <a:pt x="0" y="443"/>
                      </a:lnTo>
                      <a:lnTo>
                        <a:pt x="11" y="423"/>
                      </a:lnTo>
                      <a:lnTo>
                        <a:pt x="26" y="392"/>
                      </a:lnTo>
                      <a:lnTo>
                        <a:pt x="59" y="376"/>
                      </a:lnTo>
                      <a:lnTo>
                        <a:pt x="107" y="384"/>
                      </a:lnTo>
                      <a:lnTo>
                        <a:pt x="132" y="404"/>
                      </a:lnTo>
                      <a:lnTo>
                        <a:pt x="142" y="424"/>
                      </a:lnTo>
                      <a:lnTo>
                        <a:pt x="138" y="447"/>
                      </a:lnTo>
                      <a:lnTo>
                        <a:pt x="132" y="454"/>
                      </a:lnTo>
                      <a:lnTo>
                        <a:pt x="183" y="491"/>
                      </a:lnTo>
                      <a:lnTo>
                        <a:pt x="210" y="405"/>
                      </a:lnTo>
                      <a:lnTo>
                        <a:pt x="237" y="321"/>
                      </a:lnTo>
                      <a:lnTo>
                        <a:pt x="272" y="260"/>
                      </a:lnTo>
                      <a:lnTo>
                        <a:pt x="311" y="210"/>
                      </a:lnTo>
                      <a:lnTo>
                        <a:pt x="330" y="198"/>
                      </a:lnTo>
                      <a:lnTo>
                        <a:pt x="416" y="92"/>
                      </a:lnTo>
                      <a:lnTo>
                        <a:pt x="412" y="52"/>
                      </a:lnTo>
                      <a:lnTo>
                        <a:pt x="440" y="64"/>
                      </a:lnTo>
                      <a:lnTo>
                        <a:pt x="517" y="0"/>
                      </a:lnTo>
                      <a:lnTo>
                        <a:pt x="539" y="11"/>
                      </a:lnTo>
                      <a:lnTo>
                        <a:pt x="540" y="45"/>
                      </a:lnTo>
                      <a:lnTo>
                        <a:pt x="593" y="52"/>
                      </a:lnTo>
                      <a:lnTo>
                        <a:pt x="625" y="83"/>
                      </a:lnTo>
                      <a:lnTo>
                        <a:pt x="623" y="103"/>
                      </a:lnTo>
                    </a:path>
                  </a:pathLst>
                </a:custGeom>
                <a:solidFill>
                  <a:srgbClr val="FF53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368"/>
                <p:cNvSpPr>
                  <a:spLocks/>
                </p:cNvSpPr>
                <p:nvPr/>
              </p:nvSpPr>
              <p:spPr bwMode="auto">
                <a:xfrm>
                  <a:off x="5438" y="3206"/>
                  <a:ext cx="132" cy="193"/>
                </a:xfrm>
                <a:custGeom>
                  <a:avLst/>
                  <a:gdLst>
                    <a:gd name="T0" fmla="*/ 131 w 132"/>
                    <a:gd name="T1" fmla="*/ 22 h 193"/>
                    <a:gd name="T2" fmla="*/ 96 w 132"/>
                    <a:gd name="T3" fmla="*/ 6 h 193"/>
                    <a:gd name="T4" fmla="*/ 56 w 132"/>
                    <a:gd name="T5" fmla="*/ 0 h 193"/>
                    <a:gd name="T6" fmla="*/ 18 w 132"/>
                    <a:gd name="T7" fmla="*/ 9 h 193"/>
                    <a:gd name="T8" fmla="*/ 11 w 132"/>
                    <a:gd name="T9" fmla="*/ 94 h 193"/>
                    <a:gd name="T10" fmla="*/ 0 w 132"/>
                    <a:gd name="T11" fmla="*/ 144 h 193"/>
                    <a:gd name="T12" fmla="*/ 30 w 132"/>
                    <a:gd name="T13" fmla="*/ 144 h 193"/>
                    <a:gd name="T14" fmla="*/ 58 w 132"/>
                    <a:gd name="T15" fmla="*/ 154 h 193"/>
                    <a:gd name="T16" fmla="*/ 76 w 132"/>
                    <a:gd name="T17" fmla="*/ 168 h 193"/>
                    <a:gd name="T18" fmla="*/ 91 w 132"/>
                    <a:gd name="T19" fmla="*/ 192 h 193"/>
                    <a:gd name="T20" fmla="*/ 131 w 132"/>
                    <a:gd name="T21" fmla="*/ 22 h 19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2"/>
                    <a:gd name="T34" fmla="*/ 0 h 193"/>
                    <a:gd name="T35" fmla="*/ 132 w 132"/>
                    <a:gd name="T36" fmla="*/ 193 h 19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2" h="193">
                      <a:moveTo>
                        <a:pt x="131" y="22"/>
                      </a:moveTo>
                      <a:lnTo>
                        <a:pt x="96" y="6"/>
                      </a:lnTo>
                      <a:lnTo>
                        <a:pt x="56" y="0"/>
                      </a:lnTo>
                      <a:lnTo>
                        <a:pt x="18" y="9"/>
                      </a:lnTo>
                      <a:lnTo>
                        <a:pt x="11" y="94"/>
                      </a:lnTo>
                      <a:lnTo>
                        <a:pt x="0" y="144"/>
                      </a:lnTo>
                      <a:lnTo>
                        <a:pt x="30" y="144"/>
                      </a:lnTo>
                      <a:lnTo>
                        <a:pt x="58" y="154"/>
                      </a:lnTo>
                      <a:lnTo>
                        <a:pt x="76" y="168"/>
                      </a:lnTo>
                      <a:lnTo>
                        <a:pt x="91" y="192"/>
                      </a:lnTo>
                      <a:lnTo>
                        <a:pt x="131" y="22"/>
                      </a:lnTo>
                    </a:path>
                  </a:pathLst>
                </a:custGeom>
                <a:solidFill>
                  <a:srgbClr val="FF78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Freeform 369"/>
                <p:cNvSpPr>
                  <a:spLocks/>
                </p:cNvSpPr>
                <p:nvPr/>
              </p:nvSpPr>
              <p:spPr bwMode="auto">
                <a:xfrm>
                  <a:off x="5330" y="3551"/>
                  <a:ext cx="126" cy="110"/>
                </a:xfrm>
                <a:custGeom>
                  <a:avLst/>
                  <a:gdLst>
                    <a:gd name="T0" fmla="*/ 125 w 126"/>
                    <a:gd name="T1" fmla="*/ 71 h 110"/>
                    <a:gd name="T2" fmla="*/ 60 w 126"/>
                    <a:gd name="T3" fmla="*/ 17 h 110"/>
                    <a:gd name="T4" fmla="*/ 27 w 126"/>
                    <a:gd name="T5" fmla="*/ 0 h 110"/>
                    <a:gd name="T6" fmla="*/ 0 w 126"/>
                    <a:gd name="T7" fmla="*/ 40 h 110"/>
                    <a:gd name="T8" fmla="*/ 60 w 126"/>
                    <a:gd name="T9" fmla="*/ 75 h 110"/>
                    <a:gd name="T10" fmla="*/ 92 w 126"/>
                    <a:gd name="T11" fmla="*/ 109 h 110"/>
                    <a:gd name="T12" fmla="*/ 125 w 126"/>
                    <a:gd name="T13" fmla="*/ 71 h 1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6"/>
                    <a:gd name="T22" fmla="*/ 0 h 110"/>
                    <a:gd name="T23" fmla="*/ 126 w 126"/>
                    <a:gd name="T24" fmla="*/ 110 h 1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6" h="110">
                      <a:moveTo>
                        <a:pt x="125" y="71"/>
                      </a:moveTo>
                      <a:lnTo>
                        <a:pt x="60" y="17"/>
                      </a:lnTo>
                      <a:lnTo>
                        <a:pt x="27" y="0"/>
                      </a:lnTo>
                      <a:lnTo>
                        <a:pt x="0" y="40"/>
                      </a:lnTo>
                      <a:lnTo>
                        <a:pt x="60" y="75"/>
                      </a:lnTo>
                      <a:lnTo>
                        <a:pt x="92" y="109"/>
                      </a:lnTo>
                      <a:lnTo>
                        <a:pt x="125" y="71"/>
                      </a:lnTo>
                    </a:path>
                  </a:pathLst>
                </a:custGeom>
                <a:solidFill>
                  <a:srgbClr val="FF78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Freeform 370"/>
                <p:cNvSpPr>
                  <a:spLocks/>
                </p:cNvSpPr>
                <p:nvPr/>
              </p:nvSpPr>
              <p:spPr bwMode="auto">
                <a:xfrm>
                  <a:off x="5301" y="3624"/>
                  <a:ext cx="53" cy="50"/>
                </a:xfrm>
                <a:custGeom>
                  <a:avLst/>
                  <a:gdLst>
                    <a:gd name="T0" fmla="*/ 52 w 53"/>
                    <a:gd name="T1" fmla="*/ 14 h 50"/>
                    <a:gd name="T2" fmla="*/ 25 w 53"/>
                    <a:gd name="T3" fmla="*/ 38 h 50"/>
                    <a:gd name="T4" fmla="*/ 0 w 53"/>
                    <a:gd name="T5" fmla="*/ 49 h 50"/>
                    <a:gd name="T6" fmla="*/ 42 w 53"/>
                    <a:gd name="T7" fmla="*/ 0 h 50"/>
                    <a:gd name="T8" fmla="*/ 52 w 53"/>
                    <a:gd name="T9" fmla="*/ 14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50"/>
                    <a:gd name="T17" fmla="*/ 53 w 53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50">
                      <a:moveTo>
                        <a:pt x="52" y="14"/>
                      </a:moveTo>
                      <a:lnTo>
                        <a:pt x="25" y="38"/>
                      </a:lnTo>
                      <a:lnTo>
                        <a:pt x="0" y="49"/>
                      </a:lnTo>
                      <a:lnTo>
                        <a:pt x="42" y="0"/>
                      </a:lnTo>
                      <a:lnTo>
                        <a:pt x="52" y="14"/>
                      </a:lnTo>
                    </a:path>
                  </a:pathLst>
                </a:custGeom>
                <a:solidFill>
                  <a:srgbClr val="FF78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371"/>
                <p:cNvSpPr>
                  <a:spLocks/>
                </p:cNvSpPr>
                <p:nvPr/>
              </p:nvSpPr>
              <p:spPr bwMode="auto">
                <a:xfrm>
                  <a:off x="5152" y="3416"/>
                  <a:ext cx="69" cy="56"/>
                </a:xfrm>
                <a:custGeom>
                  <a:avLst/>
                  <a:gdLst>
                    <a:gd name="T0" fmla="*/ 64 w 69"/>
                    <a:gd name="T1" fmla="*/ 46 h 56"/>
                    <a:gd name="T2" fmla="*/ 68 w 69"/>
                    <a:gd name="T3" fmla="*/ 26 h 56"/>
                    <a:gd name="T4" fmla="*/ 54 w 69"/>
                    <a:gd name="T5" fmla="*/ 10 h 56"/>
                    <a:gd name="T6" fmla="*/ 27 w 69"/>
                    <a:gd name="T7" fmla="*/ 0 h 56"/>
                    <a:gd name="T8" fmla="*/ 8 w 69"/>
                    <a:gd name="T9" fmla="*/ 7 h 56"/>
                    <a:gd name="T10" fmla="*/ 0 w 69"/>
                    <a:gd name="T11" fmla="*/ 26 h 56"/>
                    <a:gd name="T12" fmla="*/ 14 w 69"/>
                    <a:gd name="T13" fmla="*/ 44 h 56"/>
                    <a:gd name="T14" fmla="*/ 40 w 69"/>
                    <a:gd name="T15" fmla="*/ 55 h 56"/>
                    <a:gd name="T16" fmla="*/ 53 w 69"/>
                    <a:gd name="T17" fmla="*/ 53 h 56"/>
                    <a:gd name="T18" fmla="*/ 64 w 69"/>
                    <a:gd name="T19" fmla="*/ 46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9"/>
                    <a:gd name="T31" fmla="*/ 0 h 56"/>
                    <a:gd name="T32" fmla="*/ 69 w 69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9" h="56">
                      <a:moveTo>
                        <a:pt x="64" y="46"/>
                      </a:moveTo>
                      <a:lnTo>
                        <a:pt x="68" y="26"/>
                      </a:lnTo>
                      <a:lnTo>
                        <a:pt x="54" y="10"/>
                      </a:lnTo>
                      <a:lnTo>
                        <a:pt x="27" y="0"/>
                      </a:lnTo>
                      <a:lnTo>
                        <a:pt x="8" y="7"/>
                      </a:lnTo>
                      <a:lnTo>
                        <a:pt x="0" y="26"/>
                      </a:lnTo>
                      <a:lnTo>
                        <a:pt x="14" y="44"/>
                      </a:lnTo>
                      <a:lnTo>
                        <a:pt x="40" y="55"/>
                      </a:lnTo>
                      <a:lnTo>
                        <a:pt x="53" y="53"/>
                      </a:lnTo>
                      <a:lnTo>
                        <a:pt x="64" y="46"/>
                      </a:lnTo>
                    </a:path>
                  </a:pathLst>
                </a:custGeom>
                <a:solidFill>
                  <a:srgbClr val="FF78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372"/>
                <p:cNvSpPr>
                  <a:spLocks/>
                </p:cNvSpPr>
                <p:nvPr/>
              </p:nvSpPr>
              <p:spPr bwMode="auto">
                <a:xfrm>
                  <a:off x="5519" y="3462"/>
                  <a:ext cx="346" cy="238"/>
                </a:xfrm>
                <a:custGeom>
                  <a:avLst/>
                  <a:gdLst>
                    <a:gd name="T0" fmla="*/ 324 w 346"/>
                    <a:gd name="T1" fmla="*/ 153 h 238"/>
                    <a:gd name="T2" fmla="*/ 340 w 346"/>
                    <a:gd name="T3" fmla="*/ 104 h 238"/>
                    <a:gd name="T4" fmla="*/ 345 w 346"/>
                    <a:gd name="T5" fmla="*/ 54 h 238"/>
                    <a:gd name="T6" fmla="*/ 338 w 346"/>
                    <a:gd name="T7" fmla="*/ 22 h 238"/>
                    <a:gd name="T8" fmla="*/ 324 w 346"/>
                    <a:gd name="T9" fmla="*/ 0 h 238"/>
                    <a:gd name="T10" fmla="*/ 239 w 346"/>
                    <a:gd name="T11" fmla="*/ 20 h 238"/>
                    <a:gd name="T12" fmla="*/ 167 w 346"/>
                    <a:gd name="T13" fmla="*/ 49 h 238"/>
                    <a:gd name="T14" fmla="*/ 270 w 346"/>
                    <a:gd name="T15" fmla="*/ 118 h 238"/>
                    <a:gd name="T16" fmla="*/ 259 w 346"/>
                    <a:gd name="T17" fmla="*/ 134 h 238"/>
                    <a:gd name="T18" fmla="*/ 242 w 346"/>
                    <a:gd name="T19" fmla="*/ 131 h 238"/>
                    <a:gd name="T20" fmla="*/ 145 w 346"/>
                    <a:gd name="T21" fmla="*/ 68 h 238"/>
                    <a:gd name="T22" fmla="*/ 97 w 346"/>
                    <a:gd name="T23" fmla="*/ 96 h 238"/>
                    <a:gd name="T24" fmla="*/ 67 w 346"/>
                    <a:gd name="T25" fmla="*/ 118 h 238"/>
                    <a:gd name="T26" fmla="*/ 113 w 346"/>
                    <a:gd name="T27" fmla="*/ 154 h 238"/>
                    <a:gd name="T28" fmla="*/ 108 w 346"/>
                    <a:gd name="T29" fmla="*/ 171 h 238"/>
                    <a:gd name="T30" fmla="*/ 92 w 346"/>
                    <a:gd name="T31" fmla="*/ 173 h 238"/>
                    <a:gd name="T32" fmla="*/ 76 w 346"/>
                    <a:gd name="T33" fmla="*/ 165 h 238"/>
                    <a:gd name="T34" fmla="*/ 60 w 346"/>
                    <a:gd name="T35" fmla="*/ 183 h 238"/>
                    <a:gd name="T36" fmla="*/ 44 w 346"/>
                    <a:gd name="T37" fmla="*/ 183 h 238"/>
                    <a:gd name="T38" fmla="*/ 17 w 346"/>
                    <a:gd name="T39" fmla="*/ 165 h 238"/>
                    <a:gd name="T40" fmla="*/ 4 w 346"/>
                    <a:gd name="T41" fmla="*/ 196 h 238"/>
                    <a:gd name="T42" fmla="*/ 20 w 346"/>
                    <a:gd name="T43" fmla="*/ 212 h 238"/>
                    <a:gd name="T44" fmla="*/ 0 w 346"/>
                    <a:gd name="T45" fmla="*/ 237 h 238"/>
                    <a:gd name="T46" fmla="*/ 67 w 346"/>
                    <a:gd name="T47" fmla="*/ 208 h 238"/>
                    <a:gd name="T48" fmla="*/ 145 w 346"/>
                    <a:gd name="T49" fmla="*/ 186 h 238"/>
                    <a:gd name="T50" fmla="*/ 228 w 346"/>
                    <a:gd name="T51" fmla="*/ 172 h 238"/>
                    <a:gd name="T52" fmla="*/ 295 w 346"/>
                    <a:gd name="T53" fmla="*/ 163 h 238"/>
                    <a:gd name="T54" fmla="*/ 324 w 346"/>
                    <a:gd name="T55" fmla="*/ 153 h 23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6"/>
                    <a:gd name="T85" fmla="*/ 0 h 238"/>
                    <a:gd name="T86" fmla="*/ 346 w 346"/>
                    <a:gd name="T87" fmla="*/ 238 h 23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6" h="238">
                      <a:moveTo>
                        <a:pt x="324" y="153"/>
                      </a:moveTo>
                      <a:lnTo>
                        <a:pt x="340" y="104"/>
                      </a:lnTo>
                      <a:lnTo>
                        <a:pt x="345" y="54"/>
                      </a:lnTo>
                      <a:lnTo>
                        <a:pt x="338" y="22"/>
                      </a:lnTo>
                      <a:lnTo>
                        <a:pt x="324" y="0"/>
                      </a:lnTo>
                      <a:lnTo>
                        <a:pt x="239" y="20"/>
                      </a:lnTo>
                      <a:lnTo>
                        <a:pt x="167" y="49"/>
                      </a:lnTo>
                      <a:lnTo>
                        <a:pt x="270" y="118"/>
                      </a:lnTo>
                      <a:lnTo>
                        <a:pt x="259" y="134"/>
                      </a:lnTo>
                      <a:lnTo>
                        <a:pt x="242" y="131"/>
                      </a:lnTo>
                      <a:lnTo>
                        <a:pt x="145" y="68"/>
                      </a:lnTo>
                      <a:lnTo>
                        <a:pt x="97" y="96"/>
                      </a:lnTo>
                      <a:lnTo>
                        <a:pt x="67" y="118"/>
                      </a:lnTo>
                      <a:lnTo>
                        <a:pt x="113" y="154"/>
                      </a:lnTo>
                      <a:lnTo>
                        <a:pt x="108" y="171"/>
                      </a:lnTo>
                      <a:lnTo>
                        <a:pt x="92" y="173"/>
                      </a:lnTo>
                      <a:lnTo>
                        <a:pt x="76" y="165"/>
                      </a:lnTo>
                      <a:lnTo>
                        <a:pt x="60" y="183"/>
                      </a:lnTo>
                      <a:lnTo>
                        <a:pt x="44" y="183"/>
                      </a:lnTo>
                      <a:lnTo>
                        <a:pt x="17" y="165"/>
                      </a:lnTo>
                      <a:lnTo>
                        <a:pt x="4" y="196"/>
                      </a:lnTo>
                      <a:lnTo>
                        <a:pt x="20" y="212"/>
                      </a:lnTo>
                      <a:lnTo>
                        <a:pt x="0" y="237"/>
                      </a:lnTo>
                      <a:lnTo>
                        <a:pt x="67" y="208"/>
                      </a:lnTo>
                      <a:lnTo>
                        <a:pt x="145" y="186"/>
                      </a:lnTo>
                      <a:lnTo>
                        <a:pt x="228" y="172"/>
                      </a:lnTo>
                      <a:lnTo>
                        <a:pt x="295" y="163"/>
                      </a:lnTo>
                      <a:lnTo>
                        <a:pt x="324" y="153"/>
                      </a:lnTo>
                    </a:path>
                  </a:pathLst>
                </a:custGeom>
                <a:solidFill>
                  <a:srgbClr val="DC2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Freeform 373"/>
                <p:cNvSpPr>
                  <a:spLocks/>
                </p:cNvSpPr>
                <p:nvPr/>
              </p:nvSpPr>
              <p:spPr bwMode="auto">
                <a:xfrm>
                  <a:off x="5476" y="3340"/>
                  <a:ext cx="178" cy="218"/>
                </a:xfrm>
                <a:custGeom>
                  <a:avLst/>
                  <a:gdLst>
                    <a:gd name="T0" fmla="*/ 159 w 178"/>
                    <a:gd name="T1" fmla="*/ 139 h 218"/>
                    <a:gd name="T2" fmla="*/ 176 w 178"/>
                    <a:gd name="T3" fmla="*/ 74 h 218"/>
                    <a:gd name="T4" fmla="*/ 177 w 178"/>
                    <a:gd name="T5" fmla="*/ 27 h 218"/>
                    <a:gd name="T6" fmla="*/ 169 w 178"/>
                    <a:gd name="T7" fmla="*/ 0 h 218"/>
                    <a:gd name="T8" fmla="*/ 127 w 178"/>
                    <a:gd name="T9" fmla="*/ 19 h 218"/>
                    <a:gd name="T10" fmla="*/ 60 w 178"/>
                    <a:gd name="T11" fmla="*/ 71 h 218"/>
                    <a:gd name="T12" fmla="*/ 110 w 178"/>
                    <a:gd name="T13" fmla="*/ 107 h 218"/>
                    <a:gd name="T14" fmla="*/ 117 w 178"/>
                    <a:gd name="T15" fmla="*/ 125 h 218"/>
                    <a:gd name="T16" fmla="*/ 107 w 178"/>
                    <a:gd name="T17" fmla="*/ 143 h 218"/>
                    <a:gd name="T18" fmla="*/ 89 w 178"/>
                    <a:gd name="T19" fmla="*/ 135 h 218"/>
                    <a:gd name="T20" fmla="*/ 44 w 178"/>
                    <a:gd name="T21" fmla="*/ 106 h 218"/>
                    <a:gd name="T22" fmla="*/ 29 w 178"/>
                    <a:gd name="T23" fmla="*/ 131 h 218"/>
                    <a:gd name="T24" fmla="*/ 0 w 178"/>
                    <a:gd name="T25" fmla="*/ 217 h 218"/>
                    <a:gd name="T26" fmla="*/ 43 w 178"/>
                    <a:gd name="T27" fmla="*/ 196 h 218"/>
                    <a:gd name="T28" fmla="*/ 113 w 178"/>
                    <a:gd name="T29" fmla="*/ 168 h 218"/>
                    <a:gd name="T30" fmla="*/ 141 w 178"/>
                    <a:gd name="T31" fmla="*/ 154 h 218"/>
                    <a:gd name="T32" fmla="*/ 159 w 178"/>
                    <a:gd name="T33" fmla="*/ 139 h 2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218"/>
                    <a:gd name="T53" fmla="*/ 178 w 178"/>
                    <a:gd name="T54" fmla="*/ 218 h 2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218">
                      <a:moveTo>
                        <a:pt x="159" y="139"/>
                      </a:moveTo>
                      <a:lnTo>
                        <a:pt x="176" y="74"/>
                      </a:lnTo>
                      <a:lnTo>
                        <a:pt x="177" y="27"/>
                      </a:lnTo>
                      <a:lnTo>
                        <a:pt x="169" y="0"/>
                      </a:lnTo>
                      <a:lnTo>
                        <a:pt x="127" y="19"/>
                      </a:lnTo>
                      <a:lnTo>
                        <a:pt x="60" y="71"/>
                      </a:lnTo>
                      <a:lnTo>
                        <a:pt x="110" y="107"/>
                      </a:lnTo>
                      <a:lnTo>
                        <a:pt x="117" y="125"/>
                      </a:lnTo>
                      <a:lnTo>
                        <a:pt x="107" y="143"/>
                      </a:lnTo>
                      <a:lnTo>
                        <a:pt x="89" y="135"/>
                      </a:lnTo>
                      <a:lnTo>
                        <a:pt x="44" y="106"/>
                      </a:lnTo>
                      <a:lnTo>
                        <a:pt x="29" y="131"/>
                      </a:lnTo>
                      <a:lnTo>
                        <a:pt x="0" y="217"/>
                      </a:lnTo>
                      <a:lnTo>
                        <a:pt x="43" y="196"/>
                      </a:lnTo>
                      <a:lnTo>
                        <a:pt x="113" y="168"/>
                      </a:lnTo>
                      <a:lnTo>
                        <a:pt x="141" y="154"/>
                      </a:lnTo>
                      <a:lnTo>
                        <a:pt x="159" y="139"/>
                      </a:lnTo>
                    </a:path>
                  </a:pathLst>
                </a:custGeom>
                <a:solidFill>
                  <a:srgbClr val="DC2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374"/>
                <p:cNvSpPr>
                  <a:spLocks/>
                </p:cNvSpPr>
                <p:nvPr/>
              </p:nvSpPr>
              <p:spPr bwMode="auto">
                <a:xfrm>
                  <a:off x="5324" y="3228"/>
                  <a:ext cx="113" cy="203"/>
                </a:xfrm>
                <a:custGeom>
                  <a:avLst/>
                  <a:gdLst>
                    <a:gd name="T0" fmla="*/ 0 w 113"/>
                    <a:gd name="T1" fmla="*/ 202 h 203"/>
                    <a:gd name="T2" fmla="*/ 31 w 113"/>
                    <a:gd name="T3" fmla="*/ 173 h 203"/>
                    <a:gd name="T4" fmla="*/ 76 w 113"/>
                    <a:gd name="T5" fmla="*/ 139 h 203"/>
                    <a:gd name="T6" fmla="*/ 94 w 113"/>
                    <a:gd name="T7" fmla="*/ 117 h 203"/>
                    <a:gd name="T8" fmla="*/ 112 w 113"/>
                    <a:gd name="T9" fmla="*/ 0 h 203"/>
                    <a:gd name="T10" fmla="*/ 69 w 113"/>
                    <a:gd name="T11" fmla="*/ 38 h 203"/>
                    <a:gd name="T12" fmla="*/ 27 w 113"/>
                    <a:gd name="T13" fmla="*/ 109 h 203"/>
                    <a:gd name="T14" fmla="*/ 1 w 113"/>
                    <a:gd name="T15" fmla="*/ 164 h 203"/>
                    <a:gd name="T16" fmla="*/ 0 w 113"/>
                    <a:gd name="T17" fmla="*/ 202 h 2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3"/>
                    <a:gd name="T28" fmla="*/ 0 h 203"/>
                    <a:gd name="T29" fmla="*/ 113 w 113"/>
                    <a:gd name="T30" fmla="*/ 203 h 20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3" h="203">
                      <a:moveTo>
                        <a:pt x="0" y="202"/>
                      </a:moveTo>
                      <a:lnTo>
                        <a:pt x="31" y="173"/>
                      </a:lnTo>
                      <a:lnTo>
                        <a:pt x="76" y="139"/>
                      </a:lnTo>
                      <a:lnTo>
                        <a:pt x="94" y="117"/>
                      </a:lnTo>
                      <a:lnTo>
                        <a:pt x="112" y="0"/>
                      </a:lnTo>
                      <a:lnTo>
                        <a:pt x="69" y="38"/>
                      </a:lnTo>
                      <a:lnTo>
                        <a:pt x="27" y="109"/>
                      </a:lnTo>
                      <a:lnTo>
                        <a:pt x="1" y="164"/>
                      </a:lnTo>
                      <a:lnTo>
                        <a:pt x="0" y="202"/>
                      </a:lnTo>
                    </a:path>
                  </a:pathLst>
                </a:custGeom>
                <a:solidFill>
                  <a:srgbClr val="DC2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Freeform 375"/>
                <p:cNvSpPr>
                  <a:spLocks/>
                </p:cNvSpPr>
                <p:nvPr/>
              </p:nvSpPr>
              <p:spPr bwMode="auto">
                <a:xfrm>
                  <a:off x="5584" y="3028"/>
                  <a:ext cx="50" cy="114"/>
                </a:xfrm>
                <a:custGeom>
                  <a:avLst/>
                  <a:gdLst>
                    <a:gd name="T0" fmla="*/ 8 w 50"/>
                    <a:gd name="T1" fmla="*/ 113 h 114"/>
                    <a:gd name="T2" fmla="*/ 42 w 50"/>
                    <a:gd name="T3" fmla="*/ 76 h 114"/>
                    <a:gd name="T4" fmla="*/ 49 w 50"/>
                    <a:gd name="T5" fmla="*/ 1 h 114"/>
                    <a:gd name="T6" fmla="*/ 32 w 50"/>
                    <a:gd name="T7" fmla="*/ 0 h 114"/>
                    <a:gd name="T8" fmla="*/ 0 w 50"/>
                    <a:gd name="T9" fmla="*/ 35 h 114"/>
                    <a:gd name="T10" fmla="*/ 16 w 50"/>
                    <a:gd name="T11" fmla="*/ 64 h 114"/>
                    <a:gd name="T12" fmla="*/ 8 w 50"/>
                    <a:gd name="T13" fmla="*/ 113 h 1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114"/>
                    <a:gd name="T23" fmla="*/ 50 w 50"/>
                    <a:gd name="T24" fmla="*/ 114 h 1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114">
                      <a:moveTo>
                        <a:pt x="8" y="113"/>
                      </a:moveTo>
                      <a:lnTo>
                        <a:pt x="42" y="76"/>
                      </a:lnTo>
                      <a:lnTo>
                        <a:pt x="49" y="1"/>
                      </a:lnTo>
                      <a:lnTo>
                        <a:pt x="32" y="0"/>
                      </a:lnTo>
                      <a:lnTo>
                        <a:pt x="0" y="35"/>
                      </a:lnTo>
                      <a:lnTo>
                        <a:pt x="16" y="64"/>
                      </a:lnTo>
                      <a:lnTo>
                        <a:pt x="8" y="113"/>
                      </a:lnTo>
                    </a:path>
                  </a:pathLst>
                </a:custGeom>
                <a:solidFill>
                  <a:srgbClr val="DC2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376"/>
                <p:cNvSpPr>
                  <a:spLocks/>
                </p:cNvSpPr>
                <p:nvPr/>
              </p:nvSpPr>
              <p:spPr bwMode="auto">
                <a:xfrm>
                  <a:off x="5457" y="3070"/>
                  <a:ext cx="123" cy="146"/>
                </a:xfrm>
                <a:custGeom>
                  <a:avLst/>
                  <a:gdLst>
                    <a:gd name="T0" fmla="*/ 108 w 123"/>
                    <a:gd name="T1" fmla="*/ 15 h 146"/>
                    <a:gd name="T2" fmla="*/ 32 w 123"/>
                    <a:gd name="T3" fmla="*/ 101 h 146"/>
                    <a:gd name="T4" fmla="*/ 0 w 123"/>
                    <a:gd name="T5" fmla="*/ 145 h 146"/>
                    <a:gd name="T6" fmla="*/ 59 w 123"/>
                    <a:gd name="T7" fmla="*/ 136 h 146"/>
                    <a:gd name="T8" fmla="*/ 82 w 123"/>
                    <a:gd name="T9" fmla="*/ 87 h 146"/>
                    <a:gd name="T10" fmla="*/ 108 w 123"/>
                    <a:gd name="T11" fmla="*/ 42 h 146"/>
                    <a:gd name="T12" fmla="*/ 122 w 123"/>
                    <a:gd name="T13" fmla="*/ 0 h 146"/>
                    <a:gd name="T14" fmla="*/ 108 w 123"/>
                    <a:gd name="T15" fmla="*/ 15 h 1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3"/>
                    <a:gd name="T25" fmla="*/ 0 h 146"/>
                    <a:gd name="T26" fmla="*/ 123 w 123"/>
                    <a:gd name="T27" fmla="*/ 146 h 1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3" h="146">
                      <a:moveTo>
                        <a:pt x="108" y="15"/>
                      </a:moveTo>
                      <a:lnTo>
                        <a:pt x="32" y="101"/>
                      </a:lnTo>
                      <a:lnTo>
                        <a:pt x="0" y="145"/>
                      </a:lnTo>
                      <a:lnTo>
                        <a:pt x="59" y="136"/>
                      </a:lnTo>
                      <a:lnTo>
                        <a:pt x="82" y="87"/>
                      </a:lnTo>
                      <a:lnTo>
                        <a:pt x="108" y="42"/>
                      </a:lnTo>
                      <a:lnTo>
                        <a:pt x="122" y="0"/>
                      </a:lnTo>
                      <a:lnTo>
                        <a:pt x="108" y="15"/>
                      </a:lnTo>
                    </a:path>
                  </a:pathLst>
                </a:custGeom>
                <a:solidFill>
                  <a:srgbClr val="DC2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377"/>
                <p:cNvSpPr>
                  <a:spLocks/>
                </p:cNvSpPr>
                <p:nvPr/>
              </p:nvSpPr>
              <p:spPr bwMode="auto">
                <a:xfrm>
                  <a:off x="5246" y="3381"/>
                  <a:ext cx="239" cy="200"/>
                </a:xfrm>
                <a:custGeom>
                  <a:avLst/>
                  <a:gdLst>
                    <a:gd name="T0" fmla="*/ 194 w 239"/>
                    <a:gd name="T1" fmla="*/ 21 h 200"/>
                    <a:gd name="T2" fmla="*/ 238 w 239"/>
                    <a:gd name="T3" fmla="*/ 132 h 200"/>
                    <a:gd name="T4" fmla="*/ 214 w 239"/>
                    <a:gd name="T5" fmla="*/ 191 h 200"/>
                    <a:gd name="T6" fmla="*/ 181 w 239"/>
                    <a:gd name="T7" fmla="*/ 130 h 200"/>
                    <a:gd name="T8" fmla="*/ 154 w 239"/>
                    <a:gd name="T9" fmla="*/ 99 h 200"/>
                    <a:gd name="T10" fmla="*/ 129 w 239"/>
                    <a:gd name="T11" fmla="*/ 83 h 200"/>
                    <a:gd name="T12" fmla="*/ 118 w 239"/>
                    <a:gd name="T13" fmla="*/ 96 h 200"/>
                    <a:gd name="T14" fmla="*/ 82 w 239"/>
                    <a:gd name="T15" fmla="*/ 159 h 200"/>
                    <a:gd name="T16" fmla="*/ 64 w 239"/>
                    <a:gd name="T17" fmla="*/ 163 h 200"/>
                    <a:gd name="T18" fmla="*/ 45 w 239"/>
                    <a:gd name="T19" fmla="*/ 197 h 200"/>
                    <a:gd name="T20" fmla="*/ 0 w 239"/>
                    <a:gd name="T21" fmla="*/ 199 h 200"/>
                    <a:gd name="T22" fmla="*/ 24 w 239"/>
                    <a:gd name="T23" fmla="*/ 159 h 200"/>
                    <a:gd name="T24" fmla="*/ 44 w 239"/>
                    <a:gd name="T25" fmla="*/ 144 h 200"/>
                    <a:gd name="T26" fmla="*/ 76 w 239"/>
                    <a:gd name="T27" fmla="*/ 70 h 200"/>
                    <a:gd name="T28" fmla="*/ 107 w 239"/>
                    <a:gd name="T29" fmla="*/ 46 h 200"/>
                    <a:gd name="T30" fmla="*/ 167 w 239"/>
                    <a:gd name="T31" fmla="*/ 0 h 200"/>
                    <a:gd name="T32" fmla="*/ 194 w 239"/>
                    <a:gd name="T33" fmla="*/ 21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9"/>
                    <a:gd name="T52" fmla="*/ 0 h 200"/>
                    <a:gd name="T53" fmla="*/ 239 w 239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9" h="200">
                      <a:moveTo>
                        <a:pt x="194" y="21"/>
                      </a:moveTo>
                      <a:lnTo>
                        <a:pt x="238" y="132"/>
                      </a:lnTo>
                      <a:lnTo>
                        <a:pt x="214" y="191"/>
                      </a:lnTo>
                      <a:lnTo>
                        <a:pt x="181" y="130"/>
                      </a:lnTo>
                      <a:lnTo>
                        <a:pt x="154" y="99"/>
                      </a:lnTo>
                      <a:lnTo>
                        <a:pt x="129" y="83"/>
                      </a:lnTo>
                      <a:lnTo>
                        <a:pt x="118" y="96"/>
                      </a:lnTo>
                      <a:lnTo>
                        <a:pt x="82" y="159"/>
                      </a:lnTo>
                      <a:lnTo>
                        <a:pt x="64" y="163"/>
                      </a:lnTo>
                      <a:lnTo>
                        <a:pt x="45" y="197"/>
                      </a:lnTo>
                      <a:lnTo>
                        <a:pt x="0" y="199"/>
                      </a:lnTo>
                      <a:lnTo>
                        <a:pt x="24" y="159"/>
                      </a:lnTo>
                      <a:lnTo>
                        <a:pt x="44" y="144"/>
                      </a:lnTo>
                      <a:lnTo>
                        <a:pt x="76" y="70"/>
                      </a:lnTo>
                      <a:lnTo>
                        <a:pt x="107" y="46"/>
                      </a:lnTo>
                      <a:lnTo>
                        <a:pt x="167" y="0"/>
                      </a:lnTo>
                      <a:lnTo>
                        <a:pt x="194" y="21"/>
                      </a:lnTo>
                    </a:path>
                  </a:pathLst>
                </a:custGeom>
                <a:solidFill>
                  <a:srgbClr val="DC2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Freeform 378"/>
                <p:cNvSpPr>
                  <a:spLocks/>
                </p:cNvSpPr>
                <p:nvPr/>
              </p:nvSpPr>
              <p:spPr bwMode="auto">
                <a:xfrm>
                  <a:off x="5464" y="3450"/>
                  <a:ext cx="433" cy="281"/>
                </a:xfrm>
                <a:custGeom>
                  <a:avLst/>
                  <a:gdLst>
                    <a:gd name="T0" fmla="*/ 33 w 433"/>
                    <a:gd name="T1" fmla="*/ 273 h 281"/>
                    <a:gd name="T2" fmla="*/ 43 w 433"/>
                    <a:gd name="T3" fmla="*/ 247 h 281"/>
                    <a:gd name="T4" fmla="*/ 44 w 433"/>
                    <a:gd name="T5" fmla="*/ 229 h 281"/>
                    <a:gd name="T6" fmla="*/ 1 w 433"/>
                    <a:gd name="T7" fmla="*/ 196 h 281"/>
                    <a:gd name="T8" fmla="*/ 3 w 433"/>
                    <a:gd name="T9" fmla="*/ 190 h 281"/>
                    <a:gd name="T10" fmla="*/ 12 w 433"/>
                    <a:gd name="T11" fmla="*/ 195 h 281"/>
                    <a:gd name="T12" fmla="*/ 46 w 433"/>
                    <a:gd name="T13" fmla="*/ 217 h 281"/>
                    <a:gd name="T14" fmla="*/ 53 w 433"/>
                    <a:gd name="T15" fmla="*/ 223 h 281"/>
                    <a:gd name="T16" fmla="*/ 61 w 433"/>
                    <a:gd name="T17" fmla="*/ 226 h 281"/>
                    <a:gd name="T18" fmla="*/ 73 w 433"/>
                    <a:gd name="T19" fmla="*/ 216 h 281"/>
                    <a:gd name="T20" fmla="*/ 82 w 433"/>
                    <a:gd name="T21" fmla="*/ 219 h 281"/>
                    <a:gd name="T22" fmla="*/ 69 w 433"/>
                    <a:gd name="T23" fmla="*/ 238 h 281"/>
                    <a:gd name="T24" fmla="*/ 65 w 433"/>
                    <a:gd name="T25" fmla="*/ 251 h 281"/>
                    <a:gd name="T26" fmla="*/ 69 w 433"/>
                    <a:gd name="T27" fmla="*/ 253 h 281"/>
                    <a:gd name="T28" fmla="*/ 87 w 433"/>
                    <a:gd name="T29" fmla="*/ 244 h 281"/>
                    <a:gd name="T30" fmla="*/ 106 w 433"/>
                    <a:gd name="T31" fmla="*/ 237 h 281"/>
                    <a:gd name="T32" fmla="*/ 145 w 433"/>
                    <a:gd name="T33" fmla="*/ 223 h 281"/>
                    <a:gd name="T34" fmla="*/ 172 w 433"/>
                    <a:gd name="T35" fmla="*/ 215 h 281"/>
                    <a:gd name="T36" fmla="*/ 201 w 433"/>
                    <a:gd name="T37" fmla="*/ 208 h 281"/>
                    <a:gd name="T38" fmla="*/ 295 w 433"/>
                    <a:gd name="T39" fmla="*/ 191 h 281"/>
                    <a:gd name="T40" fmla="*/ 381 w 433"/>
                    <a:gd name="T41" fmla="*/ 178 h 281"/>
                    <a:gd name="T42" fmla="*/ 398 w 433"/>
                    <a:gd name="T43" fmla="*/ 149 h 281"/>
                    <a:gd name="T44" fmla="*/ 409 w 433"/>
                    <a:gd name="T45" fmla="*/ 96 h 281"/>
                    <a:gd name="T46" fmla="*/ 407 w 433"/>
                    <a:gd name="T47" fmla="*/ 69 h 281"/>
                    <a:gd name="T48" fmla="*/ 409 w 433"/>
                    <a:gd name="T49" fmla="*/ 63 h 281"/>
                    <a:gd name="T50" fmla="*/ 404 w 433"/>
                    <a:gd name="T51" fmla="*/ 32 h 281"/>
                    <a:gd name="T52" fmla="*/ 390 w 433"/>
                    <a:gd name="T53" fmla="*/ 13 h 281"/>
                    <a:gd name="T54" fmla="*/ 376 w 433"/>
                    <a:gd name="T55" fmla="*/ 6 h 281"/>
                    <a:gd name="T56" fmla="*/ 380 w 433"/>
                    <a:gd name="T57" fmla="*/ 1 h 281"/>
                    <a:gd name="T58" fmla="*/ 399 w 433"/>
                    <a:gd name="T59" fmla="*/ 2 h 281"/>
                    <a:gd name="T60" fmla="*/ 416 w 433"/>
                    <a:gd name="T61" fmla="*/ 18 h 281"/>
                    <a:gd name="T62" fmla="*/ 430 w 433"/>
                    <a:gd name="T63" fmla="*/ 62 h 281"/>
                    <a:gd name="T64" fmla="*/ 430 w 433"/>
                    <a:gd name="T65" fmla="*/ 97 h 281"/>
                    <a:gd name="T66" fmla="*/ 413 w 433"/>
                    <a:gd name="T67" fmla="*/ 167 h 281"/>
                    <a:gd name="T68" fmla="*/ 397 w 433"/>
                    <a:gd name="T69" fmla="*/ 185 h 281"/>
                    <a:gd name="T70" fmla="*/ 303 w 433"/>
                    <a:gd name="T71" fmla="*/ 202 h 281"/>
                    <a:gd name="T72" fmla="*/ 245 w 433"/>
                    <a:gd name="T73" fmla="*/ 214 h 281"/>
                    <a:gd name="T74" fmla="*/ 228 w 433"/>
                    <a:gd name="T75" fmla="*/ 218 h 281"/>
                    <a:gd name="T76" fmla="*/ 136 w 433"/>
                    <a:gd name="T77" fmla="*/ 243 h 281"/>
                    <a:gd name="T78" fmla="*/ 90 w 433"/>
                    <a:gd name="T79" fmla="*/ 259 h 281"/>
                    <a:gd name="T80" fmla="*/ 49 w 433"/>
                    <a:gd name="T81" fmla="*/ 279 h 281"/>
                    <a:gd name="T82" fmla="*/ 37 w 433"/>
                    <a:gd name="T83" fmla="*/ 280 h 28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3"/>
                    <a:gd name="T127" fmla="*/ 0 h 281"/>
                    <a:gd name="T128" fmla="*/ 433 w 433"/>
                    <a:gd name="T129" fmla="*/ 281 h 28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3" h="281">
                      <a:moveTo>
                        <a:pt x="34" y="278"/>
                      </a:moveTo>
                      <a:lnTo>
                        <a:pt x="33" y="273"/>
                      </a:lnTo>
                      <a:lnTo>
                        <a:pt x="39" y="262"/>
                      </a:lnTo>
                      <a:lnTo>
                        <a:pt x="43" y="247"/>
                      </a:lnTo>
                      <a:lnTo>
                        <a:pt x="43" y="236"/>
                      </a:lnTo>
                      <a:lnTo>
                        <a:pt x="44" y="229"/>
                      </a:lnTo>
                      <a:lnTo>
                        <a:pt x="15" y="208"/>
                      </a:lnTo>
                      <a:lnTo>
                        <a:pt x="1" y="196"/>
                      </a:lnTo>
                      <a:lnTo>
                        <a:pt x="0" y="193"/>
                      </a:lnTo>
                      <a:lnTo>
                        <a:pt x="3" y="190"/>
                      </a:lnTo>
                      <a:lnTo>
                        <a:pt x="3" y="189"/>
                      </a:lnTo>
                      <a:lnTo>
                        <a:pt x="12" y="195"/>
                      </a:lnTo>
                      <a:lnTo>
                        <a:pt x="22" y="202"/>
                      </a:lnTo>
                      <a:lnTo>
                        <a:pt x="46" y="217"/>
                      </a:lnTo>
                      <a:lnTo>
                        <a:pt x="53" y="222"/>
                      </a:lnTo>
                      <a:lnTo>
                        <a:pt x="53" y="223"/>
                      </a:lnTo>
                      <a:lnTo>
                        <a:pt x="57" y="226"/>
                      </a:lnTo>
                      <a:lnTo>
                        <a:pt x="61" y="226"/>
                      </a:lnTo>
                      <a:lnTo>
                        <a:pt x="65" y="219"/>
                      </a:lnTo>
                      <a:lnTo>
                        <a:pt x="73" y="216"/>
                      </a:lnTo>
                      <a:lnTo>
                        <a:pt x="79" y="218"/>
                      </a:lnTo>
                      <a:lnTo>
                        <a:pt x="82" y="219"/>
                      </a:lnTo>
                      <a:lnTo>
                        <a:pt x="82" y="225"/>
                      </a:lnTo>
                      <a:lnTo>
                        <a:pt x="69" y="238"/>
                      </a:lnTo>
                      <a:lnTo>
                        <a:pt x="70" y="242"/>
                      </a:lnTo>
                      <a:lnTo>
                        <a:pt x="65" y="251"/>
                      </a:lnTo>
                      <a:lnTo>
                        <a:pt x="66" y="252"/>
                      </a:lnTo>
                      <a:lnTo>
                        <a:pt x="69" y="253"/>
                      </a:lnTo>
                      <a:lnTo>
                        <a:pt x="84" y="245"/>
                      </a:lnTo>
                      <a:lnTo>
                        <a:pt x="87" y="244"/>
                      </a:lnTo>
                      <a:lnTo>
                        <a:pt x="92" y="242"/>
                      </a:lnTo>
                      <a:lnTo>
                        <a:pt x="106" y="237"/>
                      </a:lnTo>
                      <a:lnTo>
                        <a:pt x="127" y="231"/>
                      </a:lnTo>
                      <a:lnTo>
                        <a:pt x="145" y="223"/>
                      </a:lnTo>
                      <a:lnTo>
                        <a:pt x="165" y="217"/>
                      </a:lnTo>
                      <a:lnTo>
                        <a:pt x="172" y="215"/>
                      </a:lnTo>
                      <a:lnTo>
                        <a:pt x="175" y="213"/>
                      </a:lnTo>
                      <a:lnTo>
                        <a:pt x="201" y="208"/>
                      </a:lnTo>
                      <a:lnTo>
                        <a:pt x="237" y="202"/>
                      </a:lnTo>
                      <a:lnTo>
                        <a:pt x="295" y="191"/>
                      </a:lnTo>
                      <a:lnTo>
                        <a:pt x="368" y="183"/>
                      </a:lnTo>
                      <a:lnTo>
                        <a:pt x="381" y="178"/>
                      </a:lnTo>
                      <a:lnTo>
                        <a:pt x="391" y="166"/>
                      </a:lnTo>
                      <a:lnTo>
                        <a:pt x="398" y="149"/>
                      </a:lnTo>
                      <a:lnTo>
                        <a:pt x="407" y="114"/>
                      </a:lnTo>
                      <a:lnTo>
                        <a:pt x="409" y="96"/>
                      </a:lnTo>
                      <a:lnTo>
                        <a:pt x="408" y="78"/>
                      </a:lnTo>
                      <a:lnTo>
                        <a:pt x="407" y="69"/>
                      </a:lnTo>
                      <a:lnTo>
                        <a:pt x="407" y="67"/>
                      </a:lnTo>
                      <a:lnTo>
                        <a:pt x="409" y="63"/>
                      </a:lnTo>
                      <a:lnTo>
                        <a:pt x="404" y="40"/>
                      </a:lnTo>
                      <a:lnTo>
                        <a:pt x="404" y="32"/>
                      </a:lnTo>
                      <a:lnTo>
                        <a:pt x="394" y="15"/>
                      </a:lnTo>
                      <a:lnTo>
                        <a:pt x="390" y="13"/>
                      </a:lnTo>
                      <a:lnTo>
                        <a:pt x="381" y="9"/>
                      </a:lnTo>
                      <a:lnTo>
                        <a:pt x="376" y="6"/>
                      </a:lnTo>
                      <a:lnTo>
                        <a:pt x="375" y="4"/>
                      </a:lnTo>
                      <a:lnTo>
                        <a:pt x="380" y="1"/>
                      </a:lnTo>
                      <a:lnTo>
                        <a:pt x="391" y="0"/>
                      </a:lnTo>
                      <a:lnTo>
                        <a:pt x="399" y="2"/>
                      </a:lnTo>
                      <a:lnTo>
                        <a:pt x="408" y="8"/>
                      </a:lnTo>
                      <a:lnTo>
                        <a:pt x="416" y="18"/>
                      </a:lnTo>
                      <a:lnTo>
                        <a:pt x="426" y="43"/>
                      </a:lnTo>
                      <a:lnTo>
                        <a:pt x="430" y="62"/>
                      </a:lnTo>
                      <a:lnTo>
                        <a:pt x="432" y="84"/>
                      </a:lnTo>
                      <a:lnTo>
                        <a:pt x="430" y="97"/>
                      </a:lnTo>
                      <a:lnTo>
                        <a:pt x="423" y="138"/>
                      </a:lnTo>
                      <a:lnTo>
                        <a:pt x="413" y="167"/>
                      </a:lnTo>
                      <a:lnTo>
                        <a:pt x="405" y="178"/>
                      </a:lnTo>
                      <a:lnTo>
                        <a:pt x="397" y="185"/>
                      </a:lnTo>
                      <a:lnTo>
                        <a:pt x="371" y="194"/>
                      </a:lnTo>
                      <a:lnTo>
                        <a:pt x="303" y="202"/>
                      </a:lnTo>
                      <a:lnTo>
                        <a:pt x="273" y="207"/>
                      </a:lnTo>
                      <a:lnTo>
                        <a:pt x="245" y="214"/>
                      </a:lnTo>
                      <a:lnTo>
                        <a:pt x="238" y="216"/>
                      </a:lnTo>
                      <a:lnTo>
                        <a:pt x="228" y="218"/>
                      </a:lnTo>
                      <a:lnTo>
                        <a:pt x="182" y="227"/>
                      </a:lnTo>
                      <a:lnTo>
                        <a:pt x="136" y="243"/>
                      </a:lnTo>
                      <a:lnTo>
                        <a:pt x="106" y="253"/>
                      </a:lnTo>
                      <a:lnTo>
                        <a:pt x="90" y="259"/>
                      </a:lnTo>
                      <a:lnTo>
                        <a:pt x="60" y="275"/>
                      </a:lnTo>
                      <a:lnTo>
                        <a:pt x="49" y="279"/>
                      </a:lnTo>
                      <a:lnTo>
                        <a:pt x="46" y="280"/>
                      </a:lnTo>
                      <a:lnTo>
                        <a:pt x="37" y="280"/>
                      </a:lnTo>
                      <a:lnTo>
                        <a:pt x="34" y="27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379"/>
                <p:cNvSpPr>
                  <a:spLocks/>
                </p:cNvSpPr>
                <p:nvPr/>
              </p:nvSpPr>
              <p:spPr bwMode="auto">
                <a:xfrm>
                  <a:off x="5476" y="3569"/>
                  <a:ext cx="164" cy="92"/>
                </a:xfrm>
                <a:custGeom>
                  <a:avLst/>
                  <a:gdLst>
                    <a:gd name="T0" fmla="*/ 29 w 164"/>
                    <a:gd name="T1" fmla="*/ 79 h 92"/>
                    <a:gd name="T2" fmla="*/ 3 w 164"/>
                    <a:gd name="T3" fmla="*/ 59 h 92"/>
                    <a:gd name="T4" fmla="*/ 0 w 164"/>
                    <a:gd name="T5" fmla="*/ 55 h 92"/>
                    <a:gd name="T6" fmla="*/ 3 w 164"/>
                    <a:gd name="T7" fmla="*/ 50 h 92"/>
                    <a:gd name="T8" fmla="*/ 20 w 164"/>
                    <a:gd name="T9" fmla="*/ 61 h 92"/>
                    <a:gd name="T10" fmla="*/ 43 w 164"/>
                    <a:gd name="T11" fmla="*/ 73 h 92"/>
                    <a:gd name="T12" fmla="*/ 45 w 164"/>
                    <a:gd name="T13" fmla="*/ 72 h 92"/>
                    <a:gd name="T14" fmla="*/ 46 w 164"/>
                    <a:gd name="T15" fmla="*/ 69 h 92"/>
                    <a:gd name="T16" fmla="*/ 46 w 164"/>
                    <a:gd name="T17" fmla="*/ 67 h 92"/>
                    <a:gd name="T18" fmla="*/ 48 w 164"/>
                    <a:gd name="T19" fmla="*/ 61 h 92"/>
                    <a:gd name="T20" fmla="*/ 47 w 164"/>
                    <a:gd name="T21" fmla="*/ 59 h 92"/>
                    <a:gd name="T22" fmla="*/ 52 w 164"/>
                    <a:gd name="T23" fmla="*/ 53 h 92"/>
                    <a:gd name="T24" fmla="*/ 18 w 164"/>
                    <a:gd name="T25" fmla="*/ 24 h 92"/>
                    <a:gd name="T26" fmla="*/ 6 w 164"/>
                    <a:gd name="T27" fmla="*/ 18 h 92"/>
                    <a:gd name="T28" fmla="*/ 16 w 164"/>
                    <a:gd name="T29" fmla="*/ 13 h 92"/>
                    <a:gd name="T30" fmla="*/ 24 w 164"/>
                    <a:gd name="T31" fmla="*/ 17 h 92"/>
                    <a:gd name="T32" fmla="*/ 34 w 164"/>
                    <a:gd name="T33" fmla="*/ 26 h 92"/>
                    <a:gd name="T34" fmla="*/ 53 w 164"/>
                    <a:gd name="T35" fmla="*/ 40 h 92"/>
                    <a:gd name="T36" fmla="*/ 62 w 164"/>
                    <a:gd name="T37" fmla="*/ 46 h 92"/>
                    <a:gd name="T38" fmla="*/ 88 w 164"/>
                    <a:gd name="T39" fmla="*/ 62 h 92"/>
                    <a:gd name="T40" fmla="*/ 99 w 164"/>
                    <a:gd name="T41" fmla="*/ 68 h 92"/>
                    <a:gd name="T42" fmla="*/ 100 w 164"/>
                    <a:gd name="T43" fmla="*/ 68 h 92"/>
                    <a:gd name="T44" fmla="*/ 108 w 164"/>
                    <a:gd name="T45" fmla="*/ 59 h 92"/>
                    <a:gd name="T46" fmla="*/ 101 w 164"/>
                    <a:gd name="T47" fmla="*/ 52 h 92"/>
                    <a:gd name="T48" fmla="*/ 90 w 164"/>
                    <a:gd name="T49" fmla="*/ 45 h 92"/>
                    <a:gd name="T50" fmla="*/ 85 w 164"/>
                    <a:gd name="T51" fmla="*/ 39 h 92"/>
                    <a:gd name="T52" fmla="*/ 80 w 164"/>
                    <a:gd name="T53" fmla="*/ 35 h 92"/>
                    <a:gd name="T54" fmla="*/ 66 w 164"/>
                    <a:gd name="T55" fmla="*/ 24 h 92"/>
                    <a:gd name="T56" fmla="*/ 52 w 164"/>
                    <a:gd name="T57" fmla="*/ 15 h 92"/>
                    <a:gd name="T58" fmla="*/ 35 w 164"/>
                    <a:gd name="T59" fmla="*/ 6 h 92"/>
                    <a:gd name="T60" fmla="*/ 47 w 164"/>
                    <a:gd name="T61" fmla="*/ 0 h 92"/>
                    <a:gd name="T62" fmla="*/ 75 w 164"/>
                    <a:gd name="T63" fmla="*/ 17 h 92"/>
                    <a:gd name="T64" fmla="*/ 103 w 164"/>
                    <a:gd name="T65" fmla="*/ 35 h 92"/>
                    <a:gd name="T66" fmla="*/ 108 w 164"/>
                    <a:gd name="T67" fmla="*/ 40 h 92"/>
                    <a:gd name="T68" fmla="*/ 121 w 164"/>
                    <a:gd name="T69" fmla="*/ 48 h 92"/>
                    <a:gd name="T70" fmla="*/ 134 w 164"/>
                    <a:gd name="T71" fmla="*/ 57 h 92"/>
                    <a:gd name="T72" fmla="*/ 135 w 164"/>
                    <a:gd name="T73" fmla="*/ 60 h 92"/>
                    <a:gd name="T74" fmla="*/ 139 w 164"/>
                    <a:gd name="T75" fmla="*/ 62 h 92"/>
                    <a:gd name="T76" fmla="*/ 145 w 164"/>
                    <a:gd name="T77" fmla="*/ 61 h 92"/>
                    <a:gd name="T78" fmla="*/ 146 w 164"/>
                    <a:gd name="T79" fmla="*/ 60 h 92"/>
                    <a:gd name="T80" fmla="*/ 146 w 164"/>
                    <a:gd name="T81" fmla="*/ 57 h 92"/>
                    <a:gd name="T82" fmla="*/ 151 w 164"/>
                    <a:gd name="T83" fmla="*/ 52 h 92"/>
                    <a:gd name="T84" fmla="*/ 160 w 164"/>
                    <a:gd name="T85" fmla="*/ 52 h 92"/>
                    <a:gd name="T86" fmla="*/ 163 w 164"/>
                    <a:gd name="T87" fmla="*/ 53 h 92"/>
                    <a:gd name="T88" fmla="*/ 163 w 164"/>
                    <a:gd name="T89" fmla="*/ 62 h 92"/>
                    <a:gd name="T90" fmla="*/ 157 w 164"/>
                    <a:gd name="T91" fmla="*/ 68 h 92"/>
                    <a:gd name="T92" fmla="*/ 149 w 164"/>
                    <a:gd name="T93" fmla="*/ 71 h 92"/>
                    <a:gd name="T94" fmla="*/ 138 w 164"/>
                    <a:gd name="T95" fmla="*/ 69 h 92"/>
                    <a:gd name="T96" fmla="*/ 131 w 164"/>
                    <a:gd name="T97" fmla="*/ 67 h 92"/>
                    <a:gd name="T98" fmla="*/ 124 w 164"/>
                    <a:gd name="T99" fmla="*/ 67 h 92"/>
                    <a:gd name="T100" fmla="*/ 120 w 164"/>
                    <a:gd name="T101" fmla="*/ 67 h 92"/>
                    <a:gd name="T102" fmla="*/ 111 w 164"/>
                    <a:gd name="T103" fmla="*/ 78 h 92"/>
                    <a:gd name="T104" fmla="*/ 107 w 164"/>
                    <a:gd name="T105" fmla="*/ 80 h 92"/>
                    <a:gd name="T106" fmla="*/ 95 w 164"/>
                    <a:gd name="T107" fmla="*/ 80 h 92"/>
                    <a:gd name="T108" fmla="*/ 88 w 164"/>
                    <a:gd name="T109" fmla="*/ 77 h 92"/>
                    <a:gd name="T110" fmla="*/ 76 w 164"/>
                    <a:gd name="T111" fmla="*/ 70 h 92"/>
                    <a:gd name="T112" fmla="*/ 71 w 164"/>
                    <a:gd name="T113" fmla="*/ 68 h 92"/>
                    <a:gd name="T114" fmla="*/ 66 w 164"/>
                    <a:gd name="T115" fmla="*/ 73 h 92"/>
                    <a:gd name="T116" fmla="*/ 64 w 164"/>
                    <a:gd name="T117" fmla="*/ 81 h 92"/>
                    <a:gd name="T118" fmla="*/ 60 w 164"/>
                    <a:gd name="T119" fmla="*/ 87 h 92"/>
                    <a:gd name="T120" fmla="*/ 56 w 164"/>
                    <a:gd name="T121" fmla="*/ 91 h 92"/>
                    <a:gd name="T122" fmla="*/ 49 w 164"/>
                    <a:gd name="T123" fmla="*/ 91 h 92"/>
                    <a:gd name="T124" fmla="*/ 29 w 164"/>
                    <a:gd name="T125" fmla="*/ 79 h 9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64"/>
                    <a:gd name="T190" fmla="*/ 0 h 92"/>
                    <a:gd name="T191" fmla="*/ 164 w 164"/>
                    <a:gd name="T192" fmla="*/ 92 h 9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64" h="92">
                      <a:moveTo>
                        <a:pt x="29" y="79"/>
                      </a:moveTo>
                      <a:lnTo>
                        <a:pt x="3" y="59"/>
                      </a:lnTo>
                      <a:lnTo>
                        <a:pt x="0" y="55"/>
                      </a:lnTo>
                      <a:lnTo>
                        <a:pt x="3" y="50"/>
                      </a:lnTo>
                      <a:lnTo>
                        <a:pt x="20" y="61"/>
                      </a:lnTo>
                      <a:lnTo>
                        <a:pt x="43" y="73"/>
                      </a:lnTo>
                      <a:lnTo>
                        <a:pt x="45" y="72"/>
                      </a:lnTo>
                      <a:lnTo>
                        <a:pt x="46" y="69"/>
                      </a:lnTo>
                      <a:lnTo>
                        <a:pt x="46" y="67"/>
                      </a:lnTo>
                      <a:lnTo>
                        <a:pt x="48" y="61"/>
                      </a:lnTo>
                      <a:lnTo>
                        <a:pt x="47" y="59"/>
                      </a:lnTo>
                      <a:lnTo>
                        <a:pt x="52" y="53"/>
                      </a:lnTo>
                      <a:lnTo>
                        <a:pt x="18" y="24"/>
                      </a:lnTo>
                      <a:lnTo>
                        <a:pt x="6" y="18"/>
                      </a:lnTo>
                      <a:lnTo>
                        <a:pt x="16" y="13"/>
                      </a:lnTo>
                      <a:lnTo>
                        <a:pt x="24" y="17"/>
                      </a:lnTo>
                      <a:lnTo>
                        <a:pt x="34" y="26"/>
                      </a:lnTo>
                      <a:lnTo>
                        <a:pt x="53" y="40"/>
                      </a:lnTo>
                      <a:lnTo>
                        <a:pt x="62" y="46"/>
                      </a:lnTo>
                      <a:lnTo>
                        <a:pt x="88" y="62"/>
                      </a:lnTo>
                      <a:lnTo>
                        <a:pt x="99" y="68"/>
                      </a:lnTo>
                      <a:lnTo>
                        <a:pt x="100" y="68"/>
                      </a:lnTo>
                      <a:lnTo>
                        <a:pt x="108" y="59"/>
                      </a:lnTo>
                      <a:lnTo>
                        <a:pt x="101" y="52"/>
                      </a:lnTo>
                      <a:lnTo>
                        <a:pt x="90" y="45"/>
                      </a:lnTo>
                      <a:lnTo>
                        <a:pt x="85" y="39"/>
                      </a:lnTo>
                      <a:lnTo>
                        <a:pt x="80" y="35"/>
                      </a:lnTo>
                      <a:lnTo>
                        <a:pt x="66" y="24"/>
                      </a:lnTo>
                      <a:lnTo>
                        <a:pt x="52" y="15"/>
                      </a:lnTo>
                      <a:lnTo>
                        <a:pt x="35" y="6"/>
                      </a:lnTo>
                      <a:lnTo>
                        <a:pt x="47" y="0"/>
                      </a:lnTo>
                      <a:lnTo>
                        <a:pt x="75" y="17"/>
                      </a:lnTo>
                      <a:lnTo>
                        <a:pt x="103" y="35"/>
                      </a:lnTo>
                      <a:lnTo>
                        <a:pt x="108" y="40"/>
                      </a:lnTo>
                      <a:lnTo>
                        <a:pt x="121" y="48"/>
                      </a:lnTo>
                      <a:lnTo>
                        <a:pt x="134" y="57"/>
                      </a:lnTo>
                      <a:lnTo>
                        <a:pt x="135" y="60"/>
                      </a:lnTo>
                      <a:lnTo>
                        <a:pt x="139" y="62"/>
                      </a:lnTo>
                      <a:lnTo>
                        <a:pt x="145" y="61"/>
                      </a:lnTo>
                      <a:lnTo>
                        <a:pt x="146" y="60"/>
                      </a:lnTo>
                      <a:lnTo>
                        <a:pt x="146" y="57"/>
                      </a:lnTo>
                      <a:lnTo>
                        <a:pt x="151" y="52"/>
                      </a:lnTo>
                      <a:lnTo>
                        <a:pt x="160" y="52"/>
                      </a:lnTo>
                      <a:lnTo>
                        <a:pt x="163" y="53"/>
                      </a:lnTo>
                      <a:lnTo>
                        <a:pt x="163" y="62"/>
                      </a:lnTo>
                      <a:lnTo>
                        <a:pt x="157" y="68"/>
                      </a:lnTo>
                      <a:lnTo>
                        <a:pt x="149" y="71"/>
                      </a:lnTo>
                      <a:lnTo>
                        <a:pt x="138" y="69"/>
                      </a:lnTo>
                      <a:lnTo>
                        <a:pt x="131" y="67"/>
                      </a:lnTo>
                      <a:lnTo>
                        <a:pt x="124" y="67"/>
                      </a:lnTo>
                      <a:lnTo>
                        <a:pt x="120" y="67"/>
                      </a:lnTo>
                      <a:lnTo>
                        <a:pt x="111" y="78"/>
                      </a:lnTo>
                      <a:lnTo>
                        <a:pt x="107" y="80"/>
                      </a:lnTo>
                      <a:lnTo>
                        <a:pt x="95" y="80"/>
                      </a:lnTo>
                      <a:lnTo>
                        <a:pt x="88" y="77"/>
                      </a:lnTo>
                      <a:lnTo>
                        <a:pt x="76" y="70"/>
                      </a:lnTo>
                      <a:lnTo>
                        <a:pt x="71" y="68"/>
                      </a:lnTo>
                      <a:lnTo>
                        <a:pt x="66" y="73"/>
                      </a:lnTo>
                      <a:lnTo>
                        <a:pt x="64" y="81"/>
                      </a:lnTo>
                      <a:lnTo>
                        <a:pt x="60" y="87"/>
                      </a:lnTo>
                      <a:lnTo>
                        <a:pt x="56" y="91"/>
                      </a:lnTo>
                      <a:lnTo>
                        <a:pt x="49" y="91"/>
                      </a:lnTo>
                      <a:lnTo>
                        <a:pt x="29" y="7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380"/>
                <p:cNvSpPr>
                  <a:spLocks/>
                </p:cNvSpPr>
                <p:nvPr/>
              </p:nvSpPr>
              <p:spPr bwMode="auto">
                <a:xfrm>
                  <a:off x="5345" y="3588"/>
                  <a:ext cx="132" cy="87"/>
                </a:xfrm>
                <a:custGeom>
                  <a:avLst/>
                  <a:gdLst>
                    <a:gd name="T0" fmla="*/ 0 w 132"/>
                    <a:gd name="T1" fmla="*/ 81 h 87"/>
                    <a:gd name="T2" fmla="*/ 0 w 132"/>
                    <a:gd name="T3" fmla="*/ 80 h 87"/>
                    <a:gd name="T4" fmla="*/ 10 w 132"/>
                    <a:gd name="T5" fmla="*/ 70 h 87"/>
                    <a:gd name="T6" fmla="*/ 34 w 132"/>
                    <a:gd name="T7" fmla="*/ 75 h 87"/>
                    <a:gd name="T8" fmla="*/ 49 w 132"/>
                    <a:gd name="T9" fmla="*/ 74 h 87"/>
                    <a:gd name="T10" fmla="*/ 62 w 132"/>
                    <a:gd name="T11" fmla="*/ 72 h 87"/>
                    <a:gd name="T12" fmla="*/ 67 w 132"/>
                    <a:gd name="T13" fmla="*/ 70 h 87"/>
                    <a:gd name="T14" fmla="*/ 65 w 132"/>
                    <a:gd name="T15" fmla="*/ 63 h 87"/>
                    <a:gd name="T16" fmla="*/ 55 w 132"/>
                    <a:gd name="T17" fmla="*/ 53 h 87"/>
                    <a:gd name="T18" fmla="*/ 48 w 132"/>
                    <a:gd name="T19" fmla="*/ 46 h 87"/>
                    <a:gd name="T20" fmla="*/ 47 w 132"/>
                    <a:gd name="T21" fmla="*/ 43 h 87"/>
                    <a:gd name="T22" fmla="*/ 37 w 132"/>
                    <a:gd name="T23" fmla="*/ 37 h 87"/>
                    <a:gd name="T24" fmla="*/ 29 w 132"/>
                    <a:gd name="T25" fmla="*/ 30 h 87"/>
                    <a:gd name="T26" fmla="*/ 17 w 132"/>
                    <a:gd name="T27" fmla="*/ 21 h 87"/>
                    <a:gd name="T28" fmla="*/ 16 w 132"/>
                    <a:gd name="T29" fmla="*/ 20 h 87"/>
                    <a:gd name="T30" fmla="*/ 18 w 132"/>
                    <a:gd name="T31" fmla="*/ 19 h 87"/>
                    <a:gd name="T32" fmla="*/ 22 w 132"/>
                    <a:gd name="T33" fmla="*/ 19 h 87"/>
                    <a:gd name="T34" fmla="*/ 60 w 132"/>
                    <a:gd name="T35" fmla="*/ 42 h 87"/>
                    <a:gd name="T36" fmla="*/ 69 w 132"/>
                    <a:gd name="T37" fmla="*/ 50 h 87"/>
                    <a:gd name="T38" fmla="*/ 77 w 132"/>
                    <a:gd name="T39" fmla="*/ 59 h 87"/>
                    <a:gd name="T40" fmla="*/ 78 w 132"/>
                    <a:gd name="T41" fmla="*/ 60 h 87"/>
                    <a:gd name="T42" fmla="*/ 83 w 132"/>
                    <a:gd name="T43" fmla="*/ 58 h 87"/>
                    <a:gd name="T44" fmla="*/ 103 w 132"/>
                    <a:gd name="T45" fmla="*/ 29 h 87"/>
                    <a:gd name="T46" fmla="*/ 105 w 132"/>
                    <a:gd name="T47" fmla="*/ 21 h 87"/>
                    <a:gd name="T48" fmla="*/ 111 w 132"/>
                    <a:gd name="T49" fmla="*/ 13 h 87"/>
                    <a:gd name="T50" fmla="*/ 116 w 132"/>
                    <a:gd name="T51" fmla="*/ 3 h 87"/>
                    <a:gd name="T52" fmla="*/ 119 w 132"/>
                    <a:gd name="T53" fmla="*/ 0 h 87"/>
                    <a:gd name="T54" fmla="*/ 130 w 132"/>
                    <a:gd name="T55" fmla="*/ 1 h 87"/>
                    <a:gd name="T56" fmla="*/ 131 w 132"/>
                    <a:gd name="T57" fmla="*/ 6 h 87"/>
                    <a:gd name="T58" fmla="*/ 128 w 132"/>
                    <a:gd name="T59" fmla="*/ 16 h 87"/>
                    <a:gd name="T60" fmla="*/ 125 w 132"/>
                    <a:gd name="T61" fmla="*/ 20 h 87"/>
                    <a:gd name="T62" fmla="*/ 122 w 132"/>
                    <a:gd name="T63" fmla="*/ 28 h 87"/>
                    <a:gd name="T64" fmla="*/ 116 w 132"/>
                    <a:gd name="T65" fmla="*/ 37 h 87"/>
                    <a:gd name="T66" fmla="*/ 115 w 132"/>
                    <a:gd name="T67" fmla="*/ 43 h 87"/>
                    <a:gd name="T68" fmla="*/ 95 w 132"/>
                    <a:gd name="T69" fmla="*/ 68 h 87"/>
                    <a:gd name="T70" fmla="*/ 82 w 132"/>
                    <a:gd name="T71" fmla="*/ 78 h 87"/>
                    <a:gd name="T72" fmla="*/ 69 w 132"/>
                    <a:gd name="T73" fmla="*/ 83 h 87"/>
                    <a:gd name="T74" fmla="*/ 63 w 132"/>
                    <a:gd name="T75" fmla="*/ 84 h 87"/>
                    <a:gd name="T76" fmla="*/ 35 w 132"/>
                    <a:gd name="T77" fmla="*/ 86 h 87"/>
                    <a:gd name="T78" fmla="*/ 0 w 132"/>
                    <a:gd name="T79" fmla="*/ 81 h 8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32"/>
                    <a:gd name="T121" fmla="*/ 0 h 87"/>
                    <a:gd name="T122" fmla="*/ 132 w 132"/>
                    <a:gd name="T123" fmla="*/ 87 h 8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32" h="87">
                      <a:moveTo>
                        <a:pt x="0" y="81"/>
                      </a:moveTo>
                      <a:lnTo>
                        <a:pt x="0" y="80"/>
                      </a:lnTo>
                      <a:lnTo>
                        <a:pt x="10" y="70"/>
                      </a:lnTo>
                      <a:lnTo>
                        <a:pt x="34" y="75"/>
                      </a:lnTo>
                      <a:lnTo>
                        <a:pt x="49" y="74"/>
                      </a:lnTo>
                      <a:lnTo>
                        <a:pt x="62" y="72"/>
                      </a:lnTo>
                      <a:lnTo>
                        <a:pt x="67" y="70"/>
                      </a:lnTo>
                      <a:lnTo>
                        <a:pt x="65" y="63"/>
                      </a:lnTo>
                      <a:lnTo>
                        <a:pt x="55" y="53"/>
                      </a:lnTo>
                      <a:lnTo>
                        <a:pt x="48" y="46"/>
                      </a:lnTo>
                      <a:lnTo>
                        <a:pt x="47" y="43"/>
                      </a:lnTo>
                      <a:lnTo>
                        <a:pt x="37" y="37"/>
                      </a:lnTo>
                      <a:lnTo>
                        <a:pt x="29" y="30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8" y="19"/>
                      </a:lnTo>
                      <a:lnTo>
                        <a:pt x="22" y="19"/>
                      </a:lnTo>
                      <a:lnTo>
                        <a:pt x="60" y="42"/>
                      </a:lnTo>
                      <a:lnTo>
                        <a:pt x="69" y="50"/>
                      </a:lnTo>
                      <a:lnTo>
                        <a:pt x="77" y="59"/>
                      </a:lnTo>
                      <a:lnTo>
                        <a:pt x="78" y="60"/>
                      </a:lnTo>
                      <a:lnTo>
                        <a:pt x="83" y="58"/>
                      </a:lnTo>
                      <a:lnTo>
                        <a:pt x="103" y="29"/>
                      </a:lnTo>
                      <a:lnTo>
                        <a:pt x="105" y="21"/>
                      </a:lnTo>
                      <a:lnTo>
                        <a:pt x="111" y="13"/>
                      </a:lnTo>
                      <a:lnTo>
                        <a:pt x="116" y="3"/>
                      </a:lnTo>
                      <a:lnTo>
                        <a:pt x="119" y="0"/>
                      </a:lnTo>
                      <a:lnTo>
                        <a:pt x="130" y="1"/>
                      </a:lnTo>
                      <a:lnTo>
                        <a:pt x="131" y="6"/>
                      </a:lnTo>
                      <a:lnTo>
                        <a:pt x="128" y="16"/>
                      </a:lnTo>
                      <a:lnTo>
                        <a:pt x="125" y="20"/>
                      </a:lnTo>
                      <a:lnTo>
                        <a:pt x="122" y="28"/>
                      </a:lnTo>
                      <a:lnTo>
                        <a:pt x="116" y="37"/>
                      </a:lnTo>
                      <a:lnTo>
                        <a:pt x="115" y="43"/>
                      </a:lnTo>
                      <a:lnTo>
                        <a:pt x="95" y="68"/>
                      </a:lnTo>
                      <a:lnTo>
                        <a:pt x="82" y="78"/>
                      </a:lnTo>
                      <a:lnTo>
                        <a:pt x="69" y="83"/>
                      </a:lnTo>
                      <a:lnTo>
                        <a:pt x="63" y="84"/>
                      </a:lnTo>
                      <a:lnTo>
                        <a:pt x="35" y="86"/>
                      </a:lnTo>
                      <a:lnTo>
                        <a:pt x="0" y="8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381"/>
                <p:cNvSpPr>
                  <a:spLocks/>
                </p:cNvSpPr>
                <p:nvPr/>
              </p:nvSpPr>
              <p:spPr bwMode="auto">
                <a:xfrm>
                  <a:off x="5097" y="3396"/>
                  <a:ext cx="241" cy="280"/>
                </a:xfrm>
                <a:custGeom>
                  <a:avLst/>
                  <a:gdLst>
                    <a:gd name="T0" fmla="*/ 193 w 241"/>
                    <a:gd name="T1" fmla="*/ 266 h 280"/>
                    <a:gd name="T2" fmla="*/ 195 w 241"/>
                    <a:gd name="T3" fmla="*/ 249 h 280"/>
                    <a:gd name="T4" fmla="*/ 159 w 241"/>
                    <a:gd name="T5" fmla="*/ 232 h 280"/>
                    <a:gd name="T6" fmla="*/ 135 w 241"/>
                    <a:gd name="T7" fmla="*/ 200 h 280"/>
                    <a:gd name="T8" fmla="*/ 160 w 241"/>
                    <a:gd name="T9" fmla="*/ 144 h 280"/>
                    <a:gd name="T10" fmla="*/ 125 w 241"/>
                    <a:gd name="T11" fmla="*/ 117 h 280"/>
                    <a:gd name="T12" fmla="*/ 107 w 241"/>
                    <a:gd name="T13" fmla="*/ 125 h 280"/>
                    <a:gd name="T14" fmla="*/ 51 w 241"/>
                    <a:gd name="T15" fmla="*/ 128 h 280"/>
                    <a:gd name="T16" fmla="*/ 9 w 241"/>
                    <a:gd name="T17" fmla="*/ 101 h 280"/>
                    <a:gd name="T18" fmla="*/ 2 w 241"/>
                    <a:gd name="T19" fmla="*/ 71 h 280"/>
                    <a:gd name="T20" fmla="*/ 23 w 241"/>
                    <a:gd name="T21" fmla="*/ 80 h 280"/>
                    <a:gd name="T22" fmla="*/ 51 w 241"/>
                    <a:gd name="T23" fmla="*/ 109 h 280"/>
                    <a:gd name="T24" fmla="*/ 90 w 241"/>
                    <a:gd name="T25" fmla="*/ 117 h 280"/>
                    <a:gd name="T26" fmla="*/ 130 w 241"/>
                    <a:gd name="T27" fmla="*/ 113 h 280"/>
                    <a:gd name="T28" fmla="*/ 136 w 241"/>
                    <a:gd name="T29" fmla="*/ 107 h 280"/>
                    <a:gd name="T30" fmla="*/ 122 w 241"/>
                    <a:gd name="T31" fmla="*/ 95 h 280"/>
                    <a:gd name="T32" fmla="*/ 82 w 241"/>
                    <a:gd name="T33" fmla="*/ 96 h 280"/>
                    <a:gd name="T34" fmla="*/ 89 w 241"/>
                    <a:gd name="T35" fmla="*/ 84 h 280"/>
                    <a:gd name="T36" fmla="*/ 131 w 241"/>
                    <a:gd name="T37" fmla="*/ 65 h 280"/>
                    <a:gd name="T38" fmla="*/ 113 w 241"/>
                    <a:gd name="T39" fmla="*/ 22 h 280"/>
                    <a:gd name="T40" fmla="*/ 74 w 241"/>
                    <a:gd name="T41" fmla="*/ 12 h 280"/>
                    <a:gd name="T42" fmla="*/ 46 w 241"/>
                    <a:gd name="T43" fmla="*/ 36 h 280"/>
                    <a:gd name="T44" fmla="*/ 54 w 241"/>
                    <a:gd name="T45" fmla="*/ 69 h 280"/>
                    <a:gd name="T46" fmla="*/ 61 w 241"/>
                    <a:gd name="T47" fmla="*/ 91 h 280"/>
                    <a:gd name="T48" fmla="*/ 29 w 241"/>
                    <a:gd name="T49" fmla="*/ 71 h 280"/>
                    <a:gd name="T50" fmla="*/ 18 w 241"/>
                    <a:gd name="T51" fmla="*/ 56 h 280"/>
                    <a:gd name="T52" fmla="*/ 23 w 241"/>
                    <a:gd name="T53" fmla="*/ 26 h 280"/>
                    <a:gd name="T54" fmla="*/ 64 w 241"/>
                    <a:gd name="T55" fmla="*/ 0 h 280"/>
                    <a:gd name="T56" fmla="*/ 101 w 241"/>
                    <a:gd name="T57" fmla="*/ 4 h 280"/>
                    <a:gd name="T58" fmla="*/ 142 w 241"/>
                    <a:gd name="T59" fmla="*/ 26 h 280"/>
                    <a:gd name="T60" fmla="*/ 155 w 241"/>
                    <a:gd name="T61" fmla="*/ 58 h 280"/>
                    <a:gd name="T62" fmla="*/ 136 w 241"/>
                    <a:gd name="T63" fmla="*/ 89 h 280"/>
                    <a:gd name="T64" fmla="*/ 139 w 241"/>
                    <a:gd name="T65" fmla="*/ 101 h 280"/>
                    <a:gd name="T66" fmla="*/ 184 w 241"/>
                    <a:gd name="T67" fmla="*/ 133 h 280"/>
                    <a:gd name="T68" fmla="*/ 175 w 241"/>
                    <a:gd name="T69" fmla="*/ 144 h 280"/>
                    <a:gd name="T70" fmla="*/ 155 w 241"/>
                    <a:gd name="T71" fmla="*/ 195 h 280"/>
                    <a:gd name="T72" fmla="*/ 164 w 241"/>
                    <a:gd name="T73" fmla="*/ 216 h 280"/>
                    <a:gd name="T74" fmla="*/ 198 w 241"/>
                    <a:gd name="T75" fmla="*/ 237 h 280"/>
                    <a:gd name="T76" fmla="*/ 199 w 241"/>
                    <a:gd name="T77" fmla="*/ 225 h 280"/>
                    <a:gd name="T78" fmla="*/ 181 w 241"/>
                    <a:gd name="T79" fmla="*/ 212 h 280"/>
                    <a:gd name="T80" fmla="*/ 208 w 241"/>
                    <a:gd name="T81" fmla="*/ 212 h 280"/>
                    <a:gd name="T82" fmla="*/ 240 w 241"/>
                    <a:gd name="T83" fmla="*/ 227 h 280"/>
                    <a:gd name="T84" fmla="*/ 229 w 241"/>
                    <a:gd name="T85" fmla="*/ 226 h 280"/>
                    <a:gd name="T86" fmla="*/ 212 w 241"/>
                    <a:gd name="T87" fmla="*/ 241 h 280"/>
                    <a:gd name="T88" fmla="*/ 214 w 241"/>
                    <a:gd name="T89" fmla="*/ 274 h 280"/>
                    <a:gd name="T90" fmla="*/ 204 w 241"/>
                    <a:gd name="T91" fmla="*/ 279 h 28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41"/>
                    <a:gd name="T139" fmla="*/ 0 h 280"/>
                    <a:gd name="T140" fmla="*/ 241 w 241"/>
                    <a:gd name="T141" fmla="*/ 280 h 28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41" h="280">
                      <a:moveTo>
                        <a:pt x="198" y="276"/>
                      </a:moveTo>
                      <a:lnTo>
                        <a:pt x="195" y="274"/>
                      </a:lnTo>
                      <a:lnTo>
                        <a:pt x="193" y="266"/>
                      </a:lnTo>
                      <a:lnTo>
                        <a:pt x="195" y="257"/>
                      </a:lnTo>
                      <a:lnTo>
                        <a:pt x="195" y="250"/>
                      </a:lnTo>
                      <a:lnTo>
                        <a:pt x="195" y="249"/>
                      </a:lnTo>
                      <a:lnTo>
                        <a:pt x="194" y="247"/>
                      </a:lnTo>
                      <a:lnTo>
                        <a:pt x="177" y="242"/>
                      </a:lnTo>
                      <a:lnTo>
                        <a:pt x="159" y="232"/>
                      </a:lnTo>
                      <a:lnTo>
                        <a:pt x="142" y="217"/>
                      </a:lnTo>
                      <a:lnTo>
                        <a:pt x="136" y="211"/>
                      </a:lnTo>
                      <a:lnTo>
                        <a:pt x="135" y="200"/>
                      </a:lnTo>
                      <a:lnTo>
                        <a:pt x="134" y="191"/>
                      </a:lnTo>
                      <a:lnTo>
                        <a:pt x="153" y="150"/>
                      </a:lnTo>
                      <a:lnTo>
                        <a:pt x="160" y="144"/>
                      </a:lnTo>
                      <a:lnTo>
                        <a:pt x="163" y="144"/>
                      </a:lnTo>
                      <a:lnTo>
                        <a:pt x="166" y="142"/>
                      </a:lnTo>
                      <a:lnTo>
                        <a:pt x="125" y="117"/>
                      </a:lnTo>
                      <a:lnTo>
                        <a:pt x="122" y="116"/>
                      </a:lnTo>
                      <a:lnTo>
                        <a:pt x="111" y="122"/>
                      </a:lnTo>
                      <a:lnTo>
                        <a:pt x="107" y="125"/>
                      </a:lnTo>
                      <a:lnTo>
                        <a:pt x="87" y="130"/>
                      </a:lnTo>
                      <a:lnTo>
                        <a:pt x="70" y="131"/>
                      </a:lnTo>
                      <a:lnTo>
                        <a:pt x="51" y="128"/>
                      </a:lnTo>
                      <a:lnTo>
                        <a:pt x="39" y="124"/>
                      </a:lnTo>
                      <a:lnTo>
                        <a:pt x="23" y="113"/>
                      </a:lnTo>
                      <a:lnTo>
                        <a:pt x="9" y="101"/>
                      </a:lnTo>
                      <a:lnTo>
                        <a:pt x="5" y="97"/>
                      </a:lnTo>
                      <a:lnTo>
                        <a:pt x="0" y="82"/>
                      </a:lnTo>
                      <a:lnTo>
                        <a:pt x="2" y="71"/>
                      </a:lnTo>
                      <a:lnTo>
                        <a:pt x="6" y="65"/>
                      </a:lnTo>
                      <a:lnTo>
                        <a:pt x="7" y="63"/>
                      </a:lnTo>
                      <a:lnTo>
                        <a:pt x="23" y="80"/>
                      </a:lnTo>
                      <a:lnTo>
                        <a:pt x="29" y="84"/>
                      </a:lnTo>
                      <a:lnTo>
                        <a:pt x="33" y="94"/>
                      </a:lnTo>
                      <a:lnTo>
                        <a:pt x="51" y="109"/>
                      </a:lnTo>
                      <a:lnTo>
                        <a:pt x="68" y="117"/>
                      </a:lnTo>
                      <a:lnTo>
                        <a:pt x="74" y="119"/>
                      </a:lnTo>
                      <a:lnTo>
                        <a:pt x="90" y="117"/>
                      </a:lnTo>
                      <a:lnTo>
                        <a:pt x="106" y="110"/>
                      </a:lnTo>
                      <a:lnTo>
                        <a:pt x="114" y="105"/>
                      </a:lnTo>
                      <a:lnTo>
                        <a:pt x="130" y="113"/>
                      </a:lnTo>
                      <a:lnTo>
                        <a:pt x="134" y="112"/>
                      </a:lnTo>
                      <a:lnTo>
                        <a:pt x="136" y="109"/>
                      </a:lnTo>
                      <a:lnTo>
                        <a:pt x="136" y="107"/>
                      </a:lnTo>
                      <a:lnTo>
                        <a:pt x="131" y="104"/>
                      </a:lnTo>
                      <a:lnTo>
                        <a:pt x="124" y="96"/>
                      </a:lnTo>
                      <a:lnTo>
                        <a:pt x="122" y="95"/>
                      </a:lnTo>
                      <a:lnTo>
                        <a:pt x="101" y="98"/>
                      </a:lnTo>
                      <a:lnTo>
                        <a:pt x="84" y="98"/>
                      </a:lnTo>
                      <a:lnTo>
                        <a:pt x="82" y="96"/>
                      </a:lnTo>
                      <a:lnTo>
                        <a:pt x="89" y="89"/>
                      </a:lnTo>
                      <a:lnTo>
                        <a:pt x="89" y="85"/>
                      </a:lnTo>
                      <a:lnTo>
                        <a:pt x="89" y="84"/>
                      </a:lnTo>
                      <a:lnTo>
                        <a:pt x="106" y="82"/>
                      </a:lnTo>
                      <a:lnTo>
                        <a:pt x="124" y="76"/>
                      </a:lnTo>
                      <a:lnTo>
                        <a:pt x="131" y="65"/>
                      </a:lnTo>
                      <a:lnTo>
                        <a:pt x="133" y="52"/>
                      </a:lnTo>
                      <a:lnTo>
                        <a:pt x="124" y="33"/>
                      </a:lnTo>
                      <a:lnTo>
                        <a:pt x="113" y="22"/>
                      </a:lnTo>
                      <a:lnTo>
                        <a:pt x="100" y="17"/>
                      </a:lnTo>
                      <a:lnTo>
                        <a:pt x="83" y="13"/>
                      </a:lnTo>
                      <a:lnTo>
                        <a:pt x="74" y="12"/>
                      </a:lnTo>
                      <a:lnTo>
                        <a:pt x="64" y="14"/>
                      </a:lnTo>
                      <a:lnTo>
                        <a:pt x="52" y="25"/>
                      </a:lnTo>
                      <a:lnTo>
                        <a:pt x="46" y="36"/>
                      </a:lnTo>
                      <a:lnTo>
                        <a:pt x="44" y="44"/>
                      </a:lnTo>
                      <a:lnTo>
                        <a:pt x="45" y="55"/>
                      </a:lnTo>
                      <a:lnTo>
                        <a:pt x="54" y="69"/>
                      </a:lnTo>
                      <a:lnTo>
                        <a:pt x="70" y="78"/>
                      </a:lnTo>
                      <a:lnTo>
                        <a:pt x="68" y="88"/>
                      </a:lnTo>
                      <a:lnTo>
                        <a:pt x="61" y="91"/>
                      </a:lnTo>
                      <a:lnTo>
                        <a:pt x="44" y="85"/>
                      </a:lnTo>
                      <a:lnTo>
                        <a:pt x="29" y="73"/>
                      </a:lnTo>
                      <a:lnTo>
                        <a:pt x="29" y="71"/>
                      </a:lnTo>
                      <a:lnTo>
                        <a:pt x="23" y="66"/>
                      </a:lnTo>
                      <a:lnTo>
                        <a:pt x="19" y="61"/>
                      </a:lnTo>
                      <a:lnTo>
                        <a:pt x="18" y="56"/>
                      </a:lnTo>
                      <a:lnTo>
                        <a:pt x="17" y="49"/>
                      </a:lnTo>
                      <a:lnTo>
                        <a:pt x="18" y="35"/>
                      </a:lnTo>
                      <a:lnTo>
                        <a:pt x="23" y="26"/>
                      </a:lnTo>
                      <a:lnTo>
                        <a:pt x="38" y="10"/>
                      </a:lnTo>
                      <a:lnTo>
                        <a:pt x="47" y="5"/>
                      </a:lnTo>
                      <a:lnTo>
                        <a:pt x="64" y="0"/>
                      </a:lnTo>
                      <a:lnTo>
                        <a:pt x="80" y="0"/>
                      </a:lnTo>
                      <a:lnTo>
                        <a:pt x="90" y="2"/>
                      </a:lnTo>
                      <a:lnTo>
                        <a:pt x="101" y="4"/>
                      </a:lnTo>
                      <a:lnTo>
                        <a:pt x="117" y="8"/>
                      </a:lnTo>
                      <a:lnTo>
                        <a:pt x="134" y="16"/>
                      </a:lnTo>
                      <a:lnTo>
                        <a:pt x="142" y="26"/>
                      </a:lnTo>
                      <a:lnTo>
                        <a:pt x="151" y="36"/>
                      </a:lnTo>
                      <a:lnTo>
                        <a:pt x="158" y="56"/>
                      </a:lnTo>
                      <a:lnTo>
                        <a:pt x="155" y="58"/>
                      </a:lnTo>
                      <a:lnTo>
                        <a:pt x="158" y="63"/>
                      </a:lnTo>
                      <a:lnTo>
                        <a:pt x="152" y="76"/>
                      </a:lnTo>
                      <a:lnTo>
                        <a:pt x="136" y="89"/>
                      </a:lnTo>
                      <a:lnTo>
                        <a:pt x="131" y="90"/>
                      </a:lnTo>
                      <a:lnTo>
                        <a:pt x="130" y="93"/>
                      </a:lnTo>
                      <a:lnTo>
                        <a:pt x="139" y="101"/>
                      </a:lnTo>
                      <a:lnTo>
                        <a:pt x="149" y="107"/>
                      </a:lnTo>
                      <a:lnTo>
                        <a:pt x="173" y="124"/>
                      </a:lnTo>
                      <a:lnTo>
                        <a:pt x="184" y="133"/>
                      </a:lnTo>
                      <a:lnTo>
                        <a:pt x="187" y="141"/>
                      </a:lnTo>
                      <a:lnTo>
                        <a:pt x="182" y="142"/>
                      </a:lnTo>
                      <a:lnTo>
                        <a:pt x="175" y="144"/>
                      </a:lnTo>
                      <a:lnTo>
                        <a:pt x="171" y="158"/>
                      </a:lnTo>
                      <a:lnTo>
                        <a:pt x="166" y="170"/>
                      </a:lnTo>
                      <a:lnTo>
                        <a:pt x="155" y="195"/>
                      </a:lnTo>
                      <a:lnTo>
                        <a:pt x="153" y="204"/>
                      </a:lnTo>
                      <a:lnTo>
                        <a:pt x="157" y="211"/>
                      </a:lnTo>
                      <a:lnTo>
                        <a:pt x="164" y="216"/>
                      </a:lnTo>
                      <a:lnTo>
                        <a:pt x="170" y="221"/>
                      </a:lnTo>
                      <a:lnTo>
                        <a:pt x="185" y="231"/>
                      </a:lnTo>
                      <a:lnTo>
                        <a:pt x="198" y="237"/>
                      </a:lnTo>
                      <a:lnTo>
                        <a:pt x="199" y="235"/>
                      </a:lnTo>
                      <a:lnTo>
                        <a:pt x="198" y="230"/>
                      </a:lnTo>
                      <a:lnTo>
                        <a:pt x="199" y="225"/>
                      </a:lnTo>
                      <a:lnTo>
                        <a:pt x="204" y="219"/>
                      </a:lnTo>
                      <a:lnTo>
                        <a:pt x="193" y="214"/>
                      </a:lnTo>
                      <a:lnTo>
                        <a:pt x="181" y="212"/>
                      </a:lnTo>
                      <a:lnTo>
                        <a:pt x="180" y="208"/>
                      </a:lnTo>
                      <a:lnTo>
                        <a:pt x="189" y="207"/>
                      </a:lnTo>
                      <a:lnTo>
                        <a:pt x="208" y="212"/>
                      </a:lnTo>
                      <a:lnTo>
                        <a:pt x="222" y="215"/>
                      </a:lnTo>
                      <a:lnTo>
                        <a:pt x="239" y="224"/>
                      </a:lnTo>
                      <a:lnTo>
                        <a:pt x="240" y="227"/>
                      </a:lnTo>
                      <a:lnTo>
                        <a:pt x="238" y="229"/>
                      </a:lnTo>
                      <a:lnTo>
                        <a:pt x="235" y="229"/>
                      </a:lnTo>
                      <a:lnTo>
                        <a:pt x="229" y="226"/>
                      </a:lnTo>
                      <a:lnTo>
                        <a:pt x="224" y="226"/>
                      </a:lnTo>
                      <a:lnTo>
                        <a:pt x="220" y="232"/>
                      </a:lnTo>
                      <a:lnTo>
                        <a:pt x="212" y="241"/>
                      </a:lnTo>
                      <a:lnTo>
                        <a:pt x="206" y="260"/>
                      </a:lnTo>
                      <a:lnTo>
                        <a:pt x="209" y="268"/>
                      </a:lnTo>
                      <a:lnTo>
                        <a:pt x="214" y="274"/>
                      </a:lnTo>
                      <a:lnTo>
                        <a:pt x="215" y="276"/>
                      </a:lnTo>
                      <a:lnTo>
                        <a:pt x="208" y="279"/>
                      </a:lnTo>
                      <a:lnTo>
                        <a:pt x="204" y="279"/>
                      </a:lnTo>
                      <a:lnTo>
                        <a:pt x="198" y="27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382"/>
                <p:cNvSpPr>
                  <a:spLocks/>
                </p:cNvSpPr>
                <p:nvPr/>
              </p:nvSpPr>
              <p:spPr bwMode="auto">
                <a:xfrm>
                  <a:off x="5321" y="3626"/>
                  <a:ext cx="72" cy="44"/>
                </a:xfrm>
                <a:custGeom>
                  <a:avLst/>
                  <a:gdLst>
                    <a:gd name="T0" fmla="*/ 1 w 72"/>
                    <a:gd name="T1" fmla="*/ 39 h 44"/>
                    <a:gd name="T2" fmla="*/ 0 w 72"/>
                    <a:gd name="T3" fmla="*/ 37 h 44"/>
                    <a:gd name="T4" fmla="*/ 21 w 72"/>
                    <a:gd name="T5" fmla="*/ 14 h 44"/>
                    <a:gd name="T6" fmla="*/ 24 w 72"/>
                    <a:gd name="T7" fmla="*/ 9 h 44"/>
                    <a:gd name="T8" fmla="*/ 22 w 72"/>
                    <a:gd name="T9" fmla="*/ 5 h 44"/>
                    <a:gd name="T10" fmla="*/ 27 w 72"/>
                    <a:gd name="T11" fmla="*/ 1 h 44"/>
                    <a:gd name="T12" fmla="*/ 45 w 72"/>
                    <a:gd name="T13" fmla="*/ 0 h 44"/>
                    <a:gd name="T14" fmla="*/ 49 w 72"/>
                    <a:gd name="T15" fmla="*/ 2 h 44"/>
                    <a:gd name="T16" fmla="*/ 52 w 72"/>
                    <a:gd name="T17" fmla="*/ 5 h 44"/>
                    <a:gd name="T18" fmla="*/ 67 w 72"/>
                    <a:gd name="T19" fmla="*/ 16 h 44"/>
                    <a:gd name="T20" fmla="*/ 71 w 72"/>
                    <a:gd name="T21" fmla="*/ 19 h 44"/>
                    <a:gd name="T22" fmla="*/ 71 w 72"/>
                    <a:gd name="T23" fmla="*/ 24 h 44"/>
                    <a:gd name="T24" fmla="*/ 65 w 72"/>
                    <a:gd name="T25" fmla="*/ 27 h 44"/>
                    <a:gd name="T26" fmla="*/ 55 w 72"/>
                    <a:gd name="T27" fmla="*/ 27 h 44"/>
                    <a:gd name="T28" fmla="*/ 46 w 72"/>
                    <a:gd name="T29" fmla="*/ 25 h 44"/>
                    <a:gd name="T30" fmla="*/ 36 w 72"/>
                    <a:gd name="T31" fmla="*/ 21 h 44"/>
                    <a:gd name="T32" fmla="*/ 31 w 72"/>
                    <a:gd name="T33" fmla="*/ 22 h 44"/>
                    <a:gd name="T34" fmla="*/ 25 w 72"/>
                    <a:gd name="T35" fmla="*/ 30 h 44"/>
                    <a:gd name="T36" fmla="*/ 15 w 72"/>
                    <a:gd name="T37" fmla="*/ 38 h 44"/>
                    <a:gd name="T38" fmla="*/ 10 w 72"/>
                    <a:gd name="T39" fmla="*/ 40 h 44"/>
                    <a:gd name="T40" fmla="*/ 6 w 72"/>
                    <a:gd name="T41" fmla="*/ 41 h 44"/>
                    <a:gd name="T42" fmla="*/ 6 w 72"/>
                    <a:gd name="T43" fmla="*/ 42 h 44"/>
                    <a:gd name="T44" fmla="*/ 3 w 72"/>
                    <a:gd name="T45" fmla="*/ 43 h 44"/>
                    <a:gd name="T46" fmla="*/ 1 w 72"/>
                    <a:gd name="T47" fmla="*/ 39 h 4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2"/>
                    <a:gd name="T73" fmla="*/ 0 h 44"/>
                    <a:gd name="T74" fmla="*/ 72 w 72"/>
                    <a:gd name="T75" fmla="*/ 44 h 4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2" h="44">
                      <a:moveTo>
                        <a:pt x="1" y="39"/>
                      </a:moveTo>
                      <a:lnTo>
                        <a:pt x="0" y="37"/>
                      </a:lnTo>
                      <a:lnTo>
                        <a:pt x="21" y="14"/>
                      </a:lnTo>
                      <a:lnTo>
                        <a:pt x="24" y="9"/>
                      </a:lnTo>
                      <a:lnTo>
                        <a:pt x="22" y="5"/>
                      </a:lnTo>
                      <a:lnTo>
                        <a:pt x="27" y="1"/>
                      </a:lnTo>
                      <a:lnTo>
                        <a:pt x="45" y="0"/>
                      </a:lnTo>
                      <a:lnTo>
                        <a:pt x="49" y="2"/>
                      </a:lnTo>
                      <a:lnTo>
                        <a:pt x="52" y="5"/>
                      </a:lnTo>
                      <a:lnTo>
                        <a:pt x="67" y="16"/>
                      </a:lnTo>
                      <a:lnTo>
                        <a:pt x="71" y="19"/>
                      </a:lnTo>
                      <a:lnTo>
                        <a:pt x="71" y="24"/>
                      </a:lnTo>
                      <a:lnTo>
                        <a:pt x="65" y="27"/>
                      </a:lnTo>
                      <a:lnTo>
                        <a:pt x="55" y="27"/>
                      </a:lnTo>
                      <a:lnTo>
                        <a:pt x="46" y="25"/>
                      </a:lnTo>
                      <a:lnTo>
                        <a:pt x="36" y="21"/>
                      </a:lnTo>
                      <a:lnTo>
                        <a:pt x="31" y="22"/>
                      </a:lnTo>
                      <a:lnTo>
                        <a:pt x="25" y="30"/>
                      </a:lnTo>
                      <a:lnTo>
                        <a:pt x="15" y="38"/>
                      </a:lnTo>
                      <a:lnTo>
                        <a:pt x="10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3" y="43"/>
                      </a:lnTo>
                      <a:lnTo>
                        <a:pt x="1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Freeform 383"/>
                <p:cNvSpPr>
                  <a:spLocks/>
                </p:cNvSpPr>
                <p:nvPr/>
              </p:nvSpPr>
              <p:spPr bwMode="auto">
                <a:xfrm>
                  <a:off x="5666" y="3454"/>
                  <a:ext cx="196" cy="145"/>
                </a:xfrm>
                <a:custGeom>
                  <a:avLst/>
                  <a:gdLst>
                    <a:gd name="T0" fmla="*/ 108 w 196"/>
                    <a:gd name="T1" fmla="*/ 130 h 145"/>
                    <a:gd name="T2" fmla="*/ 107 w 196"/>
                    <a:gd name="T3" fmla="*/ 124 h 145"/>
                    <a:gd name="T4" fmla="*/ 91 w 196"/>
                    <a:gd name="T5" fmla="*/ 112 h 145"/>
                    <a:gd name="T6" fmla="*/ 48 w 196"/>
                    <a:gd name="T7" fmla="*/ 81 h 145"/>
                    <a:gd name="T8" fmla="*/ 8 w 196"/>
                    <a:gd name="T9" fmla="*/ 54 h 145"/>
                    <a:gd name="T10" fmla="*/ 0 w 196"/>
                    <a:gd name="T11" fmla="*/ 48 h 145"/>
                    <a:gd name="T12" fmla="*/ 5 w 196"/>
                    <a:gd name="T13" fmla="*/ 46 h 145"/>
                    <a:gd name="T14" fmla="*/ 46 w 196"/>
                    <a:gd name="T15" fmla="*/ 37 h 145"/>
                    <a:gd name="T16" fmla="*/ 73 w 196"/>
                    <a:gd name="T17" fmla="*/ 27 h 145"/>
                    <a:gd name="T18" fmla="*/ 108 w 196"/>
                    <a:gd name="T19" fmla="*/ 13 h 145"/>
                    <a:gd name="T20" fmla="*/ 132 w 196"/>
                    <a:gd name="T21" fmla="*/ 6 h 145"/>
                    <a:gd name="T22" fmla="*/ 169 w 196"/>
                    <a:gd name="T23" fmla="*/ 2 h 145"/>
                    <a:gd name="T24" fmla="*/ 172 w 196"/>
                    <a:gd name="T25" fmla="*/ 7 h 145"/>
                    <a:gd name="T26" fmla="*/ 134 w 196"/>
                    <a:gd name="T27" fmla="*/ 18 h 145"/>
                    <a:gd name="T28" fmla="*/ 63 w 196"/>
                    <a:gd name="T29" fmla="*/ 45 h 145"/>
                    <a:gd name="T30" fmla="*/ 33 w 196"/>
                    <a:gd name="T31" fmla="*/ 57 h 145"/>
                    <a:gd name="T32" fmla="*/ 29 w 196"/>
                    <a:gd name="T33" fmla="*/ 60 h 145"/>
                    <a:gd name="T34" fmla="*/ 50 w 196"/>
                    <a:gd name="T35" fmla="*/ 74 h 145"/>
                    <a:gd name="T36" fmla="*/ 92 w 196"/>
                    <a:gd name="T37" fmla="*/ 99 h 145"/>
                    <a:gd name="T38" fmla="*/ 97 w 196"/>
                    <a:gd name="T39" fmla="*/ 95 h 145"/>
                    <a:gd name="T40" fmla="*/ 98 w 196"/>
                    <a:gd name="T41" fmla="*/ 88 h 145"/>
                    <a:gd name="T42" fmla="*/ 99 w 196"/>
                    <a:gd name="T43" fmla="*/ 67 h 145"/>
                    <a:gd name="T44" fmla="*/ 103 w 196"/>
                    <a:gd name="T45" fmla="*/ 37 h 145"/>
                    <a:gd name="T46" fmla="*/ 113 w 196"/>
                    <a:gd name="T47" fmla="*/ 32 h 145"/>
                    <a:gd name="T48" fmla="*/ 119 w 196"/>
                    <a:gd name="T49" fmla="*/ 42 h 145"/>
                    <a:gd name="T50" fmla="*/ 117 w 196"/>
                    <a:gd name="T51" fmla="*/ 53 h 145"/>
                    <a:gd name="T52" fmla="*/ 110 w 196"/>
                    <a:gd name="T53" fmla="*/ 82 h 145"/>
                    <a:gd name="T54" fmla="*/ 113 w 196"/>
                    <a:gd name="T55" fmla="*/ 90 h 145"/>
                    <a:gd name="T56" fmla="*/ 162 w 196"/>
                    <a:gd name="T57" fmla="*/ 72 h 145"/>
                    <a:gd name="T58" fmla="*/ 194 w 196"/>
                    <a:gd name="T59" fmla="*/ 66 h 145"/>
                    <a:gd name="T60" fmla="*/ 194 w 196"/>
                    <a:gd name="T61" fmla="*/ 75 h 145"/>
                    <a:gd name="T62" fmla="*/ 135 w 196"/>
                    <a:gd name="T63" fmla="*/ 88 h 145"/>
                    <a:gd name="T64" fmla="*/ 107 w 196"/>
                    <a:gd name="T65" fmla="*/ 104 h 145"/>
                    <a:gd name="T66" fmla="*/ 104 w 196"/>
                    <a:gd name="T67" fmla="*/ 105 h 145"/>
                    <a:gd name="T68" fmla="*/ 117 w 196"/>
                    <a:gd name="T69" fmla="*/ 116 h 145"/>
                    <a:gd name="T70" fmla="*/ 126 w 196"/>
                    <a:gd name="T71" fmla="*/ 121 h 145"/>
                    <a:gd name="T72" fmla="*/ 125 w 196"/>
                    <a:gd name="T73" fmla="*/ 136 h 145"/>
                    <a:gd name="T74" fmla="*/ 116 w 196"/>
                    <a:gd name="T75" fmla="*/ 144 h 145"/>
                    <a:gd name="T76" fmla="*/ 109 w 196"/>
                    <a:gd name="T77" fmla="*/ 133 h 14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96"/>
                    <a:gd name="T118" fmla="*/ 0 h 145"/>
                    <a:gd name="T119" fmla="*/ 196 w 196"/>
                    <a:gd name="T120" fmla="*/ 145 h 14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96" h="145">
                      <a:moveTo>
                        <a:pt x="109" y="133"/>
                      </a:moveTo>
                      <a:lnTo>
                        <a:pt x="108" y="130"/>
                      </a:lnTo>
                      <a:lnTo>
                        <a:pt x="110" y="129"/>
                      </a:lnTo>
                      <a:lnTo>
                        <a:pt x="107" y="124"/>
                      </a:lnTo>
                      <a:lnTo>
                        <a:pt x="93" y="115"/>
                      </a:lnTo>
                      <a:lnTo>
                        <a:pt x="91" y="112"/>
                      </a:lnTo>
                      <a:lnTo>
                        <a:pt x="81" y="106"/>
                      </a:lnTo>
                      <a:lnTo>
                        <a:pt x="48" y="81"/>
                      </a:lnTo>
                      <a:lnTo>
                        <a:pt x="17" y="61"/>
                      </a:lnTo>
                      <a:lnTo>
                        <a:pt x="8" y="54"/>
                      </a:lnTo>
                      <a:lnTo>
                        <a:pt x="1" y="50"/>
                      </a:lnTo>
                      <a:lnTo>
                        <a:pt x="0" y="48"/>
                      </a:lnTo>
                      <a:lnTo>
                        <a:pt x="3" y="46"/>
                      </a:lnTo>
                      <a:lnTo>
                        <a:pt x="5" y="46"/>
                      </a:lnTo>
                      <a:lnTo>
                        <a:pt x="16" y="51"/>
                      </a:lnTo>
                      <a:lnTo>
                        <a:pt x="46" y="37"/>
                      </a:lnTo>
                      <a:lnTo>
                        <a:pt x="70" y="29"/>
                      </a:lnTo>
                      <a:lnTo>
                        <a:pt x="73" y="27"/>
                      </a:lnTo>
                      <a:lnTo>
                        <a:pt x="80" y="25"/>
                      </a:lnTo>
                      <a:lnTo>
                        <a:pt x="108" y="13"/>
                      </a:lnTo>
                      <a:lnTo>
                        <a:pt x="121" y="10"/>
                      </a:lnTo>
                      <a:lnTo>
                        <a:pt x="132" y="6"/>
                      </a:lnTo>
                      <a:lnTo>
                        <a:pt x="160" y="0"/>
                      </a:lnTo>
                      <a:lnTo>
                        <a:pt x="169" y="2"/>
                      </a:lnTo>
                      <a:lnTo>
                        <a:pt x="171" y="5"/>
                      </a:lnTo>
                      <a:lnTo>
                        <a:pt x="172" y="7"/>
                      </a:lnTo>
                      <a:lnTo>
                        <a:pt x="168" y="11"/>
                      </a:lnTo>
                      <a:lnTo>
                        <a:pt x="134" y="18"/>
                      </a:lnTo>
                      <a:lnTo>
                        <a:pt x="93" y="32"/>
                      </a:lnTo>
                      <a:lnTo>
                        <a:pt x="63" y="45"/>
                      </a:lnTo>
                      <a:lnTo>
                        <a:pt x="39" y="54"/>
                      </a:lnTo>
                      <a:lnTo>
                        <a:pt x="33" y="57"/>
                      </a:lnTo>
                      <a:lnTo>
                        <a:pt x="32" y="58"/>
                      </a:lnTo>
                      <a:lnTo>
                        <a:pt x="29" y="60"/>
                      </a:lnTo>
                      <a:lnTo>
                        <a:pt x="37" y="66"/>
                      </a:lnTo>
                      <a:lnTo>
                        <a:pt x="50" y="74"/>
                      </a:lnTo>
                      <a:lnTo>
                        <a:pt x="88" y="98"/>
                      </a:lnTo>
                      <a:lnTo>
                        <a:pt x="92" y="99"/>
                      </a:lnTo>
                      <a:lnTo>
                        <a:pt x="95" y="99"/>
                      </a:lnTo>
                      <a:lnTo>
                        <a:pt x="97" y="95"/>
                      </a:lnTo>
                      <a:lnTo>
                        <a:pt x="97" y="91"/>
                      </a:lnTo>
                      <a:lnTo>
                        <a:pt x="98" y="88"/>
                      </a:lnTo>
                      <a:lnTo>
                        <a:pt x="97" y="81"/>
                      </a:lnTo>
                      <a:lnTo>
                        <a:pt x="99" y="67"/>
                      </a:lnTo>
                      <a:lnTo>
                        <a:pt x="99" y="46"/>
                      </a:lnTo>
                      <a:lnTo>
                        <a:pt x="103" y="37"/>
                      </a:lnTo>
                      <a:lnTo>
                        <a:pt x="107" y="32"/>
                      </a:lnTo>
                      <a:lnTo>
                        <a:pt x="113" y="32"/>
                      </a:lnTo>
                      <a:lnTo>
                        <a:pt x="116" y="33"/>
                      </a:lnTo>
                      <a:lnTo>
                        <a:pt x="119" y="42"/>
                      </a:lnTo>
                      <a:lnTo>
                        <a:pt x="117" y="49"/>
                      </a:lnTo>
                      <a:lnTo>
                        <a:pt x="117" y="53"/>
                      </a:lnTo>
                      <a:lnTo>
                        <a:pt x="114" y="62"/>
                      </a:lnTo>
                      <a:lnTo>
                        <a:pt x="110" y="82"/>
                      </a:lnTo>
                      <a:lnTo>
                        <a:pt x="109" y="88"/>
                      </a:lnTo>
                      <a:lnTo>
                        <a:pt x="113" y="90"/>
                      </a:lnTo>
                      <a:lnTo>
                        <a:pt x="137" y="79"/>
                      </a:lnTo>
                      <a:lnTo>
                        <a:pt x="162" y="72"/>
                      </a:lnTo>
                      <a:lnTo>
                        <a:pt x="181" y="65"/>
                      </a:lnTo>
                      <a:lnTo>
                        <a:pt x="194" y="66"/>
                      </a:lnTo>
                      <a:lnTo>
                        <a:pt x="195" y="73"/>
                      </a:lnTo>
                      <a:lnTo>
                        <a:pt x="194" y="75"/>
                      </a:lnTo>
                      <a:lnTo>
                        <a:pt x="160" y="80"/>
                      </a:lnTo>
                      <a:lnTo>
                        <a:pt x="135" y="88"/>
                      </a:lnTo>
                      <a:lnTo>
                        <a:pt x="112" y="99"/>
                      </a:lnTo>
                      <a:lnTo>
                        <a:pt x="107" y="104"/>
                      </a:lnTo>
                      <a:lnTo>
                        <a:pt x="105" y="104"/>
                      </a:lnTo>
                      <a:lnTo>
                        <a:pt x="104" y="105"/>
                      </a:lnTo>
                      <a:lnTo>
                        <a:pt x="104" y="108"/>
                      </a:lnTo>
                      <a:lnTo>
                        <a:pt x="117" y="116"/>
                      </a:lnTo>
                      <a:lnTo>
                        <a:pt x="118" y="117"/>
                      </a:lnTo>
                      <a:lnTo>
                        <a:pt x="126" y="121"/>
                      </a:lnTo>
                      <a:lnTo>
                        <a:pt x="127" y="128"/>
                      </a:lnTo>
                      <a:lnTo>
                        <a:pt x="125" y="136"/>
                      </a:lnTo>
                      <a:lnTo>
                        <a:pt x="119" y="142"/>
                      </a:lnTo>
                      <a:lnTo>
                        <a:pt x="116" y="144"/>
                      </a:lnTo>
                      <a:lnTo>
                        <a:pt x="107" y="144"/>
                      </a:lnTo>
                      <a:lnTo>
                        <a:pt x="109" y="13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" name="Freeform 384"/>
                <p:cNvSpPr>
                  <a:spLocks/>
                </p:cNvSpPr>
                <p:nvPr/>
              </p:nvSpPr>
              <p:spPr bwMode="auto">
                <a:xfrm>
                  <a:off x="5449" y="3330"/>
                  <a:ext cx="315" cy="284"/>
                </a:xfrm>
                <a:custGeom>
                  <a:avLst/>
                  <a:gdLst>
                    <a:gd name="T0" fmla="*/ 136 w 315"/>
                    <a:gd name="T1" fmla="*/ 256 h 284"/>
                    <a:gd name="T2" fmla="*/ 105 w 315"/>
                    <a:gd name="T3" fmla="*/ 227 h 284"/>
                    <a:gd name="T4" fmla="*/ 136 w 315"/>
                    <a:gd name="T5" fmla="*/ 237 h 284"/>
                    <a:gd name="T6" fmla="*/ 189 w 315"/>
                    <a:gd name="T7" fmla="*/ 210 h 284"/>
                    <a:gd name="T8" fmla="*/ 201 w 315"/>
                    <a:gd name="T9" fmla="*/ 198 h 284"/>
                    <a:gd name="T10" fmla="*/ 178 w 315"/>
                    <a:gd name="T11" fmla="*/ 186 h 284"/>
                    <a:gd name="T12" fmla="*/ 108 w 315"/>
                    <a:gd name="T13" fmla="*/ 215 h 284"/>
                    <a:gd name="T14" fmla="*/ 55 w 315"/>
                    <a:gd name="T15" fmla="*/ 238 h 284"/>
                    <a:gd name="T16" fmla="*/ 22 w 315"/>
                    <a:gd name="T17" fmla="*/ 250 h 284"/>
                    <a:gd name="T18" fmla="*/ 46 w 315"/>
                    <a:gd name="T19" fmla="*/ 230 h 284"/>
                    <a:gd name="T20" fmla="*/ 54 w 315"/>
                    <a:gd name="T21" fmla="*/ 225 h 284"/>
                    <a:gd name="T22" fmla="*/ 70 w 315"/>
                    <a:gd name="T23" fmla="*/ 218 h 284"/>
                    <a:gd name="T24" fmla="*/ 85 w 315"/>
                    <a:gd name="T25" fmla="*/ 211 h 284"/>
                    <a:gd name="T26" fmla="*/ 110 w 315"/>
                    <a:gd name="T27" fmla="*/ 202 h 284"/>
                    <a:gd name="T28" fmla="*/ 133 w 315"/>
                    <a:gd name="T29" fmla="*/ 191 h 284"/>
                    <a:gd name="T30" fmla="*/ 182 w 315"/>
                    <a:gd name="T31" fmla="*/ 169 h 284"/>
                    <a:gd name="T32" fmla="*/ 206 w 315"/>
                    <a:gd name="T33" fmla="*/ 155 h 284"/>
                    <a:gd name="T34" fmla="*/ 214 w 315"/>
                    <a:gd name="T35" fmla="*/ 113 h 284"/>
                    <a:gd name="T36" fmla="*/ 218 w 315"/>
                    <a:gd name="T37" fmla="*/ 67 h 284"/>
                    <a:gd name="T38" fmla="*/ 207 w 315"/>
                    <a:gd name="T39" fmla="*/ 18 h 284"/>
                    <a:gd name="T40" fmla="*/ 191 w 315"/>
                    <a:gd name="T41" fmla="*/ 12 h 284"/>
                    <a:gd name="T42" fmla="*/ 130 w 315"/>
                    <a:gd name="T43" fmla="*/ 57 h 284"/>
                    <a:gd name="T44" fmla="*/ 96 w 315"/>
                    <a:gd name="T45" fmla="*/ 85 h 284"/>
                    <a:gd name="T46" fmla="*/ 139 w 315"/>
                    <a:gd name="T47" fmla="*/ 116 h 284"/>
                    <a:gd name="T48" fmla="*/ 132 w 315"/>
                    <a:gd name="T49" fmla="*/ 121 h 284"/>
                    <a:gd name="T50" fmla="*/ 92 w 315"/>
                    <a:gd name="T51" fmla="*/ 96 h 284"/>
                    <a:gd name="T52" fmla="*/ 52 w 315"/>
                    <a:gd name="T53" fmla="*/ 68 h 284"/>
                    <a:gd name="T54" fmla="*/ 1 w 315"/>
                    <a:gd name="T55" fmla="*/ 36 h 284"/>
                    <a:gd name="T56" fmla="*/ 10 w 315"/>
                    <a:gd name="T57" fmla="*/ 36 h 284"/>
                    <a:gd name="T58" fmla="*/ 69 w 315"/>
                    <a:gd name="T59" fmla="*/ 73 h 284"/>
                    <a:gd name="T60" fmla="*/ 89 w 315"/>
                    <a:gd name="T61" fmla="*/ 67 h 284"/>
                    <a:gd name="T62" fmla="*/ 148 w 315"/>
                    <a:gd name="T63" fmla="*/ 21 h 284"/>
                    <a:gd name="T64" fmla="*/ 186 w 315"/>
                    <a:gd name="T65" fmla="*/ 3 h 284"/>
                    <a:gd name="T66" fmla="*/ 214 w 315"/>
                    <a:gd name="T67" fmla="*/ 1 h 284"/>
                    <a:gd name="T68" fmla="*/ 236 w 315"/>
                    <a:gd name="T69" fmla="*/ 37 h 284"/>
                    <a:gd name="T70" fmla="*/ 229 w 315"/>
                    <a:gd name="T71" fmla="*/ 113 h 284"/>
                    <a:gd name="T72" fmla="*/ 216 w 315"/>
                    <a:gd name="T73" fmla="*/ 158 h 284"/>
                    <a:gd name="T74" fmla="*/ 207 w 315"/>
                    <a:gd name="T75" fmla="*/ 169 h 284"/>
                    <a:gd name="T76" fmla="*/ 198 w 315"/>
                    <a:gd name="T77" fmla="*/ 178 h 284"/>
                    <a:gd name="T78" fmla="*/ 265 w 315"/>
                    <a:gd name="T79" fmla="*/ 222 h 284"/>
                    <a:gd name="T80" fmla="*/ 313 w 315"/>
                    <a:gd name="T81" fmla="*/ 265 h 284"/>
                    <a:gd name="T82" fmla="*/ 251 w 315"/>
                    <a:gd name="T83" fmla="*/ 230 h 284"/>
                    <a:gd name="T84" fmla="*/ 220 w 315"/>
                    <a:gd name="T85" fmla="*/ 211 h 284"/>
                    <a:gd name="T86" fmla="*/ 150 w 315"/>
                    <a:gd name="T87" fmla="*/ 249 h 284"/>
                    <a:gd name="T88" fmla="*/ 172 w 315"/>
                    <a:gd name="T89" fmla="*/ 270 h 284"/>
                    <a:gd name="T90" fmla="*/ 174 w 315"/>
                    <a:gd name="T91" fmla="*/ 283 h 28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15"/>
                    <a:gd name="T139" fmla="*/ 0 h 284"/>
                    <a:gd name="T140" fmla="*/ 315 w 315"/>
                    <a:gd name="T141" fmla="*/ 284 h 28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15" h="284">
                      <a:moveTo>
                        <a:pt x="156" y="270"/>
                      </a:moveTo>
                      <a:lnTo>
                        <a:pt x="151" y="266"/>
                      </a:lnTo>
                      <a:lnTo>
                        <a:pt x="136" y="256"/>
                      </a:lnTo>
                      <a:lnTo>
                        <a:pt x="98" y="230"/>
                      </a:lnTo>
                      <a:lnTo>
                        <a:pt x="101" y="230"/>
                      </a:lnTo>
                      <a:lnTo>
                        <a:pt x="105" y="227"/>
                      </a:lnTo>
                      <a:lnTo>
                        <a:pt x="108" y="227"/>
                      </a:lnTo>
                      <a:lnTo>
                        <a:pt x="129" y="240"/>
                      </a:lnTo>
                      <a:lnTo>
                        <a:pt x="136" y="237"/>
                      </a:lnTo>
                      <a:lnTo>
                        <a:pt x="145" y="230"/>
                      </a:lnTo>
                      <a:lnTo>
                        <a:pt x="175" y="214"/>
                      </a:lnTo>
                      <a:lnTo>
                        <a:pt x="189" y="210"/>
                      </a:lnTo>
                      <a:lnTo>
                        <a:pt x="199" y="205"/>
                      </a:lnTo>
                      <a:lnTo>
                        <a:pt x="202" y="201"/>
                      </a:lnTo>
                      <a:lnTo>
                        <a:pt x="201" y="198"/>
                      </a:lnTo>
                      <a:lnTo>
                        <a:pt x="189" y="189"/>
                      </a:lnTo>
                      <a:lnTo>
                        <a:pt x="186" y="185"/>
                      </a:lnTo>
                      <a:lnTo>
                        <a:pt x="178" y="186"/>
                      </a:lnTo>
                      <a:lnTo>
                        <a:pt x="170" y="190"/>
                      </a:lnTo>
                      <a:lnTo>
                        <a:pt x="153" y="196"/>
                      </a:lnTo>
                      <a:lnTo>
                        <a:pt x="108" y="215"/>
                      </a:lnTo>
                      <a:lnTo>
                        <a:pt x="91" y="223"/>
                      </a:lnTo>
                      <a:lnTo>
                        <a:pt x="79" y="227"/>
                      </a:lnTo>
                      <a:lnTo>
                        <a:pt x="55" y="238"/>
                      </a:lnTo>
                      <a:lnTo>
                        <a:pt x="40" y="243"/>
                      </a:lnTo>
                      <a:lnTo>
                        <a:pt x="26" y="250"/>
                      </a:lnTo>
                      <a:lnTo>
                        <a:pt x="22" y="250"/>
                      </a:lnTo>
                      <a:lnTo>
                        <a:pt x="18" y="248"/>
                      </a:lnTo>
                      <a:lnTo>
                        <a:pt x="42" y="231"/>
                      </a:lnTo>
                      <a:lnTo>
                        <a:pt x="46" y="230"/>
                      </a:lnTo>
                      <a:lnTo>
                        <a:pt x="48" y="227"/>
                      </a:lnTo>
                      <a:lnTo>
                        <a:pt x="53" y="226"/>
                      </a:lnTo>
                      <a:lnTo>
                        <a:pt x="54" y="225"/>
                      </a:lnTo>
                      <a:lnTo>
                        <a:pt x="62" y="222"/>
                      </a:lnTo>
                      <a:lnTo>
                        <a:pt x="67" y="218"/>
                      </a:lnTo>
                      <a:lnTo>
                        <a:pt x="70" y="218"/>
                      </a:lnTo>
                      <a:lnTo>
                        <a:pt x="72" y="216"/>
                      </a:lnTo>
                      <a:lnTo>
                        <a:pt x="78" y="214"/>
                      </a:lnTo>
                      <a:lnTo>
                        <a:pt x="85" y="211"/>
                      </a:lnTo>
                      <a:lnTo>
                        <a:pt x="97" y="207"/>
                      </a:lnTo>
                      <a:lnTo>
                        <a:pt x="101" y="204"/>
                      </a:lnTo>
                      <a:lnTo>
                        <a:pt x="110" y="202"/>
                      </a:lnTo>
                      <a:lnTo>
                        <a:pt x="112" y="201"/>
                      </a:lnTo>
                      <a:lnTo>
                        <a:pt x="121" y="197"/>
                      </a:lnTo>
                      <a:lnTo>
                        <a:pt x="133" y="191"/>
                      </a:lnTo>
                      <a:lnTo>
                        <a:pt x="150" y="185"/>
                      </a:lnTo>
                      <a:lnTo>
                        <a:pt x="177" y="173"/>
                      </a:lnTo>
                      <a:lnTo>
                        <a:pt x="182" y="169"/>
                      </a:lnTo>
                      <a:lnTo>
                        <a:pt x="200" y="160"/>
                      </a:lnTo>
                      <a:lnTo>
                        <a:pt x="204" y="160"/>
                      </a:lnTo>
                      <a:lnTo>
                        <a:pt x="206" y="155"/>
                      </a:lnTo>
                      <a:lnTo>
                        <a:pt x="211" y="127"/>
                      </a:lnTo>
                      <a:lnTo>
                        <a:pt x="213" y="115"/>
                      </a:lnTo>
                      <a:lnTo>
                        <a:pt x="214" y="113"/>
                      </a:lnTo>
                      <a:lnTo>
                        <a:pt x="213" y="102"/>
                      </a:lnTo>
                      <a:lnTo>
                        <a:pt x="216" y="76"/>
                      </a:lnTo>
                      <a:lnTo>
                        <a:pt x="218" y="67"/>
                      </a:lnTo>
                      <a:lnTo>
                        <a:pt x="218" y="54"/>
                      </a:lnTo>
                      <a:lnTo>
                        <a:pt x="218" y="49"/>
                      </a:lnTo>
                      <a:lnTo>
                        <a:pt x="207" y="18"/>
                      </a:lnTo>
                      <a:lnTo>
                        <a:pt x="204" y="14"/>
                      </a:lnTo>
                      <a:lnTo>
                        <a:pt x="198" y="11"/>
                      </a:lnTo>
                      <a:lnTo>
                        <a:pt x="191" y="12"/>
                      </a:lnTo>
                      <a:lnTo>
                        <a:pt x="171" y="25"/>
                      </a:lnTo>
                      <a:lnTo>
                        <a:pt x="147" y="43"/>
                      </a:lnTo>
                      <a:lnTo>
                        <a:pt x="130" y="57"/>
                      </a:lnTo>
                      <a:lnTo>
                        <a:pt x="101" y="81"/>
                      </a:lnTo>
                      <a:lnTo>
                        <a:pt x="97" y="82"/>
                      </a:lnTo>
                      <a:lnTo>
                        <a:pt x="96" y="85"/>
                      </a:lnTo>
                      <a:lnTo>
                        <a:pt x="97" y="88"/>
                      </a:lnTo>
                      <a:lnTo>
                        <a:pt x="130" y="107"/>
                      </a:lnTo>
                      <a:lnTo>
                        <a:pt x="139" y="116"/>
                      </a:lnTo>
                      <a:lnTo>
                        <a:pt x="139" y="119"/>
                      </a:lnTo>
                      <a:lnTo>
                        <a:pt x="137" y="121"/>
                      </a:lnTo>
                      <a:lnTo>
                        <a:pt x="132" y="121"/>
                      </a:lnTo>
                      <a:lnTo>
                        <a:pt x="121" y="116"/>
                      </a:lnTo>
                      <a:lnTo>
                        <a:pt x="115" y="110"/>
                      </a:lnTo>
                      <a:lnTo>
                        <a:pt x="92" y="96"/>
                      </a:lnTo>
                      <a:lnTo>
                        <a:pt x="83" y="90"/>
                      </a:lnTo>
                      <a:lnTo>
                        <a:pt x="71" y="83"/>
                      </a:lnTo>
                      <a:lnTo>
                        <a:pt x="52" y="68"/>
                      </a:lnTo>
                      <a:lnTo>
                        <a:pt x="44" y="63"/>
                      </a:lnTo>
                      <a:lnTo>
                        <a:pt x="0" y="38"/>
                      </a:lnTo>
                      <a:lnTo>
                        <a:pt x="1" y="36"/>
                      </a:lnTo>
                      <a:lnTo>
                        <a:pt x="4" y="34"/>
                      </a:lnTo>
                      <a:lnTo>
                        <a:pt x="8" y="34"/>
                      </a:lnTo>
                      <a:lnTo>
                        <a:pt x="10" y="36"/>
                      </a:lnTo>
                      <a:lnTo>
                        <a:pt x="16" y="40"/>
                      </a:lnTo>
                      <a:lnTo>
                        <a:pt x="57" y="64"/>
                      </a:lnTo>
                      <a:lnTo>
                        <a:pt x="69" y="73"/>
                      </a:lnTo>
                      <a:lnTo>
                        <a:pt x="73" y="74"/>
                      </a:lnTo>
                      <a:lnTo>
                        <a:pt x="83" y="72"/>
                      </a:lnTo>
                      <a:lnTo>
                        <a:pt x="89" y="67"/>
                      </a:lnTo>
                      <a:lnTo>
                        <a:pt x="97" y="63"/>
                      </a:lnTo>
                      <a:lnTo>
                        <a:pt x="118" y="44"/>
                      </a:lnTo>
                      <a:lnTo>
                        <a:pt x="148" y="21"/>
                      </a:lnTo>
                      <a:lnTo>
                        <a:pt x="162" y="12"/>
                      </a:lnTo>
                      <a:lnTo>
                        <a:pt x="179" y="4"/>
                      </a:lnTo>
                      <a:lnTo>
                        <a:pt x="186" y="3"/>
                      </a:lnTo>
                      <a:lnTo>
                        <a:pt x="189" y="1"/>
                      </a:lnTo>
                      <a:lnTo>
                        <a:pt x="202" y="0"/>
                      </a:lnTo>
                      <a:lnTo>
                        <a:pt x="214" y="1"/>
                      </a:lnTo>
                      <a:lnTo>
                        <a:pt x="222" y="6"/>
                      </a:lnTo>
                      <a:lnTo>
                        <a:pt x="228" y="16"/>
                      </a:lnTo>
                      <a:lnTo>
                        <a:pt x="236" y="37"/>
                      </a:lnTo>
                      <a:lnTo>
                        <a:pt x="237" y="58"/>
                      </a:lnTo>
                      <a:lnTo>
                        <a:pt x="233" y="78"/>
                      </a:lnTo>
                      <a:lnTo>
                        <a:pt x="229" y="113"/>
                      </a:lnTo>
                      <a:lnTo>
                        <a:pt x="223" y="145"/>
                      </a:lnTo>
                      <a:lnTo>
                        <a:pt x="218" y="155"/>
                      </a:lnTo>
                      <a:lnTo>
                        <a:pt x="216" y="158"/>
                      </a:lnTo>
                      <a:lnTo>
                        <a:pt x="211" y="163"/>
                      </a:lnTo>
                      <a:lnTo>
                        <a:pt x="211" y="165"/>
                      </a:lnTo>
                      <a:lnTo>
                        <a:pt x="207" y="169"/>
                      </a:lnTo>
                      <a:lnTo>
                        <a:pt x="205" y="173"/>
                      </a:lnTo>
                      <a:lnTo>
                        <a:pt x="198" y="177"/>
                      </a:lnTo>
                      <a:lnTo>
                        <a:pt x="198" y="178"/>
                      </a:lnTo>
                      <a:lnTo>
                        <a:pt x="204" y="184"/>
                      </a:lnTo>
                      <a:lnTo>
                        <a:pt x="235" y="202"/>
                      </a:lnTo>
                      <a:lnTo>
                        <a:pt x="265" y="222"/>
                      </a:lnTo>
                      <a:lnTo>
                        <a:pt x="306" y="251"/>
                      </a:lnTo>
                      <a:lnTo>
                        <a:pt x="314" y="258"/>
                      </a:lnTo>
                      <a:lnTo>
                        <a:pt x="313" y="265"/>
                      </a:lnTo>
                      <a:lnTo>
                        <a:pt x="307" y="264"/>
                      </a:lnTo>
                      <a:lnTo>
                        <a:pt x="276" y="246"/>
                      </a:lnTo>
                      <a:lnTo>
                        <a:pt x="251" y="230"/>
                      </a:lnTo>
                      <a:lnTo>
                        <a:pt x="243" y="224"/>
                      </a:lnTo>
                      <a:lnTo>
                        <a:pt x="228" y="215"/>
                      </a:lnTo>
                      <a:lnTo>
                        <a:pt x="220" y="211"/>
                      </a:lnTo>
                      <a:lnTo>
                        <a:pt x="209" y="217"/>
                      </a:lnTo>
                      <a:lnTo>
                        <a:pt x="165" y="239"/>
                      </a:lnTo>
                      <a:lnTo>
                        <a:pt x="150" y="249"/>
                      </a:lnTo>
                      <a:lnTo>
                        <a:pt x="147" y="251"/>
                      </a:lnTo>
                      <a:lnTo>
                        <a:pt x="160" y="260"/>
                      </a:lnTo>
                      <a:lnTo>
                        <a:pt x="172" y="270"/>
                      </a:lnTo>
                      <a:lnTo>
                        <a:pt x="183" y="280"/>
                      </a:lnTo>
                      <a:lnTo>
                        <a:pt x="182" y="283"/>
                      </a:lnTo>
                      <a:lnTo>
                        <a:pt x="174" y="283"/>
                      </a:lnTo>
                      <a:lnTo>
                        <a:pt x="156" y="27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385"/>
                <p:cNvSpPr>
                  <a:spLocks/>
                </p:cNvSpPr>
                <p:nvPr/>
              </p:nvSpPr>
              <p:spPr bwMode="auto">
                <a:xfrm>
                  <a:off x="5324" y="3541"/>
                  <a:ext cx="124" cy="74"/>
                </a:xfrm>
                <a:custGeom>
                  <a:avLst/>
                  <a:gdLst>
                    <a:gd name="T0" fmla="*/ 109 w 124"/>
                    <a:gd name="T1" fmla="*/ 68 h 74"/>
                    <a:gd name="T2" fmla="*/ 107 w 124"/>
                    <a:gd name="T3" fmla="*/ 65 h 74"/>
                    <a:gd name="T4" fmla="*/ 99 w 124"/>
                    <a:gd name="T5" fmla="*/ 60 h 74"/>
                    <a:gd name="T6" fmla="*/ 90 w 124"/>
                    <a:gd name="T7" fmla="*/ 53 h 74"/>
                    <a:gd name="T8" fmla="*/ 88 w 124"/>
                    <a:gd name="T9" fmla="*/ 50 h 74"/>
                    <a:gd name="T10" fmla="*/ 85 w 124"/>
                    <a:gd name="T11" fmla="*/ 47 h 74"/>
                    <a:gd name="T12" fmla="*/ 81 w 124"/>
                    <a:gd name="T13" fmla="*/ 43 h 74"/>
                    <a:gd name="T14" fmla="*/ 65 w 124"/>
                    <a:gd name="T15" fmla="*/ 31 h 74"/>
                    <a:gd name="T16" fmla="*/ 38 w 124"/>
                    <a:gd name="T17" fmla="*/ 16 h 74"/>
                    <a:gd name="T18" fmla="*/ 16 w 124"/>
                    <a:gd name="T19" fmla="*/ 5 h 74"/>
                    <a:gd name="T20" fmla="*/ 0 w 124"/>
                    <a:gd name="T21" fmla="*/ 2 h 74"/>
                    <a:gd name="T22" fmla="*/ 0 w 124"/>
                    <a:gd name="T23" fmla="*/ 0 h 74"/>
                    <a:gd name="T24" fmla="*/ 7 w 124"/>
                    <a:gd name="T25" fmla="*/ 0 h 74"/>
                    <a:gd name="T26" fmla="*/ 33 w 124"/>
                    <a:gd name="T27" fmla="*/ 9 h 74"/>
                    <a:gd name="T28" fmla="*/ 70 w 124"/>
                    <a:gd name="T29" fmla="*/ 26 h 74"/>
                    <a:gd name="T30" fmla="*/ 86 w 124"/>
                    <a:gd name="T31" fmla="*/ 36 h 74"/>
                    <a:gd name="T32" fmla="*/ 98 w 124"/>
                    <a:gd name="T33" fmla="*/ 44 h 74"/>
                    <a:gd name="T34" fmla="*/ 117 w 124"/>
                    <a:gd name="T35" fmla="*/ 60 h 74"/>
                    <a:gd name="T36" fmla="*/ 123 w 124"/>
                    <a:gd name="T37" fmla="*/ 70 h 74"/>
                    <a:gd name="T38" fmla="*/ 119 w 124"/>
                    <a:gd name="T39" fmla="*/ 73 h 74"/>
                    <a:gd name="T40" fmla="*/ 115 w 124"/>
                    <a:gd name="T41" fmla="*/ 73 h 74"/>
                    <a:gd name="T42" fmla="*/ 109 w 124"/>
                    <a:gd name="T43" fmla="*/ 68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4"/>
                    <a:gd name="T67" fmla="*/ 0 h 74"/>
                    <a:gd name="T68" fmla="*/ 124 w 124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4" h="74">
                      <a:moveTo>
                        <a:pt x="109" y="68"/>
                      </a:moveTo>
                      <a:lnTo>
                        <a:pt x="107" y="65"/>
                      </a:lnTo>
                      <a:lnTo>
                        <a:pt x="99" y="60"/>
                      </a:lnTo>
                      <a:lnTo>
                        <a:pt x="90" y="53"/>
                      </a:lnTo>
                      <a:lnTo>
                        <a:pt x="88" y="50"/>
                      </a:lnTo>
                      <a:lnTo>
                        <a:pt x="85" y="47"/>
                      </a:lnTo>
                      <a:lnTo>
                        <a:pt x="81" y="43"/>
                      </a:lnTo>
                      <a:lnTo>
                        <a:pt x="65" y="31"/>
                      </a:lnTo>
                      <a:lnTo>
                        <a:pt x="38" y="16"/>
                      </a:lnTo>
                      <a:lnTo>
                        <a:pt x="16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33" y="9"/>
                      </a:lnTo>
                      <a:lnTo>
                        <a:pt x="70" y="26"/>
                      </a:lnTo>
                      <a:lnTo>
                        <a:pt x="86" y="36"/>
                      </a:lnTo>
                      <a:lnTo>
                        <a:pt x="98" y="44"/>
                      </a:lnTo>
                      <a:lnTo>
                        <a:pt x="117" y="60"/>
                      </a:lnTo>
                      <a:lnTo>
                        <a:pt x="123" y="70"/>
                      </a:lnTo>
                      <a:lnTo>
                        <a:pt x="119" y="73"/>
                      </a:lnTo>
                      <a:lnTo>
                        <a:pt x="115" y="73"/>
                      </a:lnTo>
                      <a:lnTo>
                        <a:pt x="109" y="6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386"/>
                <p:cNvSpPr>
                  <a:spLocks/>
                </p:cNvSpPr>
                <p:nvPr/>
              </p:nvSpPr>
              <p:spPr bwMode="auto">
                <a:xfrm>
                  <a:off x="5275" y="3576"/>
                  <a:ext cx="73" cy="26"/>
                </a:xfrm>
                <a:custGeom>
                  <a:avLst/>
                  <a:gdLst>
                    <a:gd name="T0" fmla="*/ 51 w 73"/>
                    <a:gd name="T1" fmla="*/ 17 h 26"/>
                    <a:gd name="T2" fmla="*/ 39 w 73"/>
                    <a:gd name="T3" fmla="*/ 13 h 26"/>
                    <a:gd name="T4" fmla="*/ 28 w 73"/>
                    <a:gd name="T5" fmla="*/ 9 h 26"/>
                    <a:gd name="T6" fmla="*/ 7 w 73"/>
                    <a:gd name="T7" fmla="*/ 4 h 26"/>
                    <a:gd name="T8" fmla="*/ 2 w 73"/>
                    <a:gd name="T9" fmla="*/ 4 h 26"/>
                    <a:gd name="T10" fmla="*/ 1 w 73"/>
                    <a:gd name="T11" fmla="*/ 3 h 26"/>
                    <a:gd name="T12" fmla="*/ 0 w 73"/>
                    <a:gd name="T13" fmla="*/ 3 h 26"/>
                    <a:gd name="T14" fmla="*/ 2 w 73"/>
                    <a:gd name="T15" fmla="*/ 0 h 26"/>
                    <a:gd name="T16" fmla="*/ 12 w 73"/>
                    <a:gd name="T17" fmla="*/ 0 h 26"/>
                    <a:gd name="T18" fmla="*/ 22 w 73"/>
                    <a:gd name="T19" fmla="*/ 3 h 26"/>
                    <a:gd name="T20" fmla="*/ 33 w 73"/>
                    <a:gd name="T21" fmla="*/ 5 h 26"/>
                    <a:gd name="T22" fmla="*/ 64 w 73"/>
                    <a:gd name="T23" fmla="*/ 18 h 26"/>
                    <a:gd name="T24" fmla="*/ 72 w 73"/>
                    <a:gd name="T25" fmla="*/ 23 h 26"/>
                    <a:gd name="T26" fmla="*/ 72 w 73"/>
                    <a:gd name="T27" fmla="*/ 25 h 26"/>
                    <a:gd name="T28" fmla="*/ 65 w 73"/>
                    <a:gd name="T29" fmla="*/ 24 h 26"/>
                    <a:gd name="T30" fmla="*/ 51 w 73"/>
                    <a:gd name="T31" fmla="*/ 17 h 2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3"/>
                    <a:gd name="T49" fmla="*/ 0 h 26"/>
                    <a:gd name="T50" fmla="*/ 73 w 73"/>
                    <a:gd name="T51" fmla="*/ 26 h 2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3" h="26">
                      <a:moveTo>
                        <a:pt x="51" y="17"/>
                      </a:moveTo>
                      <a:lnTo>
                        <a:pt x="39" y="13"/>
                      </a:lnTo>
                      <a:lnTo>
                        <a:pt x="28" y="9"/>
                      </a:lnTo>
                      <a:lnTo>
                        <a:pt x="7" y="4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12" y="0"/>
                      </a:lnTo>
                      <a:lnTo>
                        <a:pt x="22" y="3"/>
                      </a:lnTo>
                      <a:lnTo>
                        <a:pt x="33" y="5"/>
                      </a:lnTo>
                      <a:lnTo>
                        <a:pt x="64" y="18"/>
                      </a:lnTo>
                      <a:lnTo>
                        <a:pt x="72" y="23"/>
                      </a:lnTo>
                      <a:lnTo>
                        <a:pt x="72" y="25"/>
                      </a:lnTo>
                      <a:lnTo>
                        <a:pt x="65" y="24"/>
                      </a:lnTo>
                      <a:lnTo>
                        <a:pt x="51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387"/>
                <p:cNvSpPr>
                  <a:spLocks/>
                </p:cNvSpPr>
                <p:nvPr/>
              </p:nvSpPr>
              <p:spPr bwMode="auto">
                <a:xfrm>
                  <a:off x="5423" y="3383"/>
                  <a:ext cx="157" cy="185"/>
                </a:xfrm>
                <a:custGeom>
                  <a:avLst/>
                  <a:gdLst>
                    <a:gd name="T0" fmla="*/ 56 w 157"/>
                    <a:gd name="T1" fmla="*/ 136 h 185"/>
                    <a:gd name="T2" fmla="*/ 62 w 157"/>
                    <a:gd name="T3" fmla="*/ 121 h 185"/>
                    <a:gd name="T4" fmla="*/ 62 w 157"/>
                    <a:gd name="T5" fmla="*/ 116 h 185"/>
                    <a:gd name="T6" fmla="*/ 68 w 157"/>
                    <a:gd name="T7" fmla="*/ 103 h 185"/>
                    <a:gd name="T8" fmla="*/ 66 w 157"/>
                    <a:gd name="T9" fmla="*/ 98 h 185"/>
                    <a:gd name="T10" fmla="*/ 58 w 157"/>
                    <a:gd name="T11" fmla="*/ 74 h 185"/>
                    <a:gd name="T12" fmla="*/ 59 w 157"/>
                    <a:gd name="T13" fmla="*/ 66 h 185"/>
                    <a:gd name="T14" fmla="*/ 66 w 157"/>
                    <a:gd name="T15" fmla="*/ 59 h 185"/>
                    <a:gd name="T16" fmla="*/ 72 w 157"/>
                    <a:gd name="T17" fmla="*/ 57 h 185"/>
                    <a:gd name="T18" fmla="*/ 75 w 157"/>
                    <a:gd name="T19" fmla="*/ 57 h 185"/>
                    <a:gd name="T20" fmla="*/ 77 w 157"/>
                    <a:gd name="T21" fmla="*/ 55 h 185"/>
                    <a:gd name="T22" fmla="*/ 73 w 157"/>
                    <a:gd name="T23" fmla="*/ 52 h 185"/>
                    <a:gd name="T24" fmla="*/ 51 w 157"/>
                    <a:gd name="T25" fmla="*/ 40 h 185"/>
                    <a:gd name="T26" fmla="*/ 26 w 157"/>
                    <a:gd name="T27" fmla="*/ 26 h 185"/>
                    <a:gd name="T28" fmla="*/ 9 w 157"/>
                    <a:gd name="T29" fmla="*/ 15 h 185"/>
                    <a:gd name="T30" fmla="*/ 0 w 157"/>
                    <a:gd name="T31" fmla="*/ 11 h 185"/>
                    <a:gd name="T32" fmla="*/ 0 w 157"/>
                    <a:gd name="T33" fmla="*/ 10 h 185"/>
                    <a:gd name="T34" fmla="*/ 8 w 157"/>
                    <a:gd name="T35" fmla="*/ 2 h 185"/>
                    <a:gd name="T36" fmla="*/ 10 w 157"/>
                    <a:gd name="T37" fmla="*/ 0 h 185"/>
                    <a:gd name="T38" fmla="*/ 11 w 157"/>
                    <a:gd name="T39" fmla="*/ 0 h 185"/>
                    <a:gd name="T40" fmla="*/ 15 w 157"/>
                    <a:gd name="T41" fmla="*/ 3 h 185"/>
                    <a:gd name="T42" fmla="*/ 40 w 157"/>
                    <a:gd name="T43" fmla="*/ 18 h 185"/>
                    <a:gd name="T44" fmla="*/ 84 w 157"/>
                    <a:gd name="T45" fmla="*/ 43 h 185"/>
                    <a:gd name="T46" fmla="*/ 97 w 157"/>
                    <a:gd name="T47" fmla="*/ 50 h 185"/>
                    <a:gd name="T48" fmla="*/ 104 w 157"/>
                    <a:gd name="T49" fmla="*/ 56 h 185"/>
                    <a:gd name="T50" fmla="*/ 117 w 157"/>
                    <a:gd name="T51" fmla="*/ 62 h 185"/>
                    <a:gd name="T52" fmla="*/ 124 w 157"/>
                    <a:gd name="T53" fmla="*/ 67 h 185"/>
                    <a:gd name="T54" fmla="*/ 137 w 157"/>
                    <a:gd name="T55" fmla="*/ 75 h 185"/>
                    <a:gd name="T56" fmla="*/ 141 w 157"/>
                    <a:gd name="T57" fmla="*/ 78 h 185"/>
                    <a:gd name="T58" fmla="*/ 151 w 157"/>
                    <a:gd name="T59" fmla="*/ 85 h 185"/>
                    <a:gd name="T60" fmla="*/ 156 w 157"/>
                    <a:gd name="T61" fmla="*/ 89 h 185"/>
                    <a:gd name="T62" fmla="*/ 156 w 157"/>
                    <a:gd name="T63" fmla="*/ 94 h 185"/>
                    <a:gd name="T64" fmla="*/ 154 w 157"/>
                    <a:gd name="T65" fmla="*/ 95 h 185"/>
                    <a:gd name="T66" fmla="*/ 145 w 157"/>
                    <a:gd name="T67" fmla="*/ 96 h 185"/>
                    <a:gd name="T68" fmla="*/ 134 w 157"/>
                    <a:gd name="T69" fmla="*/ 91 h 185"/>
                    <a:gd name="T70" fmla="*/ 119 w 157"/>
                    <a:gd name="T71" fmla="*/ 82 h 185"/>
                    <a:gd name="T72" fmla="*/ 112 w 157"/>
                    <a:gd name="T73" fmla="*/ 77 h 185"/>
                    <a:gd name="T74" fmla="*/ 106 w 157"/>
                    <a:gd name="T75" fmla="*/ 73 h 185"/>
                    <a:gd name="T76" fmla="*/ 101 w 157"/>
                    <a:gd name="T77" fmla="*/ 70 h 185"/>
                    <a:gd name="T78" fmla="*/ 97 w 157"/>
                    <a:gd name="T79" fmla="*/ 71 h 185"/>
                    <a:gd name="T80" fmla="*/ 91 w 157"/>
                    <a:gd name="T81" fmla="*/ 83 h 185"/>
                    <a:gd name="T82" fmla="*/ 77 w 157"/>
                    <a:gd name="T83" fmla="*/ 127 h 185"/>
                    <a:gd name="T84" fmla="*/ 67 w 157"/>
                    <a:gd name="T85" fmla="*/ 151 h 185"/>
                    <a:gd name="T86" fmla="*/ 56 w 157"/>
                    <a:gd name="T87" fmla="*/ 172 h 185"/>
                    <a:gd name="T88" fmla="*/ 40 w 157"/>
                    <a:gd name="T89" fmla="*/ 184 h 185"/>
                    <a:gd name="T90" fmla="*/ 41 w 157"/>
                    <a:gd name="T91" fmla="*/ 176 h 185"/>
                    <a:gd name="T92" fmla="*/ 56 w 157"/>
                    <a:gd name="T93" fmla="*/ 136 h 18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7"/>
                    <a:gd name="T142" fmla="*/ 0 h 185"/>
                    <a:gd name="T143" fmla="*/ 157 w 157"/>
                    <a:gd name="T144" fmla="*/ 185 h 18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7" h="185">
                      <a:moveTo>
                        <a:pt x="56" y="136"/>
                      </a:moveTo>
                      <a:lnTo>
                        <a:pt x="62" y="121"/>
                      </a:lnTo>
                      <a:lnTo>
                        <a:pt x="62" y="116"/>
                      </a:lnTo>
                      <a:lnTo>
                        <a:pt x="68" y="103"/>
                      </a:lnTo>
                      <a:lnTo>
                        <a:pt x="66" y="98"/>
                      </a:lnTo>
                      <a:lnTo>
                        <a:pt x="58" y="74"/>
                      </a:lnTo>
                      <a:lnTo>
                        <a:pt x="59" y="66"/>
                      </a:lnTo>
                      <a:lnTo>
                        <a:pt x="66" y="59"/>
                      </a:lnTo>
                      <a:lnTo>
                        <a:pt x="72" y="57"/>
                      </a:lnTo>
                      <a:lnTo>
                        <a:pt x="75" y="57"/>
                      </a:lnTo>
                      <a:lnTo>
                        <a:pt x="77" y="55"/>
                      </a:lnTo>
                      <a:lnTo>
                        <a:pt x="73" y="52"/>
                      </a:lnTo>
                      <a:lnTo>
                        <a:pt x="51" y="40"/>
                      </a:lnTo>
                      <a:lnTo>
                        <a:pt x="26" y="26"/>
                      </a:lnTo>
                      <a:lnTo>
                        <a:pt x="9" y="15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5" y="3"/>
                      </a:lnTo>
                      <a:lnTo>
                        <a:pt x="40" y="18"/>
                      </a:lnTo>
                      <a:lnTo>
                        <a:pt x="84" y="43"/>
                      </a:lnTo>
                      <a:lnTo>
                        <a:pt x="97" y="50"/>
                      </a:lnTo>
                      <a:lnTo>
                        <a:pt x="104" y="56"/>
                      </a:lnTo>
                      <a:lnTo>
                        <a:pt x="117" y="62"/>
                      </a:lnTo>
                      <a:lnTo>
                        <a:pt x="124" y="67"/>
                      </a:lnTo>
                      <a:lnTo>
                        <a:pt x="137" y="75"/>
                      </a:lnTo>
                      <a:lnTo>
                        <a:pt x="141" y="78"/>
                      </a:lnTo>
                      <a:lnTo>
                        <a:pt x="151" y="85"/>
                      </a:lnTo>
                      <a:lnTo>
                        <a:pt x="156" y="89"/>
                      </a:lnTo>
                      <a:lnTo>
                        <a:pt x="156" y="94"/>
                      </a:lnTo>
                      <a:lnTo>
                        <a:pt x="154" y="95"/>
                      </a:lnTo>
                      <a:lnTo>
                        <a:pt x="145" y="96"/>
                      </a:lnTo>
                      <a:lnTo>
                        <a:pt x="134" y="91"/>
                      </a:lnTo>
                      <a:lnTo>
                        <a:pt x="119" y="82"/>
                      </a:lnTo>
                      <a:lnTo>
                        <a:pt x="112" y="77"/>
                      </a:lnTo>
                      <a:lnTo>
                        <a:pt x="106" y="73"/>
                      </a:lnTo>
                      <a:lnTo>
                        <a:pt x="101" y="70"/>
                      </a:lnTo>
                      <a:lnTo>
                        <a:pt x="97" y="71"/>
                      </a:lnTo>
                      <a:lnTo>
                        <a:pt x="91" y="83"/>
                      </a:lnTo>
                      <a:lnTo>
                        <a:pt x="77" y="127"/>
                      </a:lnTo>
                      <a:lnTo>
                        <a:pt x="67" y="151"/>
                      </a:lnTo>
                      <a:lnTo>
                        <a:pt x="56" y="172"/>
                      </a:lnTo>
                      <a:lnTo>
                        <a:pt x="40" y="184"/>
                      </a:lnTo>
                      <a:lnTo>
                        <a:pt x="41" y="176"/>
                      </a:lnTo>
                      <a:lnTo>
                        <a:pt x="56" y="13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Freeform 388"/>
                <p:cNvSpPr>
                  <a:spLocks/>
                </p:cNvSpPr>
                <p:nvPr/>
              </p:nvSpPr>
              <p:spPr bwMode="auto">
                <a:xfrm>
                  <a:off x="5248" y="3217"/>
                  <a:ext cx="211" cy="306"/>
                </a:xfrm>
                <a:custGeom>
                  <a:avLst/>
                  <a:gdLst>
                    <a:gd name="T0" fmla="*/ 1 w 211"/>
                    <a:gd name="T1" fmla="*/ 272 h 306"/>
                    <a:gd name="T2" fmla="*/ 4 w 211"/>
                    <a:gd name="T3" fmla="*/ 268 h 306"/>
                    <a:gd name="T4" fmla="*/ 35 w 211"/>
                    <a:gd name="T5" fmla="*/ 288 h 306"/>
                    <a:gd name="T6" fmla="*/ 58 w 211"/>
                    <a:gd name="T7" fmla="*/ 234 h 306"/>
                    <a:gd name="T8" fmla="*/ 59 w 211"/>
                    <a:gd name="T9" fmla="*/ 218 h 306"/>
                    <a:gd name="T10" fmla="*/ 20 w 211"/>
                    <a:gd name="T11" fmla="*/ 230 h 306"/>
                    <a:gd name="T12" fmla="*/ 15 w 211"/>
                    <a:gd name="T13" fmla="*/ 204 h 306"/>
                    <a:gd name="T14" fmla="*/ 35 w 211"/>
                    <a:gd name="T15" fmla="*/ 199 h 306"/>
                    <a:gd name="T16" fmla="*/ 68 w 211"/>
                    <a:gd name="T17" fmla="*/ 185 h 306"/>
                    <a:gd name="T18" fmla="*/ 83 w 211"/>
                    <a:gd name="T19" fmla="*/ 143 h 306"/>
                    <a:gd name="T20" fmla="*/ 98 w 211"/>
                    <a:gd name="T21" fmla="*/ 109 h 306"/>
                    <a:gd name="T22" fmla="*/ 129 w 211"/>
                    <a:gd name="T23" fmla="*/ 55 h 306"/>
                    <a:gd name="T24" fmla="*/ 182 w 211"/>
                    <a:gd name="T25" fmla="*/ 2 h 306"/>
                    <a:gd name="T26" fmla="*/ 200 w 211"/>
                    <a:gd name="T27" fmla="*/ 2 h 306"/>
                    <a:gd name="T28" fmla="*/ 207 w 211"/>
                    <a:gd name="T29" fmla="*/ 26 h 306"/>
                    <a:gd name="T30" fmla="*/ 210 w 211"/>
                    <a:gd name="T31" fmla="*/ 65 h 306"/>
                    <a:gd name="T32" fmla="*/ 207 w 211"/>
                    <a:gd name="T33" fmla="*/ 91 h 306"/>
                    <a:gd name="T34" fmla="*/ 199 w 211"/>
                    <a:gd name="T35" fmla="*/ 127 h 306"/>
                    <a:gd name="T36" fmla="*/ 190 w 211"/>
                    <a:gd name="T37" fmla="*/ 144 h 306"/>
                    <a:gd name="T38" fmla="*/ 162 w 211"/>
                    <a:gd name="T39" fmla="*/ 175 h 306"/>
                    <a:gd name="T40" fmla="*/ 95 w 211"/>
                    <a:gd name="T41" fmla="*/ 229 h 306"/>
                    <a:gd name="T42" fmla="*/ 92 w 211"/>
                    <a:gd name="T43" fmla="*/ 214 h 306"/>
                    <a:gd name="T44" fmla="*/ 138 w 211"/>
                    <a:gd name="T45" fmla="*/ 175 h 306"/>
                    <a:gd name="T46" fmla="*/ 165 w 211"/>
                    <a:gd name="T47" fmla="*/ 154 h 306"/>
                    <a:gd name="T48" fmla="*/ 182 w 211"/>
                    <a:gd name="T49" fmla="*/ 121 h 306"/>
                    <a:gd name="T50" fmla="*/ 191 w 211"/>
                    <a:gd name="T51" fmla="*/ 89 h 306"/>
                    <a:gd name="T52" fmla="*/ 195 w 211"/>
                    <a:gd name="T53" fmla="*/ 53 h 306"/>
                    <a:gd name="T54" fmla="*/ 195 w 211"/>
                    <a:gd name="T55" fmla="*/ 18 h 306"/>
                    <a:gd name="T56" fmla="*/ 186 w 211"/>
                    <a:gd name="T57" fmla="*/ 18 h 306"/>
                    <a:gd name="T58" fmla="*/ 150 w 211"/>
                    <a:gd name="T59" fmla="*/ 60 h 306"/>
                    <a:gd name="T60" fmla="*/ 149 w 211"/>
                    <a:gd name="T61" fmla="*/ 92 h 306"/>
                    <a:gd name="T62" fmla="*/ 175 w 211"/>
                    <a:gd name="T63" fmla="*/ 71 h 306"/>
                    <a:gd name="T64" fmla="*/ 177 w 211"/>
                    <a:gd name="T65" fmla="*/ 79 h 306"/>
                    <a:gd name="T66" fmla="*/ 143 w 211"/>
                    <a:gd name="T67" fmla="*/ 105 h 306"/>
                    <a:gd name="T68" fmla="*/ 132 w 211"/>
                    <a:gd name="T69" fmla="*/ 106 h 306"/>
                    <a:gd name="T70" fmla="*/ 135 w 211"/>
                    <a:gd name="T71" fmla="*/ 88 h 306"/>
                    <a:gd name="T72" fmla="*/ 98 w 211"/>
                    <a:gd name="T73" fmla="*/ 163 h 306"/>
                    <a:gd name="T74" fmla="*/ 85 w 211"/>
                    <a:gd name="T75" fmla="*/ 197 h 306"/>
                    <a:gd name="T76" fmla="*/ 80 w 211"/>
                    <a:gd name="T77" fmla="*/ 212 h 306"/>
                    <a:gd name="T78" fmla="*/ 80 w 211"/>
                    <a:gd name="T79" fmla="*/ 230 h 306"/>
                    <a:gd name="T80" fmla="*/ 63 w 211"/>
                    <a:gd name="T81" fmla="*/ 280 h 306"/>
                    <a:gd name="T82" fmla="*/ 49 w 211"/>
                    <a:gd name="T83" fmla="*/ 305 h 30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1"/>
                    <a:gd name="T127" fmla="*/ 0 h 306"/>
                    <a:gd name="T128" fmla="*/ 211 w 211"/>
                    <a:gd name="T129" fmla="*/ 306 h 30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1" h="306">
                      <a:moveTo>
                        <a:pt x="33" y="297"/>
                      </a:moveTo>
                      <a:lnTo>
                        <a:pt x="4" y="275"/>
                      </a:lnTo>
                      <a:lnTo>
                        <a:pt x="1" y="272"/>
                      </a:lnTo>
                      <a:lnTo>
                        <a:pt x="0" y="271"/>
                      </a:lnTo>
                      <a:lnTo>
                        <a:pt x="2" y="270"/>
                      </a:lnTo>
                      <a:lnTo>
                        <a:pt x="4" y="268"/>
                      </a:lnTo>
                      <a:lnTo>
                        <a:pt x="19" y="276"/>
                      </a:lnTo>
                      <a:lnTo>
                        <a:pt x="25" y="282"/>
                      </a:lnTo>
                      <a:lnTo>
                        <a:pt x="35" y="288"/>
                      </a:lnTo>
                      <a:lnTo>
                        <a:pt x="44" y="269"/>
                      </a:lnTo>
                      <a:lnTo>
                        <a:pt x="48" y="254"/>
                      </a:lnTo>
                      <a:lnTo>
                        <a:pt x="58" y="234"/>
                      </a:lnTo>
                      <a:lnTo>
                        <a:pt x="64" y="225"/>
                      </a:lnTo>
                      <a:lnTo>
                        <a:pt x="63" y="220"/>
                      </a:lnTo>
                      <a:lnTo>
                        <a:pt x="59" y="218"/>
                      </a:lnTo>
                      <a:lnTo>
                        <a:pt x="52" y="220"/>
                      </a:lnTo>
                      <a:lnTo>
                        <a:pt x="22" y="230"/>
                      </a:lnTo>
                      <a:lnTo>
                        <a:pt x="20" y="230"/>
                      </a:lnTo>
                      <a:lnTo>
                        <a:pt x="12" y="209"/>
                      </a:lnTo>
                      <a:lnTo>
                        <a:pt x="10" y="207"/>
                      </a:lnTo>
                      <a:lnTo>
                        <a:pt x="15" y="204"/>
                      </a:lnTo>
                      <a:lnTo>
                        <a:pt x="25" y="202"/>
                      </a:lnTo>
                      <a:lnTo>
                        <a:pt x="28" y="200"/>
                      </a:lnTo>
                      <a:lnTo>
                        <a:pt x="35" y="199"/>
                      </a:lnTo>
                      <a:lnTo>
                        <a:pt x="46" y="194"/>
                      </a:lnTo>
                      <a:lnTo>
                        <a:pt x="66" y="189"/>
                      </a:lnTo>
                      <a:lnTo>
                        <a:pt x="68" y="185"/>
                      </a:lnTo>
                      <a:lnTo>
                        <a:pt x="72" y="174"/>
                      </a:lnTo>
                      <a:lnTo>
                        <a:pt x="81" y="149"/>
                      </a:lnTo>
                      <a:lnTo>
                        <a:pt x="83" y="143"/>
                      </a:lnTo>
                      <a:lnTo>
                        <a:pt x="88" y="131"/>
                      </a:lnTo>
                      <a:lnTo>
                        <a:pt x="88" y="129"/>
                      </a:lnTo>
                      <a:lnTo>
                        <a:pt x="98" y="109"/>
                      </a:lnTo>
                      <a:lnTo>
                        <a:pt x="103" y="96"/>
                      </a:lnTo>
                      <a:lnTo>
                        <a:pt x="113" y="77"/>
                      </a:lnTo>
                      <a:lnTo>
                        <a:pt x="129" y="55"/>
                      </a:lnTo>
                      <a:lnTo>
                        <a:pt x="156" y="22"/>
                      </a:lnTo>
                      <a:lnTo>
                        <a:pt x="173" y="5"/>
                      </a:lnTo>
                      <a:lnTo>
                        <a:pt x="182" y="2"/>
                      </a:lnTo>
                      <a:lnTo>
                        <a:pt x="186" y="0"/>
                      </a:lnTo>
                      <a:lnTo>
                        <a:pt x="198" y="0"/>
                      </a:lnTo>
                      <a:lnTo>
                        <a:pt x="200" y="2"/>
                      </a:lnTo>
                      <a:lnTo>
                        <a:pt x="203" y="6"/>
                      </a:lnTo>
                      <a:lnTo>
                        <a:pt x="207" y="17"/>
                      </a:lnTo>
                      <a:lnTo>
                        <a:pt x="207" y="26"/>
                      </a:lnTo>
                      <a:lnTo>
                        <a:pt x="209" y="35"/>
                      </a:lnTo>
                      <a:lnTo>
                        <a:pt x="209" y="53"/>
                      </a:lnTo>
                      <a:lnTo>
                        <a:pt x="210" y="65"/>
                      </a:lnTo>
                      <a:lnTo>
                        <a:pt x="209" y="67"/>
                      </a:lnTo>
                      <a:lnTo>
                        <a:pt x="210" y="73"/>
                      </a:lnTo>
                      <a:lnTo>
                        <a:pt x="207" y="91"/>
                      </a:lnTo>
                      <a:lnTo>
                        <a:pt x="207" y="98"/>
                      </a:lnTo>
                      <a:lnTo>
                        <a:pt x="202" y="107"/>
                      </a:lnTo>
                      <a:lnTo>
                        <a:pt x="199" y="127"/>
                      </a:lnTo>
                      <a:lnTo>
                        <a:pt x="194" y="136"/>
                      </a:lnTo>
                      <a:lnTo>
                        <a:pt x="193" y="141"/>
                      </a:lnTo>
                      <a:lnTo>
                        <a:pt x="190" y="144"/>
                      </a:lnTo>
                      <a:lnTo>
                        <a:pt x="191" y="146"/>
                      </a:lnTo>
                      <a:lnTo>
                        <a:pt x="168" y="171"/>
                      </a:lnTo>
                      <a:lnTo>
                        <a:pt x="162" y="175"/>
                      </a:lnTo>
                      <a:lnTo>
                        <a:pt x="157" y="181"/>
                      </a:lnTo>
                      <a:lnTo>
                        <a:pt x="116" y="212"/>
                      </a:lnTo>
                      <a:lnTo>
                        <a:pt x="95" y="229"/>
                      </a:lnTo>
                      <a:lnTo>
                        <a:pt x="93" y="231"/>
                      </a:lnTo>
                      <a:lnTo>
                        <a:pt x="91" y="227"/>
                      </a:lnTo>
                      <a:lnTo>
                        <a:pt x="92" y="214"/>
                      </a:lnTo>
                      <a:lnTo>
                        <a:pt x="95" y="208"/>
                      </a:lnTo>
                      <a:lnTo>
                        <a:pt x="125" y="184"/>
                      </a:lnTo>
                      <a:lnTo>
                        <a:pt x="138" y="175"/>
                      </a:lnTo>
                      <a:lnTo>
                        <a:pt x="145" y="170"/>
                      </a:lnTo>
                      <a:lnTo>
                        <a:pt x="155" y="163"/>
                      </a:lnTo>
                      <a:lnTo>
                        <a:pt x="165" y="154"/>
                      </a:lnTo>
                      <a:lnTo>
                        <a:pt x="167" y="149"/>
                      </a:lnTo>
                      <a:lnTo>
                        <a:pt x="171" y="147"/>
                      </a:lnTo>
                      <a:lnTo>
                        <a:pt x="182" y="121"/>
                      </a:lnTo>
                      <a:lnTo>
                        <a:pt x="189" y="96"/>
                      </a:lnTo>
                      <a:lnTo>
                        <a:pt x="187" y="94"/>
                      </a:lnTo>
                      <a:lnTo>
                        <a:pt x="191" y="89"/>
                      </a:lnTo>
                      <a:lnTo>
                        <a:pt x="191" y="78"/>
                      </a:lnTo>
                      <a:lnTo>
                        <a:pt x="194" y="63"/>
                      </a:lnTo>
                      <a:lnTo>
                        <a:pt x="195" y="53"/>
                      </a:lnTo>
                      <a:lnTo>
                        <a:pt x="195" y="36"/>
                      </a:lnTo>
                      <a:lnTo>
                        <a:pt x="194" y="24"/>
                      </a:lnTo>
                      <a:lnTo>
                        <a:pt x="195" y="18"/>
                      </a:lnTo>
                      <a:lnTo>
                        <a:pt x="195" y="16"/>
                      </a:lnTo>
                      <a:lnTo>
                        <a:pt x="192" y="15"/>
                      </a:lnTo>
                      <a:lnTo>
                        <a:pt x="186" y="18"/>
                      </a:lnTo>
                      <a:lnTo>
                        <a:pt x="169" y="35"/>
                      </a:lnTo>
                      <a:lnTo>
                        <a:pt x="153" y="55"/>
                      </a:lnTo>
                      <a:lnTo>
                        <a:pt x="150" y="60"/>
                      </a:lnTo>
                      <a:lnTo>
                        <a:pt x="154" y="74"/>
                      </a:lnTo>
                      <a:lnTo>
                        <a:pt x="152" y="81"/>
                      </a:lnTo>
                      <a:lnTo>
                        <a:pt x="149" y="92"/>
                      </a:lnTo>
                      <a:lnTo>
                        <a:pt x="155" y="91"/>
                      </a:lnTo>
                      <a:lnTo>
                        <a:pt x="171" y="76"/>
                      </a:lnTo>
                      <a:lnTo>
                        <a:pt x="175" y="71"/>
                      </a:lnTo>
                      <a:lnTo>
                        <a:pt x="182" y="66"/>
                      </a:lnTo>
                      <a:lnTo>
                        <a:pt x="180" y="77"/>
                      </a:lnTo>
                      <a:lnTo>
                        <a:pt x="177" y="79"/>
                      </a:lnTo>
                      <a:lnTo>
                        <a:pt x="180" y="83"/>
                      </a:lnTo>
                      <a:lnTo>
                        <a:pt x="150" y="102"/>
                      </a:lnTo>
                      <a:lnTo>
                        <a:pt x="143" y="105"/>
                      </a:lnTo>
                      <a:lnTo>
                        <a:pt x="139" y="108"/>
                      </a:lnTo>
                      <a:lnTo>
                        <a:pt x="136" y="109"/>
                      </a:lnTo>
                      <a:lnTo>
                        <a:pt x="132" y="106"/>
                      </a:lnTo>
                      <a:lnTo>
                        <a:pt x="132" y="103"/>
                      </a:lnTo>
                      <a:lnTo>
                        <a:pt x="135" y="96"/>
                      </a:lnTo>
                      <a:lnTo>
                        <a:pt x="135" y="88"/>
                      </a:lnTo>
                      <a:lnTo>
                        <a:pt x="132" y="87"/>
                      </a:lnTo>
                      <a:lnTo>
                        <a:pt x="125" y="98"/>
                      </a:lnTo>
                      <a:lnTo>
                        <a:pt x="98" y="163"/>
                      </a:lnTo>
                      <a:lnTo>
                        <a:pt x="94" y="176"/>
                      </a:lnTo>
                      <a:lnTo>
                        <a:pt x="88" y="188"/>
                      </a:lnTo>
                      <a:lnTo>
                        <a:pt x="85" y="197"/>
                      </a:lnTo>
                      <a:lnTo>
                        <a:pt x="82" y="205"/>
                      </a:lnTo>
                      <a:lnTo>
                        <a:pt x="82" y="210"/>
                      </a:lnTo>
                      <a:lnTo>
                        <a:pt x="80" y="212"/>
                      </a:lnTo>
                      <a:lnTo>
                        <a:pt x="81" y="215"/>
                      </a:lnTo>
                      <a:lnTo>
                        <a:pt x="79" y="219"/>
                      </a:lnTo>
                      <a:lnTo>
                        <a:pt x="80" y="230"/>
                      </a:lnTo>
                      <a:lnTo>
                        <a:pt x="82" y="237"/>
                      </a:lnTo>
                      <a:lnTo>
                        <a:pt x="66" y="267"/>
                      </a:lnTo>
                      <a:lnTo>
                        <a:pt x="63" y="280"/>
                      </a:lnTo>
                      <a:lnTo>
                        <a:pt x="53" y="294"/>
                      </a:lnTo>
                      <a:lnTo>
                        <a:pt x="53" y="301"/>
                      </a:lnTo>
                      <a:lnTo>
                        <a:pt x="49" y="305"/>
                      </a:lnTo>
                      <a:lnTo>
                        <a:pt x="42" y="304"/>
                      </a:lnTo>
                      <a:lnTo>
                        <a:pt x="33" y="29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Freeform 389"/>
                <p:cNvSpPr>
                  <a:spLocks/>
                </p:cNvSpPr>
                <p:nvPr/>
              </p:nvSpPr>
              <p:spPr bwMode="auto">
                <a:xfrm>
                  <a:off x="5584" y="3381"/>
                  <a:ext cx="72" cy="49"/>
                </a:xfrm>
                <a:custGeom>
                  <a:avLst/>
                  <a:gdLst>
                    <a:gd name="T0" fmla="*/ 1 w 72"/>
                    <a:gd name="T1" fmla="*/ 44 h 49"/>
                    <a:gd name="T2" fmla="*/ 0 w 72"/>
                    <a:gd name="T3" fmla="*/ 40 h 49"/>
                    <a:gd name="T4" fmla="*/ 2 w 72"/>
                    <a:gd name="T5" fmla="*/ 36 h 49"/>
                    <a:gd name="T6" fmla="*/ 6 w 72"/>
                    <a:gd name="T7" fmla="*/ 24 h 49"/>
                    <a:gd name="T8" fmla="*/ 7 w 72"/>
                    <a:gd name="T9" fmla="*/ 15 h 49"/>
                    <a:gd name="T10" fmla="*/ 6 w 72"/>
                    <a:gd name="T11" fmla="*/ 10 h 49"/>
                    <a:gd name="T12" fmla="*/ 18 w 72"/>
                    <a:gd name="T13" fmla="*/ 1 h 49"/>
                    <a:gd name="T14" fmla="*/ 19 w 72"/>
                    <a:gd name="T15" fmla="*/ 0 h 49"/>
                    <a:gd name="T16" fmla="*/ 21 w 72"/>
                    <a:gd name="T17" fmla="*/ 6 h 49"/>
                    <a:gd name="T18" fmla="*/ 17 w 72"/>
                    <a:gd name="T19" fmla="*/ 34 h 49"/>
                    <a:gd name="T20" fmla="*/ 13 w 72"/>
                    <a:gd name="T21" fmla="*/ 40 h 49"/>
                    <a:gd name="T22" fmla="*/ 13 w 72"/>
                    <a:gd name="T23" fmla="*/ 41 h 49"/>
                    <a:gd name="T24" fmla="*/ 16 w 72"/>
                    <a:gd name="T25" fmla="*/ 42 h 49"/>
                    <a:gd name="T26" fmla="*/ 63 w 72"/>
                    <a:gd name="T27" fmla="*/ 13 h 49"/>
                    <a:gd name="T28" fmla="*/ 71 w 72"/>
                    <a:gd name="T29" fmla="*/ 9 h 49"/>
                    <a:gd name="T30" fmla="*/ 70 w 72"/>
                    <a:gd name="T31" fmla="*/ 20 h 49"/>
                    <a:gd name="T32" fmla="*/ 40 w 72"/>
                    <a:gd name="T33" fmla="*/ 36 h 49"/>
                    <a:gd name="T34" fmla="*/ 26 w 72"/>
                    <a:gd name="T35" fmla="*/ 44 h 49"/>
                    <a:gd name="T36" fmla="*/ 19 w 72"/>
                    <a:gd name="T37" fmla="*/ 48 h 49"/>
                    <a:gd name="T38" fmla="*/ 13 w 72"/>
                    <a:gd name="T39" fmla="*/ 48 h 49"/>
                    <a:gd name="T40" fmla="*/ 1 w 72"/>
                    <a:gd name="T41" fmla="*/ 44 h 4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2"/>
                    <a:gd name="T64" fmla="*/ 0 h 49"/>
                    <a:gd name="T65" fmla="*/ 72 w 72"/>
                    <a:gd name="T66" fmla="*/ 49 h 4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2" h="49">
                      <a:moveTo>
                        <a:pt x="1" y="44"/>
                      </a:moveTo>
                      <a:lnTo>
                        <a:pt x="0" y="40"/>
                      </a:lnTo>
                      <a:lnTo>
                        <a:pt x="2" y="36"/>
                      </a:lnTo>
                      <a:lnTo>
                        <a:pt x="6" y="24"/>
                      </a:lnTo>
                      <a:lnTo>
                        <a:pt x="7" y="15"/>
                      </a:lnTo>
                      <a:lnTo>
                        <a:pt x="6" y="10"/>
                      </a:lnTo>
                      <a:lnTo>
                        <a:pt x="18" y="1"/>
                      </a:lnTo>
                      <a:lnTo>
                        <a:pt x="19" y="0"/>
                      </a:lnTo>
                      <a:lnTo>
                        <a:pt x="21" y="6"/>
                      </a:lnTo>
                      <a:lnTo>
                        <a:pt x="17" y="34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6" y="42"/>
                      </a:lnTo>
                      <a:lnTo>
                        <a:pt x="63" y="13"/>
                      </a:lnTo>
                      <a:lnTo>
                        <a:pt x="71" y="9"/>
                      </a:lnTo>
                      <a:lnTo>
                        <a:pt x="70" y="20"/>
                      </a:lnTo>
                      <a:lnTo>
                        <a:pt x="40" y="36"/>
                      </a:lnTo>
                      <a:lnTo>
                        <a:pt x="26" y="44"/>
                      </a:lnTo>
                      <a:lnTo>
                        <a:pt x="19" y="48"/>
                      </a:lnTo>
                      <a:lnTo>
                        <a:pt x="13" y="48"/>
                      </a:lnTo>
                      <a:lnTo>
                        <a:pt x="1" y="4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390"/>
                <p:cNvSpPr>
                  <a:spLocks/>
                </p:cNvSpPr>
                <p:nvPr/>
              </p:nvSpPr>
              <p:spPr bwMode="auto">
                <a:xfrm>
                  <a:off x="5176" y="3438"/>
                  <a:ext cx="29" cy="19"/>
                </a:xfrm>
                <a:custGeom>
                  <a:avLst/>
                  <a:gdLst>
                    <a:gd name="T0" fmla="*/ 2 w 29"/>
                    <a:gd name="T1" fmla="*/ 14 h 19"/>
                    <a:gd name="T2" fmla="*/ 0 w 29"/>
                    <a:gd name="T3" fmla="*/ 7 h 19"/>
                    <a:gd name="T4" fmla="*/ 2 w 29"/>
                    <a:gd name="T5" fmla="*/ 3 h 19"/>
                    <a:gd name="T6" fmla="*/ 8 w 29"/>
                    <a:gd name="T7" fmla="*/ 0 h 19"/>
                    <a:gd name="T8" fmla="*/ 14 w 29"/>
                    <a:gd name="T9" fmla="*/ 0 h 19"/>
                    <a:gd name="T10" fmla="*/ 23 w 29"/>
                    <a:gd name="T11" fmla="*/ 2 h 19"/>
                    <a:gd name="T12" fmla="*/ 28 w 29"/>
                    <a:gd name="T13" fmla="*/ 4 h 19"/>
                    <a:gd name="T14" fmla="*/ 27 w 29"/>
                    <a:gd name="T15" fmla="*/ 12 h 19"/>
                    <a:gd name="T16" fmla="*/ 22 w 29"/>
                    <a:gd name="T17" fmla="*/ 16 h 19"/>
                    <a:gd name="T18" fmla="*/ 20 w 29"/>
                    <a:gd name="T19" fmla="*/ 17 h 19"/>
                    <a:gd name="T20" fmla="*/ 10 w 29"/>
                    <a:gd name="T21" fmla="*/ 18 h 19"/>
                    <a:gd name="T22" fmla="*/ 2 w 29"/>
                    <a:gd name="T23" fmla="*/ 14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9"/>
                    <a:gd name="T38" fmla="*/ 29 w 29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9">
                      <a:moveTo>
                        <a:pt x="2" y="14"/>
                      </a:move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28" y="4"/>
                      </a:lnTo>
                      <a:lnTo>
                        <a:pt x="27" y="12"/>
                      </a:lnTo>
                      <a:lnTo>
                        <a:pt x="22" y="16"/>
                      </a:lnTo>
                      <a:lnTo>
                        <a:pt x="20" y="17"/>
                      </a:lnTo>
                      <a:lnTo>
                        <a:pt x="10" y="18"/>
                      </a:lnTo>
                      <a:lnTo>
                        <a:pt x="2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391"/>
                <p:cNvSpPr>
                  <a:spLocks/>
                </p:cNvSpPr>
                <p:nvPr/>
              </p:nvSpPr>
              <p:spPr bwMode="auto">
                <a:xfrm>
                  <a:off x="5518" y="3066"/>
                  <a:ext cx="220" cy="329"/>
                </a:xfrm>
                <a:custGeom>
                  <a:avLst/>
                  <a:gdLst>
                    <a:gd name="T0" fmla="*/ 6 w 220"/>
                    <a:gd name="T1" fmla="*/ 309 h 329"/>
                    <a:gd name="T2" fmla="*/ 10 w 220"/>
                    <a:gd name="T3" fmla="*/ 290 h 329"/>
                    <a:gd name="T4" fmla="*/ 22 w 220"/>
                    <a:gd name="T5" fmla="*/ 250 h 329"/>
                    <a:gd name="T6" fmla="*/ 30 w 220"/>
                    <a:gd name="T7" fmla="*/ 225 h 329"/>
                    <a:gd name="T8" fmla="*/ 35 w 220"/>
                    <a:gd name="T9" fmla="*/ 203 h 329"/>
                    <a:gd name="T10" fmla="*/ 38 w 220"/>
                    <a:gd name="T11" fmla="*/ 191 h 329"/>
                    <a:gd name="T12" fmla="*/ 39 w 220"/>
                    <a:gd name="T13" fmla="*/ 178 h 329"/>
                    <a:gd name="T14" fmla="*/ 46 w 220"/>
                    <a:gd name="T15" fmla="*/ 150 h 329"/>
                    <a:gd name="T16" fmla="*/ 51 w 220"/>
                    <a:gd name="T17" fmla="*/ 127 h 329"/>
                    <a:gd name="T18" fmla="*/ 58 w 220"/>
                    <a:gd name="T19" fmla="*/ 109 h 329"/>
                    <a:gd name="T20" fmla="*/ 63 w 220"/>
                    <a:gd name="T21" fmla="*/ 99 h 329"/>
                    <a:gd name="T22" fmla="*/ 85 w 220"/>
                    <a:gd name="T23" fmla="*/ 105 h 329"/>
                    <a:gd name="T24" fmla="*/ 90 w 220"/>
                    <a:gd name="T25" fmla="*/ 109 h 329"/>
                    <a:gd name="T26" fmla="*/ 112 w 220"/>
                    <a:gd name="T27" fmla="*/ 109 h 329"/>
                    <a:gd name="T28" fmla="*/ 146 w 220"/>
                    <a:gd name="T29" fmla="*/ 91 h 329"/>
                    <a:gd name="T30" fmla="*/ 174 w 220"/>
                    <a:gd name="T31" fmla="*/ 73 h 329"/>
                    <a:gd name="T32" fmla="*/ 189 w 220"/>
                    <a:gd name="T33" fmla="*/ 73 h 329"/>
                    <a:gd name="T34" fmla="*/ 194 w 220"/>
                    <a:gd name="T35" fmla="*/ 63 h 329"/>
                    <a:gd name="T36" fmla="*/ 198 w 220"/>
                    <a:gd name="T37" fmla="*/ 47 h 329"/>
                    <a:gd name="T38" fmla="*/ 181 w 220"/>
                    <a:gd name="T39" fmla="*/ 23 h 329"/>
                    <a:gd name="T40" fmla="*/ 158 w 220"/>
                    <a:gd name="T41" fmla="*/ 11 h 329"/>
                    <a:gd name="T42" fmla="*/ 147 w 220"/>
                    <a:gd name="T43" fmla="*/ 8 h 329"/>
                    <a:gd name="T44" fmla="*/ 154 w 220"/>
                    <a:gd name="T45" fmla="*/ 0 h 329"/>
                    <a:gd name="T46" fmla="*/ 186 w 220"/>
                    <a:gd name="T47" fmla="*/ 9 h 329"/>
                    <a:gd name="T48" fmla="*/ 216 w 220"/>
                    <a:gd name="T49" fmla="*/ 35 h 329"/>
                    <a:gd name="T50" fmla="*/ 216 w 220"/>
                    <a:gd name="T51" fmla="*/ 63 h 329"/>
                    <a:gd name="T52" fmla="*/ 203 w 220"/>
                    <a:gd name="T53" fmla="*/ 76 h 329"/>
                    <a:gd name="T54" fmla="*/ 186 w 220"/>
                    <a:gd name="T55" fmla="*/ 84 h 329"/>
                    <a:gd name="T56" fmla="*/ 117 w 220"/>
                    <a:gd name="T57" fmla="*/ 122 h 329"/>
                    <a:gd name="T58" fmla="*/ 92 w 220"/>
                    <a:gd name="T59" fmla="*/ 125 h 329"/>
                    <a:gd name="T60" fmla="*/ 81 w 220"/>
                    <a:gd name="T61" fmla="*/ 123 h 329"/>
                    <a:gd name="T62" fmla="*/ 73 w 220"/>
                    <a:gd name="T63" fmla="*/ 122 h 329"/>
                    <a:gd name="T64" fmla="*/ 68 w 220"/>
                    <a:gd name="T65" fmla="*/ 141 h 329"/>
                    <a:gd name="T66" fmla="*/ 65 w 220"/>
                    <a:gd name="T67" fmla="*/ 162 h 329"/>
                    <a:gd name="T68" fmla="*/ 57 w 220"/>
                    <a:gd name="T69" fmla="*/ 199 h 329"/>
                    <a:gd name="T70" fmla="*/ 49 w 220"/>
                    <a:gd name="T71" fmla="*/ 232 h 329"/>
                    <a:gd name="T72" fmla="*/ 30 w 220"/>
                    <a:gd name="T73" fmla="*/ 303 h 329"/>
                    <a:gd name="T74" fmla="*/ 6 w 220"/>
                    <a:gd name="T75" fmla="*/ 328 h 329"/>
                    <a:gd name="T76" fmla="*/ 0 w 220"/>
                    <a:gd name="T77" fmla="*/ 326 h 32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20"/>
                    <a:gd name="T118" fmla="*/ 0 h 329"/>
                    <a:gd name="T119" fmla="*/ 220 w 220"/>
                    <a:gd name="T120" fmla="*/ 329 h 32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20" h="329">
                      <a:moveTo>
                        <a:pt x="0" y="326"/>
                      </a:moveTo>
                      <a:lnTo>
                        <a:pt x="6" y="309"/>
                      </a:lnTo>
                      <a:lnTo>
                        <a:pt x="8" y="301"/>
                      </a:lnTo>
                      <a:lnTo>
                        <a:pt x="10" y="290"/>
                      </a:lnTo>
                      <a:lnTo>
                        <a:pt x="16" y="278"/>
                      </a:lnTo>
                      <a:lnTo>
                        <a:pt x="22" y="250"/>
                      </a:lnTo>
                      <a:lnTo>
                        <a:pt x="27" y="236"/>
                      </a:lnTo>
                      <a:lnTo>
                        <a:pt x="30" y="225"/>
                      </a:lnTo>
                      <a:lnTo>
                        <a:pt x="36" y="206"/>
                      </a:lnTo>
                      <a:lnTo>
                        <a:pt x="35" y="203"/>
                      </a:lnTo>
                      <a:lnTo>
                        <a:pt x="38" y="199"/>
                      </a:lnTo>
                      <a:lnTo>
                        <a:pt x="38" y="191"/>
                      </a:lnTo>
                      <a:lnTo>
                        <a:pt x="40" y="184"/>
                      </a:lnTo>
                      <a:lnTo>
                        <a:pt x="39" y="178"/>
                      </a:lnTo>
                      <a:lnTo>
                        <a:pt x="47" y="155"/>
                      </a:lnTo>
                      <a:lnTo>
                        <a:pt x="46" y="150"/>
                      </a:lnTo>
                      <a:lnTo>
                        <a:pt x="51" y="135"/>
                      </a:lnTo>
                      <a:lnTo>
                        <a:pt x="51" y="127"/>
                      </a:lnTo>
                      <a:lnTo>
                        <a:pt x="54" y="116"/>
                      </a:lnTo>
                      <a:lnTo>
                        <a:pt x="58" y="109"/>
                      </a:lnTo>
                      <a:lnTo>
                        <a:pt x="59" y="102"/>
                      </a:lnTo>
                      <a:lnTo>
                        <a:pt x="63" y="99"/>
                      </a:lnTo>
                      <a:lnTo>
                        <a:pt x="77" y="97"/>
                      </a:lnTo>
                      <a:lnTo>
                        <a:pt x="85" y="105"/>
                      </a:lnTo>
                      <a:lnTo>
                        <a:pt x="88" y="106"/>
                      </a:lnTo>
                      <a:lnTo>
                        <a:pt x="90" y="109"/>
                      </a:lnTo>
                      <a:lnTo>
                        <a:pt x="94" y="112"/>
                      </a:lnTo>
                      <a:lnTo>
                        <a:pt x="112" y="109"/>
                      </a:lnTo>
                      <a:lnTo>
                        <a:pt x="125" y="103"/>
                      </a:lnTo>
                      <a:lnTo>
                        <a:pt x="146" y="91"/>
                      </a:lnTo>
                      <a:lnTo>
                        <a:pt x="168" y="75"/>
                      </a:lnTo>
                      <a:lnTo>
                        <a:pt x="174" y="73"/>
                      </a:lnTo>
                      <a:lnTo>
                        <a:pt x="187" y="73"/>
                      </a:lnTo>
                      <a:lnTo>
                        <a:pt x="189" y="73"/>
                      </a:lnTo>
                      <a:lnTo>
                        <a:pt x="191" y="73"/>
                      </a:lnTo>
                      <a:lnTo>
                        <a:pt x="194" y="63"/>
                      </a:lnTo>
                      <a:lnTo>
                        <a:pt x="198" y="57"/>
                      </a:lnTo>
                      <a:lnTo>
                        <a:pt x="198" y="47"/>
                      </a:lnTo>
                      <a:lnTo>
                        <a:pt x="193" y="36"/>
                      </a:lnTo>
                      <a:lnTo>
                        <a:pt x="181" y="23"/>
                      </a:lnTo>
                      <a:lnTo>
                        <a:pt x="164" y="14"/>
                      </a:lnTo>
                      <a:lnTo>
                        <a:pt x="158" y="11"/>
                      </a:lnTo>
                      <a:lnTo>
                        <a:pt x="148" y="11"/>
                      </a:lnTo>
                      <a:lnTo>
                        <a:pt x="147" y="8"/>
                      </a:lnTo>
                      <a:lnTo>
                        <a:pt x="148" y="0"/>
                      </a:lnTo>
                      <a:lnTo>
                        <a:pt x="154" y="0"/>
                      </a:lnTo>
                      <a:lnTo>
                        <a:pt x="171" y="2"/>
                      </a:lnTo>
                      <a:lnTo>
                        <a:pt x="186" y="9"/>
                      </a:lnTo>
                      <a:lnTo>
                        <a:pt x="200" y="18"/>
                      </a:lnTo>
                      <a:lnTo>
                        <a:pt x="216" y="35"/>
                      </a:lnTo>
                      <a:lnTo>
                        <a:pt x="219" y="50"/>
                      </a:lnTo>
                      <a:lnTo>
                        <a:pt x="216" y="63"/>
                      </a:lnTo>
                      <a:lnTo>
                        <a:pt x="207" y="74"/>
                      </a:lnTo>
                      <a:lnTo>
                        <a:pt x="203" y="76"/>
                      </a:lnTo>
                      <a:lnTo>
                        <a:pt x="193" y="77"/>
                      </a:lnTo>
                      <a:lnTo>
                        <a:pt x="186" y="84"/>
                      </a:lnTo>
                      <a:lnTo>
                        <a:pt x="143" y="112"/>
                      </a:lnTo>
                      <a:lnTo>
                        <a:pt x="117" y="122"/>
                      </a:lnTo>
                      <a:lnTo>
                        <a:pt x="104" y="125"/>
                      </a:lnTo>
                      <a:lnTo>
                        <a:pt x="92" y="125"/>
                      </a:lnTo>
                      <a:lnTo>
                        <a:pt x="88" y="123"/>
                      </a:lnTo>
                      <a:lnTo>
                        <a:pt x="81" y="123"/>
                      </a:lnTo>
                      <a:lnTo>
                        <a:pt x="74" y="121"/>
                      </a:lnTo>
                      <a:lnTo>
                        <a:pt x="73" y="122"/>
                      </a:lnTo>
                      <a:lnTo>
                        <a:pt x="71" y="127"/>
                      </a:lnTo>
                      <a:lnTo>
                        <a:pt x="68" y="141"/>
                      </a:lnTo>
                      <a:lnTo>
                        <a:pt x="65" y="155"/>
                      </a:lnTo>
                      <a:lnTo>
                        <a:pt x="65" y="162"/>
                      </a:lnTo>
                      <a:lnTo>
                        <a:pt x="63" y="172"/>
                      </a:lnTo>
                      <a:lnTo>
                        <a:pt x="57" y="199"/>
                      </a:lnTo>
                      <a:lnTo>
                        <a:pt x="49" y="225"/>
                      </a:lnTo>
                      <a:lnTo>
                        <a:pt x="49" y="232"/>
                      </a:lnTo>
                      <a:lnTo>
                        <a:pt x="36" y="283"/>
                      </a:lnTo>
                      <a:lnTo>
                        <a:pt x="30" y="303"/>
                      </a:lnTo>
                      <a:lnTo>
                        <a:pt x="28" y="312"/>
                      </a:lnTo>
                      <a:lnTo>
                        <a:pt x="6" y="328"/>
                      </a:lnTo>
                      <a:lnTo>
                        <a:pt x="4" y="328"/>
                      </a:lnTo>
                      <a:lnTo>
                        <a:pt x="0" y="3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392"/>
                <p:cNvSpPr>
                  <a:spLocks/>
                </p:cNvSpPr>
                <p:nvPr/>
              </p:nvSpPr>
              <p:spPr bwMode="auto">
                <a:xfrm>
                  <a:off x="5444" y="3018"/>
                  <a:ext cx="254" cy="201"/>
                </a:xfrm>
                <a:custGeom>
                  <a:avLst/>
                  <a:gdLst>
                    <a:gd name="T0" fmla="*/ 0 w 254"/>
                    <a:gd name="T1" fmla="*/ 189 h 201"/>
                    <a:gd name="T2" fmla="*/ 72 w 254"/>
                    <a:gd name="T3" fmla="*/ 101 h 201"/>
                    <a:gd name="T4" fmla="*/ 66 w 254"/>
                    <a:gd name="T5" fmla="*/ 94 h 201"/>
                    <a:gd name="T6" fmla="*/ 63 w 254"/>
                    <a:gd name="T7" fmla="*/ 69 h 201"/>
                    <a:gd name="T8" fmla="*/ 63 w 254"/>
                    <a:gd name="T9" fmla="*/ 59 h 201"/>
                    <a:gd name="T10" fmla="*/ 70 w 254"/>
                    <a:gd name="T11" fmla="*/ 47 h 201"/>
                    <a:gd name="T12" fmla="*/ 83 w 254"/>
                    <a:gd name="T13" fmla="*/ 47 h 201"/>
                    <a:gd name="T14" fmla="*/ 80 w 254"/>
                    <a:gd name="T15" fmla="*/ 77 h 201"/>
                    <a:gd name="T16" fmla="*/ 80 w 254"/>
                    <a:gd name="T17" fmla="*/ 85 h 201"/>
                    <a:gd name="T18" fmla="*/ 92 w 254"/>
                    <a:gd name="T19" fmla="*/ 76 h 201"/>
                    <a:gd name="T20" fmla="*/ 91 w 254"/>
                    <a:gd name="T21" fmla="*/ 60 h 201"/>
                    <a:gd name="T22" fmla="*/ 103 w 254"/>
                    <a:gd name="T23" fmla="*/ 63 h 201"/>
                    <a:gd name="T24" fmla="*/ 138 w 254"/>
                    <a:gd name="T25" fmla="*/ 36 h 201"/>
                    <a:gd name="T26" fmla="*/ 179 w 254"/>
                    <a:gd name="T27" fmla="*/ 0 h 201"/>
                    <a:gd name="T28" fmla="*/ 194 w 254"/>
                    <a:gd name="T29" fmla="*/ 1 h 201"/>
                    <a:gd name="T30" fmla="*/ 200 w 254"/>
                    <a:gd name="T31" fmla="*/ 9 h 201"/>
                    <a:gd name="T32" fmla="*/ 211 w 254"/>
                    <a:gd name="T33" fmla="*/ 33 h 201"/>
                    <a:gd name="T34" fmla="*/ 214 w 254"/>
                    <a:gd name="T35" fmla="*/ 43 h 201"/>
                    <a:gd name="T36" fmla="*/ 212 w 254"/>
                    <a:gd name="T37" fmla="*/ 49 h 201"/>
                    <a:gd name="T38" fmla="*/ 203 w 254"/>
                    <a:gd name="T39" fmla="*/ 89 h 201"/>
                    <a:gd name="T40" fmla="*/ 243 w 254"/>
                    <a:gd name="T41" fmla="*/ 103 h 201"/>
                    <a:gd name="T42" fmla="*/ 251 w 254"/>
                    <a:gd name="T43" fmla="*/ 104 h 201"/>
                    <a:gd name="T44" fmla="*/ 250 w 254"/>
                    <a:gd name="T45" fmla="*/ 112 h 201"/>
                    <a:gd name="T46" fmla="*/ 251 w 254"/>
                    <a:gd name="T47" fmla="*/ 115 h 201"/>
                    <a:gd name="T48" fmla="*/ 198 w 254"/>
                    <a:gd name="T49" fmla="*/ 102 h 201"/>
                    <a:gd name="T50" fmla="*/ 166 w 254"/>
                    <a:gd name="T51" fmla="*/ 130 h 201"/>
                    <a:gd name="T52" fmla="*/ 157 w 254"/>
                    <a:gd name="T53" fmla="*/ 137 h 201"/>
                    <a:gd name="T54" fmla="*/ 153 w 254"/>
                    <a:gd name="T55" fmla="*/ 130 h 201"/>
                    <a:gd name="T56" fmla="*/ 187 w 254"/>
                    <a:gd name="T57" fmla="*/ 97 h 201"/>
                    <a:gd name="T58" fmla="*/ 192 w 254"/>
                    <a:gd name="T59" fmla="*/ 81 h 201"/>
                    <a:gd name="T60" fmla="*/ 196 w 254"/>
                    <a:gd name="T61" fmla="*/ 37 h 201"/>
                    <a:gd name="T62" fmla="*/ 190 w 254"/>
                    <a:gd name="T63" fmla="*/ 20 h 201"/>
                    <a:gd name="T64" fmla="*/ 179 w 254"/>
                    <a:gd name="T65" fmla="*/ 16 h 201"/>
                    <a:gd name="T66" fmla="*/ 153 w 254"/>
                    <a:gd name="T67" fmla="*/ 37 h 201"/>
                    <a:gd name="T68" fmla="*/ 151 w 254"/>
                    <a:gd name="T69" fmla="*/ 40 h 201"/>
                    <a:gd name="T70" fmla="*/ 169 w 254"/>
                    <a:gd name="T71" fmla="*/ 42 h 201"/>
                    <a:gd name="T72" fmla="*/ 183 w 254"/>
                    <a:gd name="T73" fmla="*/ 32 h 201"/>
                    <a:gd name="T74" fmla="*/ 170 w 254"/>
                    <a:gd name="T75" fmla="*/ 50 h 201"/>
                    <a:gd name="T76" fmla="*/ 160 w 254"/>
                    <a:gd name="T77" fmla="*/ 46 h 201"/>
                    <a:gd name="T78" fmla="*/ 160 w 254"/>
                    <a:gd name="T79" fmla="*/ 62 h 201"/>
                    <a:gd name="T80" fmla="*/ 160 w 254"/>
                    <a:gd name="T81" fmla="*/ 104 h 201"/>
                    <a:gd name="T82" fmla="*/ 151 w 254"/>
                    <a:gd name="T83" fmla="*/ 116 h 201"/>
                    <a:gd name="T84" fmla="*/ 146 w 254"/>
                    <a:gd name="T85" fmla="*/ 107 h 201"/>
                    <a:gd name="T86" fmla="*/ 148 w 254"/>
                    <a:gd name="T87" fmla="*/ 80 h 201"/>
                    <a:gd name="T88" fmla="*/ 143 w 254"/>
                    <a:gd name="T89" fmla="*/ 59 h 201"/>
                    <a:gd name="T90" fmla="*/ 115 w 254"/>
                    <a:gd name="T91" fmla="*/ 80 h 201"/>
                    <a:gd name="T92" fmla="*/ 17 w 254"/>
                    <a:gd name="T93" fmla="*/ 200 h 201"/>
                    <a:gd name="T94" fmla="*/ 3 w 254"/>
                    <a:gd name="T95" fmla="*/ 190 h 20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54"/>
                    <a:gd name="T145" fmla="*/ 0 h 201"/>
                    <a:gd name="T146" fmla="*/ 254 w 254"/>
                    <a:gd name="T147" fmla="*/ 201 h 20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54" h="201">
                      <a:moveTo>
                        <a:pt x="3" y="190"/>
                      </a:moveTo>
                      <a:lnTo>
                        <a:pt x="0" y="189"/>
                      </a:lnTo>
                      <a:lnTo>
                        <a:pt x="8" y="177"/>
                      </a:lnTo>
                      <a:lnTo>
                        <a:pt x="72" y="101"/>
                      </a:lnTo>
                      <a:lnTo>
                        <a:pt x="70" y="96"/>
                      </a:lnTo>
                      <a:lnTo>
                        <a:pt x="66" y="94"/>
                      </a:lnTo>
                      <a:lnTo>
                        <a:pt x="66" y="86"/>
                      </a:lnTo>
                      <a:lnTo>
                        <a:pt x="63" y="69"/>
                      </a:lnTo>
                      <a:lnTo>
                        <a:pt x="64" y="64"/>
                      </a:lnTo>
                      <a:lnTo>
                        <a:pt x="63" y="59"/>
                      </a:lnTo>
                      <a:lnTo>
                        <a:pt x="65" y="51"/>
                      </a:lnTo>
                      <a:lnTo>
                        <a:pt x="70" y="47"/>
                      </a:lnTo>
                      <a:lnTo>
                        <a:pt x="79" y="46"/>
                      </a:lnTo>
                      <a:lnTo>
                        <a:pt x="83" y="47"/>
                      </a:lnTo>
                      <a:lnTo>
                        <a:pt x="78" y="67"/>
                      </a:lnTo>
                      <a:lnTo>
                        <a:pt x="80" y="77"/>
                      </a:lnTo>
                      <a:lnTo>
                        <a:pt x="79" y="82"/>
                      </a:lnTo>
                      <a:lnTo>
                        <a:pt x="80" y="85"/>
                      </a:lnTo>
                      <a:lnTo>
                        <a:pt x="85" y="85"/>
                      </a:lnTo>
                      <a:lnTo>
                        <a:pt x="92" y="76"/>
                      </a:lnTo>
                      <a:lnTo>
                        <a:pt x="89" y="68"/>
                      </a:lnTo>
                      <a:lnTo>
                        <a:pt x="91" y="60"/>
                      </a:lnTo>
                      <a:lnTo>
                        <a:pt x="100" y="64"/>
                      </a:lnTo>
                      <a:lnTo>
                        <a:pt x="103" y="63"/>
                      </a:lnTo>
                      <a:lnTo>
                        <a:pt x="126" y="42"/>
                      </a:lnTo>
                      <a:lnTo>
                        <a:pt x="138" y="36"/>
                      </a:lnTo>
                      <a:lnTo>
                        <a:pt x="166" y="7"/>
                      </a:lnTo>
                      <a:lnTo>
                        <a:pt x="179" y="0"/>
                      </a:lnTo>
                      <a:lnTo>
                        <a:pt x="191" y="0"/>
                      </a:lnTo>
                      <a:lnTo>
                        <a:pt x="194" y="1"/>
                      </a:lnTo>
                      <a:lnTo>
                        <a:pt x="197" y="2"/>
                      </a:lnTo>
                      <a:lnTo>
                        <a:pt x="200" y="9"/>
                      </a:lnTo>
                      <a:lnTo>
                        <a:pt x="205" y="14"/>
                      </a:lnTo>
                      <a:lnTo>
                        <a:pt x="211" y="33"/>
                      </a:lnTo>
                      <a:lnTo>
                        <a:pt x="211" y="38"/>
                      </a:lnTo>
                      <a:lnTo>
                        <a:pt x="214" y="43"/>
                      </a:lnTo>
                      <a:lnTo>
                        <a:pt x="211" y="45"/>
                      </a:lnTo>
                      <a:lnTo>
                        <a:pt x="212" y="49"/>
                      </a:lnTo>
                      <a:lnTo>
                        <a:pt x="210" y="63"/>
                      </a:lnTo>
                      <a:lnTo>
                        <a:pt x="203" y="89"/>
                      </a:lnTo>
                      <a:lnTo>
                        <a:pt x="205" y="92"/>
                      </a:lnTo>
                      <a:lnTo>
                        <a:pt x="243" y="103"/>
                      </a:lnTo>
                      <a:lnTo>
                        <a:pt x="247" y="105"/>
                      </a:lnTo>
                      <a:lnTo>
                        <a:pt x="251" y="104"/>
                      </a:lnTo>
                      <a:lnTo>
                        <a:pt x="253" y="106"/>
                      </a:lnTo>
                      <a:lnTo>
                        <a:pt x="250" y="112"/>
                      </a:lnTo>
                      <a:lnTo>
                        <a:pt x="250" y="113"/>
                      </a:lnTo>
                      <a:lnTo>
                        <a:pt x="251" y="115"/>
                      </a:lnTo>
                      <a:lnTo>
                        <a:pt x="205" y="100"/>
                      </a:lnTo>
                      <a:lnTo>
                        <a:pt x="198" y="102"/>
                      </a:lnTo>
                      <a:lnTo>
                        <a:pt x="189" y="111"/>
                      </a:lnTo>
                      <a:lnTo>
                        <a:pt x="166" y="130"/>
                      </a:lnTo>
                      <a:lnTo>
                        <a:pt x="162" y="136"/>
                      </a:lnTo>
                      <a:lnTo>
                        <a:pt x="157" y="137"/>
                      </a:lnTo>
                      <a:lnTo>
                        <a:pt x="149" y="136"/>
                      </a:lnTo>
                      <a:lnTo>
                        <a:pt x="153" y="130"/>
                      </a:lnTo>
                      <a:lnTo>
                        <a:pt x="174" y="107"/>
                      </a:lnTo>
                      <a:lnTo>
                        <a:pt x="187" y="97"/>
                      </a:lnTo>
                      <a:lnTo>
                        <a:pt x="191" y="90"/>
                      </a:lnTo>
                      <a:lnTo>
                        <a:pt x="192" y="81"/>
                      </a:lnTo>
                      <a:lnTo>
                        <a:pt x="194" y="57"/>
                      </a:lnTo>
                      <a:lnTo>
                        <a:pt x="196" y="37"/>
                      </a:lnTo>
                      <a:lnTo>
                        <a:pt x="191" y="22"/>
                      </a:lnTo>
                      <a:lnTo>
                        <a:pt x="190" y="20"/>
                      </a:lnTo>
                      <a:lnTo>
                        <a:pt x="185" y="17"/>
                      </a:lnTo>
                      <a:lnTo>
                        <a:pt x="179" y="16"/>
                      </a:lnTo>
                      <a:lnTo>
                        <a:pt x="171" y="23"/>
                      </a:lnTo>
                      <a:lnTo>
                        <a:pt x="153" y="37"/>
                      </a:lnTo>
                      <a:lnTo>
                        <a:pt x="151" y="39"/>
                      </a:lnTo>
                      <a:lnTo>
                        <a:pt x="151" y="40"/>
                      </a:lnTo>
                      <a:lnTo>
                        <a:pt x="162" y="46"/>
                      </a:lnTo>
                      <a:lnTo>
                        <a:pt x="169" y="42"/>
                      </a:lnTo>
                      <a:lnTo>
                        <a:pt x="176" y="34"/>
                      </a:lnTo>
                      <a:lnTo>
                        <a:pt x="183" y="32"/>
                      </a:lnTo>
                      <a:lnTo>
                        <a:pt x="183" y="42"/>
                      </a:lnTo>
                      <a:lnTo>
                        <a:pt x="170" y="50"/>
                      </a:lnTo>
                      <a:lnTo>
                        <a:pt x="164" y="51"/>
                      </a:lnTo>
                      <a:lnTo>
                        <a:pt x="160" y="46"/>
                      </a:lnTo>
                      <a:lnTo>
                        <a:pt x="157" y="49"/>
                      </a:lnTo>
                      <a:lnTo>
                        <a:pt x="160" y="62"/>
                      </a:lnTo>
                      <a:lnTo>
                        <a:pt x="162" y="75"/>
                      </a:lnTo>
                      <a:lnTo>
                        <a:pt x="160" y="104"/>
                      </a:lnTo>
                      <a:lnTo>
                        <a:pt x="161" y="106"/>
                      </a:lnTo>
                      <a:lnTo>
                        <a:pt x="151" y="116"/>
                      </a:lnTo>
                      <a:lnTo>
                        <a:pt x="151" y="117"/>
                      </a:lnTo>
                      <a:lnTo>
                        <a:pt x="146" y="107"/>
                      </a:lnTo>
                      <a:lnTo>
                        <a:pt x="147" y="96"/>
                      </a:lnTo>
                      <a:lnTo>
                        <a:pt x="148" y="80"/>
                      </a:lnTo>
                      <a:lnTo>
                        <a:pt x="148" y="71"/>
                      </a:lnTo>
                      <a:lnTo>
                        <a:pt x="143" y="59"/>
                      </a:lnTo>
                      <a:lnTo>
                        <a:pt x="138" y="57"/>
                      </a:lnTo>
                      <a:lnTo>
                        <a:pt x="115" y="80"/>
                      </a:lnTo>
                      <a:lnTo>
                        <a:pt x="34" y="180"/>
                      </a:lnTo>
                      <a:lnTo>
                        <a:pt x="17" y="200"/>
                      </a:lnTo>
                      <a:lnTo>
                        <a:pt x="11" y="194"/>
                      </a:lnTo>
                      <a:lnTo>
                        <a:pt x="3" y="19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2209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37515" y="381000"/>
            <a:ext cx="6824817" cy="1081356"/>
          </a:xfrm>
          <a:solidFill>
            <a:srgbClr val="B6B18F"/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660066"/>
                </a:solidFill>
                <a:latin typeface="Times New Roman"/>
                <a:cs typeface="Times New Roman"/>
              </a:rPr>
              <a:t>Итоги 100-летнего пути </a:t>
            </a:r>
            <a:br>
              <a:rPr lang="ru-RU" sz="2800" dirty="0">
                <a:solidFill>
                  <a:srgbClr val="660066"/>
                </a:solidFill>
                <a:latin typeface="Times New Roman"/>
                <a:cs typeface="Times New Roman"/>
              </a:rPr>
            </a:br>
            <a:r>
              <a:rPr lang="ru-RU" sz="2800" dirty="0">
                <a:solidFill>
                  <a:srgbClr val="660066"/>
                </a:solidFill>
                <a:latin typeface="Times New Roman"/>
                <a:cs typeface="Times New Roman"/>
              </a:rPr>
              <a:t>управления безопасностью в авиации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255" y="2518276"/>
            <a:ext cx="8051455" cy="380970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  <a:buNone/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	</a:t>
            </a:r>
            <a:r>
              <a:rPr lang="ru-RU" sz="2400" dirty="0">
                <a:ln w="11430"/>
                <a:latin typeface="Arial" charset="0"/>
              </a:rPr>
              <a:t>За столетие авиация прошла путь в плане безопасности авиационной деятельности  </a:t>
            </a:r>
            <a:r>
              <a:rPr lang="ru-RU" sz="2400" i="1" dirty="0">
                <a:ln w="11430"/>
                <a:solidFill>
                  <a:srgbClr val="008000"/>
                </a:solidFill>
                <a:latin typeface="Arial" charset="0"/>
              </a:rPr>
              <a:t>от нестабильной системы </a:t>
            </a:r>
            <a:r>
              <a:rPr lang="ru-RU" sz="2400" b="1" dirty="0">
                <a:ln w="11430"/>
                <a:solidFill>
                  <a:srgbClr val="800000"/>
                </a:solidFill>
                <a:latin typeface="Arial" charset="0"/>
              </a:rPr>
              <a:t>до первой </a:t>
            </a:r>
            <a:r>
              <a:rPr lang="ru-RU" sz="2400" b="1" dirty="0" smtClean="0">
                <a:ln w="11430"/>
                <a:solidFill>
                  <a:srgbClr val="800000"/>
                </a:solidFill>
                <a:latin typeface="Arial" charset="0"/>
              </a:rPr>
              <a:t>УЛЬТРАБЕЗОПАСНОЙ </a:t>
            </a:r>
            <a:r>
              <a:rPr lang="ru-RU" sz="2400" b="1" dirty="0">
                <a:ln w="11430"/>
                <a:solidFill>
                  <a:srgbClr val="800000"/>
                </a:solidFill>
                <a:latin typeface="Arial" charset="0"/>
              </a:rPr>
              <a:t>системы</a:t>
            </a:r>
            <a:r>
              <a:rPr lang="ru-RU" sz="2400" i="1" dirty="0">
                <a:ln w="11430"/>
                <a:solidFill>
                  <a:srgbClr val="800000"/>
                </a:solidFill>
                <a:latin typeface="Arial" charset="0"/>
              </a:rPr>
              <a:t> </a:t>
            </a:r>
            <a:r>
              <a:rPr lang="ru-RU" sz="2400" dirty="0">
                <a:ln w="11430"/>
                <a:latin typeface="Arial" charset="0"/>
              </a:rPr>
              <a:t>в истории транспорта</a:t>
            </a:r>
          </a:p>
          <a:p>
            <a:pPr algn="r">
              <a:lnSpc>
                <a:spcPct val="160000"/>
              </a:lnSpc>
              <a:buNone/>
              <a:defRPr/>
            </a:pPr>
            <a:r>
              <a:rPr lang="ru-RU" sz="2400" b="1" dirty="0">
                <a:ln w="11430"/>
                <a:latin typeface="Arial" charset="0"/>
              </a:rPr>
              <a:t>ИКАО</a:t>
            </a:r>
          </a:p>
          <a:p>
            <a:endParaRPr lang="ru-RU" dirty="0"/>
          </a:p>
        </p:txBody>
      </p:sp>
      <p:pic>
        <p:nvPicPr>
          <p:cNvPr id="4" name="Picture 4" descr="ICA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5" y="550863"/>
            <a:ext cx="15240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74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37516" y="550863"/>
            <a:ext cx="6845890" cy="744733"/>
          </a:xfrm>
          <a:solidFill>
            <a:srgbClr val="B6B18F"/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660066"/>
                </a:solidFill>
                <a:latin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660066"/>
                </a:solidFill>
                <a:latin typeface="Times New Roman"/>
                <a:cs typeface="Times New Roman"/>
              </a:rPr>
            </a:br>
            <a:r>
              <a:rPr lang="ru-RU" sz="28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Исходные </a:t>
            </a:r>
            <a:r>
              <a:rPr lang="ru-RU" sz="2800" dirty="0">
                <a:solidFill>
                  <a:srgbClr val="660066"/>
                </a:solidFill>
                <a:latin typeface="Times New Roman"/>
                <a:cs typeface="Times New Roman"/>
              </a:rPr>
              <a:t>положения ИКАО </a:t>
            </a:r>
            <a:br>
              <a:rPr lang="ru-RU" sz="2800" dirty="0">
                <a:solidFill>
                  <a:srgbClr val="660066"/>
                </a:solidFill>
                <a:latin typeface="Times New Roman"/>
                <a:cs typeface="Times New Roman"/>
              </a:rPr>
            </a:br>
            <a:endParaRPr lang="ru-RU" sz="28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031" y="2453706"/>
            <a:ext cx="8374375" cy="392165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r>
              <a:rPr lang="ru-RU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Безопасная </a:t>
            </a:r>
            <a:r>
              <a:rPr lang="ru-RU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система – это опасная система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r>
              <a:rPr lang="ru-RU" sz="2400" dirty="0">
                <a:latin typeface="Times New Roman"/>
                <a:cs typeface="Times New Roman"/>
              </a:rPr>
              <a:t>Авиационные происшествия (катастрофы, аварии) – </a:t>
            </a:r>
            <a:r>
              <a:rPr lang="ru-RU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редкие события в условиях неопределенности</a:t>
            </a:r>
            <a:r>
              <a:rPr lang="ru-RU" sz="2400" i="1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(2010г)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r>
              <a:rPr lang="ru-RU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Идентификация угроз и их оценивание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- </a:t>
            </a:r>
            <a:r>
              <a:rPr lang="ru-RU" sz="2400" dirty="0">
                <a:latin typeface="Times New Roman"/>
                <a:cs typeface="Times New Roman"/>
              </a:rPr>
              <a:t> обнаружение источников возможной опасности и соответствующих факторов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r>
              <a:rPr lang="ru-RU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Процесс расследования </a:t>
            </a:r>
            <a:r>
              <a:rPr lang="ru-RU" sz="2400" dirty="0">
                <a:latin typeface="Times New Roman"/>
                <a:cs typeface="Times New Roman"/>
              </a:rPr>
              <a:t>авиационных происшествий в традиционном подходе </a:t>
            </a:r>
            <a:r>
              <a:rPr lang="ru-RU" sz="2400" dirty="0" smtClean="0">
                <a:latin typeface="Times New Roman"/>
                <a:cs typeface="Times New Roman"/>
              </a:rPr>
              <a:t>– на </a:t>
            </a:r>
            <a:r>
              <a:rPr lang="ru-RU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ритуальные цели</a:t>
            </a:r>
            <a:endParaRPr lang="ru-RU" sz="2400" i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endParaRPr lang="ru-RU" sz="24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Picture 4" descr="ICA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5" y="550863"/>
            <a:ext cx="15240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3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00099" y="381000"/>
            <a:ext cx="7983305" cy="876113"/>
          </a:xfrm>
          <a:solidFill>
            <a:srgbClr val="B6B18F"/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31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100" b="1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1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spc="50" dirty="0" smtClean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Теория оценивания </a:t>
            </a:r>
            <a:r>
              <a:rPr lang="ru-RU" sz="3100" spc="50" dirty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рисков </a:t>
            </a:r>
            <a:br>
              <a:rPr lang="ru-RU" sz="3100" spc="50" dirty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</a:br>
            <a:r>
              <a:rPr lang="ru-RU" sz="3100" spc="50" dirty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при редких (опасных) событиях </a:t>
            </a:r>
            <a:r>
              <a:rPr lang="ru-RU" sz="31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3100" b="1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000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Содержимое 6" descr="DSC0065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r="11343"/>
          <a:stretch>
            <a:fillRect/>
          </a:stretch>
        </p:blipFill>
        <p:spPr bwMode="auto">
          <a:xfrm>
            <a:off x="1270148" y="2690467"/>
            <a:ext cx="2997051" cy="27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7" descr="Costa-Concordia-00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r="21728"/>
          <a:stretch>
            <a:fillRect/>
          </a:stretch>
        </p:blipFill>
        <p:spPr bwMode="auto">
          <a:xfrm>
            <a:off x="4926106" y="2690467"/>
            <a:ext cx="2845487" cy="27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0100" y="1859470"/>
            <a:ext cx="697149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dirty="0">
                <a:ln w="11430"/>
                <a:solidFill>
                  <a:srgbClr val="FF0000"/>
                </a:solidFill>
                <a:latin typeface="Times New Roman"/>
                <a:cs typeface="Times New Roman"/>
              </a:rPr>
              <a:t>Редкие события: аварии, катастрофы</a:t>
            </a:r>
          </a:p>
          <a:p>
            <a:pPr algn="ctr">
              <a:defRPr/>
            </a:pPr>
            <a:endParaRPr lang="ru-RU" sz="2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4768" y="5470220"/>
            <a:ext cx="7038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660066"/>
                </a:solidFill>
                <a:latin typeface="Times New Roman"/>
                <a:cs typeface="Times New Roman"/>
              </a:rPr>
              <a:t>Виды транспорта разные – результат и причины </a:t>
            </a:r>
            <a:r>
              <a:rPr lang="ru-RU" dirty="0" smtClean="0">
                <a:solidFill>
                  <a:srgbClr val="660066"/>
                </a:solidFill>
                <a:latin typeface="Times New Roman"/>
                <a:cs typeface="Times New Roman"/>
              </a:rPr>
              <a:t>одинаковые:</a:t>
            </a:r>
            <a:endParaRPr lang="ru-RU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>
              <a:buFont typeface="Arial" charset="0"/>
              <a:buChar char="•"/>
              <a:defRPr/>
            </a:pPr>
            <a:r>
              <a:rPr lang="ru-RU" dirty="0">
                <a:solidFill>
                  <a:srgbClr val="660066"/>
                </a:solidFill>
                <a:latin typeface="Times New Roman"/>
                <a:cs typeface="Times New Roman"/>
              </a:rPr>
              <a:t> аварии, редкие события с вероятностью </a:t>
            </a:r>
            <a:r>
              <a:rPr lang="ru-RU" dirty="0" smtClean="0">
                <a:solidFill>
                  <a:srgbClr val="660066"/>
                </a:solidFill>
                <a:latin typeface="Times New Roman"/>
                <a:cs typeface="Times New Roman"/>
              </a:rPr>
              <a:t>«почти</a:t>
            </a:r>
            <a:r>
              <a:rPr lang="ru-RU" dirty="0">
                <a:solidFill>
                  <a:srgbClr val="660066"/>
                </a:solidFill>
                <a:latin typeface="Times New Roman"/>
                <a:cs typeface="Times New Roman"/>
              </a:rPr>
              <a:t>–</a:t>
            </a:r>
            <a:r>
              <a:rPr lang="ru-RU" dirty="0" smtClean="0">
                <a:solidFill>
                  <a:srgbClr val="660066"/>
                </a:solidFill>
                <a:latin typeface="Times New Roman"/>
                <a:cs typeface="Times New Roman"/>
              </a:rPr>
              <a:t>ноль»</a:t>
            </a:r>
            <a:endParaRPr lang="ru-RU" dirty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>
              <a:buFont typeface="Arial" charset="0"/>
              <a:buChar char="•"/>
              <a:defRPr/>
            </a:pPr>
            <a:r>
              <a:rPr lang="ru-RU" dirty="0" smtClean="0">
                <a:solidFill>
                  <a:srgbClr val="660066"/>
                </a:solidFill>
                <a:latin typeface="Times New Roman"/>
                <a:cs typeface="Times New Roman"/>
              </a:rPr>
              <a:t> отсутствует </a:t>
            </a:r>
            <a:r>
              <a:rPr lang="ru-RU" dirty="0">
                <a:solidFill>
                  <a:srgbClr val="660066"/>
                </a:solidFill>
                <a:latin typeface="Times New Roman"/>
                <a:cs typeface="Times New Roman"/>
              </a:rPr>
              <a:t>про-активное управление рисками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70148" y="2690467"/>
            <a:ext cx="2997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ГРАЖДАНСКАЯ АВИАЦИЯ</a:t>
            </a:r>
          </a:p>
          <a:p>
            <a:pPr algn="ctr">
              <a:defRPr/>
            </a:pPr>
            <a:r>
              <a:rPr lang="ru-RU" sz="1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Самолёт Ан-12 на рисовом поле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6105" y="2644403"/>
            <a:ext cx="2845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МОРСКОЙ ТРАНСПОРТ</a:t>
            </a:r>
          </a:p>
          <a:p>
            <a:pPr algn="ctr">
              <a:defRPr/>
            </a:pPr>
            <a:r>
              <a:rPr lang="ru-RU" sz="1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   Лайнер «</a:t>
            </a:r>
            <a:r>
              <a:rPr lang="ru-RU" sz="16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Коста</a:t>
            </a:r>
            <a:r>
              <a:rPr lang="ru-RU" sz="1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16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Конкордия</a:t>
            </a:r>
            <a:r>
              <a:rPr lang="ru-RU" sz="1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» на рифах</a:t>
            </a:r>
          </a:p>
        </p:txBody>
      </p:sp>
    </p:spTree>
    <p:extLst>
      <p:ext uri="{BB962C8B-B14F-4D97-AF65-F5344CB8AC3E}">
        <p14:creationId xmlns:p14="http://schemas.microsoft.com/office/powerpoint/2010/main" val="301929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44447" y="531667"/>
            <a:ext cx="8460487" cy="622824"/>
          </a:xfrm>
          <a:solidFill>
            <a:srgbClr val="B7AE98"/>
          </a:solidFill>
        </p:spPr>
        <p:txBody>
          <a:bodyPr>
            <a:normAutofit fontScale="90000"/>
          </a:bodyPr>
          <a:lstStyle/>
          <a:p>
            <a:r>
              <a:rPr lang="ru-RU" sz="3100" spc="50" dirty="0" smtClean="0">
                <a:ln w="11430"/>
                <a:solidFill>
                  <a:srgbClr val="990033"/>
                </a:solidFill>
                <a:latin typeface="Times New Roman"/>
                <a:cs typeface="Times New Roman"/>
              </a:rPr>
              <a:t/>
            </a:r>
            <a:br>
              <a:rPr lang="ru-RU" sz="3100" spc="50" dirty="0" smtClean="0">
                <a:ln w="11430"/>
                <a:solidFill>
                  <a:srgbClr val="990033"/>
                </a:solidFill>
                <a:latin typeface="Times New Roman"/>
                <a:cs typeface="Times New Roman"/>
              </a:rPr>
            </a:br>
            <a:r>
              <a:rPr lang="ru-RU" sz="2700" spc="50" dirty="0" smtClean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Еще </a:t>
            </a:r>
            <a:r>
              <a:rPr lang="ru-RU" sz="2700" spc="50" dirty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одна катастрофа века: С-Ш ГЭС</a:t>
            </a:r>
            <a:r>
              <a:rPr lang="ru-RU" sz="2700" spc="50" dirty="0">
                <a:ln w="11430"/>
                <a:solidFill>
                  <a:srgbClr val="990033"/>
                </a:solidFill>
                <a:latin typeface="Times New Roman"/>
                <a:cs typeface="Times New Roman"/>
              </a:rPr>
              <a:t/>
            </a:r>
            <a:br>
              <a:rPr lang="ru-RU" sz="2700" spc="50" dirty="0">
                <a:ln w="11430"/>
                <a:solidFill>
                  <a:srgbClr val="990033"/>
                </a:solidFill>
                <a:latin typeface="Times New Roman"/>
                <a:cs typeface="Times New Roman"/>
              </a:rPr>
            </a:br>
            <a:endParaRPr lang="ru-RU" sz="2700" dirty="0">
              <a:latin typeface="Times New Roman"/>
              <a:cs typeface="Times New Roman"/>
            </a:endParaRPr>
          </a:p>
        </p:txBody>
      </p:sp>
      <p:pic>
        <p:nvPicPr>
          <p:cNvPr id="6" name="Picture 2" descr="D:\Механика\29127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0" r="14660"/>
          <a:stretch>
            <a:fillRect/>
          </a:stretch>
        </p:blipFill>
        <p:spPr bwMode="auto">
          <a:xfrm>
            <a:off x="1184037" y="2481808"/>
            <a:ext cx="2588019" cy="27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Механика\photoges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0" r="14660"/>
          <a:stretch>
            <a:fillRect/>
          </a:stretch>
        </p:blipFill>
        <p:spPr bwMode="auto">
          <a:xfrm>
            <a:off x="4994486" y="2481808"/>
            <a:ext cx="2650197" cy="281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37516" y="1809444"/>
            <a:ext cx="5071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Редкие события: аварии, катастрофы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447" y="5382213"/>
            <a:ext cx="8460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Вид - промышленная безопасность, однако результат и причины  те же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2000" dirty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 аварии, редкие события с вероятностью почти–ноль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2000" dirty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отсутствует </a:t>
            </a:r>
            <a:r>
              <a:rPr lang="ru-RU" sz="2000" dirty="0" smtClean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про-активное </a:t>
            </a:r>
            <a:r>
              <a:rPr lang="ru-RU" sz="2000" dirty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управление рисками</a:t>
            </a:r>
          </a:p>
        </p:txBody>
      </p:sp>
    </p:spTree>
    <p:extLst>
      <p:ext uri="{BB962C8B-B14F-4D97-AF65-F5344CB8AC3E}">
        <p14:creationId xmlns:p14="http://schemas.microsoft.com/office/powerpoint/2010/main" val="37463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39841" y="381000"/>
            <a:ext cx="6735320" cy="1371600"/>
          </a:xfrm>
          <a:solidFill>
            <a:srgbClr val="B6B18F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СТРАТЕГИЯ БЕЗОПАСНОСТИ АВИАЦИОННОЙ ДЕЯТЕЛЬНОСТИ ИКАО (</a:t>
            </a:r>
            <a:r>
              <a:rPr lang="en-US" sz="2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GASP 2014-2016)</a:t>
            </a:r>
            <a:endParaRPr lang="ru-RU" sz="24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6614" y="2552691"/>
            <a:ext cx="8498547" cy="3873049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charset="2"/>
              <a:buChar char="Ø"/>
            </a:pPr>
            <a:r>
              <a:rPr lang="ru-RU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Авиация сегодня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– использует синергетический эффект множества взаимосвязанных, разнообразных, сложных и междисциплинарных систем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План предполагает наличие активного управления безопасностью в </a:t>
            </a:r>
            <a:r>
              <a:rPr lang="ru-RU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государстве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lang="ru-RU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авиационной отрасли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Содержит </a:t>
            </a:r>
            <a:r>
              <a:rPr lang="ru-RU" sz="2800" i="1" dirty="0">
                <a:solidFill>
                  <a:srgbClr val="0000FF"/>
                </a:solidFill>
                <a:latin typeface="Times New Roman"/>
                <a:cs typeface="Times New Roman"/>
              </a:rPr>
              <a:t>10 ключевых </a:t>
            </a:r>
            <a:r>
              <a:rPr lang="ru-RU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принципов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endParaRPr lang="ru-RU" sz="1400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 descr="ICA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5" y="550863"/>
            <a:ext cx="15240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57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39841" y="139109"/>
            <a:ext cx="6735320" cy="1371600"/>
          </a:xfrm>
          <a:solidFill>
            <a:srgbClr val="B6B18F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СТРАТЕГИЯ БЕЗОПАСНОСТИ АВИАЦИОННОЙ ДЕЯТЕЛЬНОСТИ ИКАО (</a:t>
            </a:r>
            <a:r>
              <a:rPr lang="en-US" sz="24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GASP 2014-2016)</a:t>
            </a:r>
            <a:endParaRPr lang="ru-RU" sz="2400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6614" y="1974249"/>
            <a:ext cx="8498547" cy="4514365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План построен на базе целей:</a:t>
            </a:r>
          </a:p>
          <a:p>
            <a:pPr>
              <a:lnSpc>
                <a:spcPct val="50000"/>
              </a:lnSpc>
              <a:buFont typeface="Wingdings" charset="2"/>
              <a:buChar char="Ø"/>
            </a:pPr>
            <a:r>
              <a:rPr lang="ru-RU" sz="2400" u="sng" dirty="0" smtClean="0">
                <a:solidFill>
                  <a:srgbClr val="0000FF"/>
                </a:solidFill>
                <a:latin typeface="Times New Roman"/>
                <a:cs typeface="Times New Roman"/>
              </a:rPr>
              <a:t>Краткосрочных</a:t>
            </a:r>
            <a:r>
              <a:rPr lang="ru-RU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-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внедрение до 2017 года </a:t>
            </a:r>
          </a:p>
          <a:p>
            <a:pPr lvl="1">
              <a:lnSpc>
                <a:spcPct val="60000"/>
              </a:lnSpc>
              <a:buClrTx/>
              <a:buFont typeface="Arial"/>
              <a:buChar char="•"/>
            </a:pPr>
            <a:r>
              <a:rPr lang="ru-RU" sz="2400" i="1" dirty="0" smtClean="0">
                <a:solidFill>
                  <a:srgbClr val="3D3A48"/>
                </a:solidFill>
                <a:latin typeface="Times New Roman"/>
                <a:cs typeface="Times New Roman"/>
              </a:rPr>
              <a:t>Внедрение</a:t>
            </a:r>
            <a:r>
              <a:rPr lang="ru-RU" sz="2400" dirty="0" smtClean="0">
                <a:solidFill>
                  <a:srgbClr val="3D3A48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стандартов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сертификация и лицензирование </a:t>
            </a:r>
          </a:p>
          <a:p>
            <a:pPr lvl="1">
              <a:lnSpc>
                <a:spcPct val="60000"/>
              </a:lnSpc>
              <a:buClrTx/>
              <a:buFont typeface="Arial"/>
              <a:buChar char="•"/>
            </a:pPr>
            <a:r>
              <a:rPr lang="ru-RU" sz="2400" i="1" dirty="0" smtClean="0">
                <a:solidFill>
                  <a:srgbClr val="3D3A48"/>
                </a:solidFill>
                <a:latin typeface="Times New Roman"/>
                <a:cs typeface="Times New Roman"/>
              </a:rPr>
              <a:t>Формирование</a:t>
            </a:r>
            <a:r>
              <a:rPr lang="ru-RU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правовых, организационных и нормативных структур, органов надзора</a:t>
            </a:r>
          </a:p>
          <a:p>
            <a:pPr>
              <a:lnSpc>
                <a:spcPct val="50000"/>
              </a:lnSpc>
              <a:buFont typeface="Wingdings" charset="2"/>
              <a:buChar char="Ø"/>
            </a:pPr>
            <a:r>
              <a:rPr lang="ru-RU" sz="2400" u="sng" dirty="0" smtClean="0">
                <a:solidFill>
                  <a:srgbClr val="0000FF"/>
                </a:solidFill>
                <a:latin typeface="Times New Roman"/>
                <a:cs typeface="Times New Roman"/>
              </a:rPr>
              <a:t>Среднесрочных</a:t>
            </a:r>
            <a:r>
              <a:rPr lang="ru-RU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внедрение до 2022 года</a:t>
            </a:r>
          </a:p>
          <a:p>
            <a:pPr lvl="1">
              <a:lnSpc>
                <a:spcPct val="50000"/>
              </a:lnSpc>
              <a:buClrTx/>
              <a:buFont typeface="Arial"/>
              <a:buChar char="•"/>
            </a:pPr>
            <a:r>
              <a:rPr lang="ru-RU" sz="2400" i="1" dirty="0" smtClean="0">
                <a:solidFill>
                  <a:srgbClr val="3D3A48"/>
                </a:solidFill>
                <a:latin typeface="Times New Roman"/>
                <a:cs typeface="Times New Roman"/>
              </a:rPr>
              <a:t>Полное формирование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госструктур и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SMS</a:t>
            </a:r>
          </a:p>
          <a:p>
            <a:pPr>
              <a:lnSpc>
                <a:spcPct val="50000"/>
              </a:lnSpc>
              <a:buFont typeface="Wingdings" charset="2"/>
              <a:buChar char="Ø"/>
            </a:pPr>
            <a:r>
              <a:rPr lang="ru-RU" sz="2400" u="sng" dirty="0" smtClean="0">
                <a:solidFill>
                  <a:srgbClr val="0000FF"/>
                </a:solidFill>
                <a:latin typeface="Times New Roman"/>
                <a:cs typeface="Times New Roman"/>
              </a:rPr>
              <a:t>Долгосрочных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- внедрение до 2027 года </a:t>
            </a:r>
          </a:p>
          <a:p>
            <a:pPr lvl="1">
              <a:lnSpc>
                <a:spcPct val="50000"/>
              </a:lnSpc>
              <a:buClrTx/>
              <a:buFont typeface="Arial"/>
              <a:buChar char="•"/>
            </a:pPr>
            <a:r>
              <a:rPr lang="ru-RU" sz="2400" i="1" dirty="0" smtClean="0">
                <a:solidFill>
                  <a:srgbClr val="3D3A48"/>
                </a:solidFill>
                <a:latin typeface="Times New Roman"/>
                <a:cs typeface="Times New Roman"/>
              </a:rPr>
              <a:t>Внедрение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прогнозных систем </a:t>
            </a:r>
          </a:p>
          <a:p>
            <a:pPr lvl="1">
              <a:lnSpc>
                <a:spcPct val="70000"/>
              </a:lnSpc>
              <a:buClrTx/>
              <a:buFont typeface="Arial"/>
              <a:buChar char="•"/>
            </a:pPr>
            <a:r>
              <a:rPr lang="ru-RU" sz="2400" i="1" dirty="0" smtClean="0">
                <a:solidFill>
                  <a:srgbClr val="3D3A48"/>
                </a:solidFill>
                <a:latin typeface="Times New Roman"/>
                <a:cs typeface="Times New Roman"/>
              </a:rPr>
              <a:t>Автоматизация</a:t>
            </a:r>
            <a:r>
              <a:rPr lang="ru-RU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и интеграция операционной (эксплуатационной) среды на земле и в воздухе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 descr="ICA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5" y="260055"/>
            <a:ext cx="15240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48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18220" y="380999"/>
            <a:ext cx="6815839" cy="1039567"/>
          </a:xfrm>
          <a:solidFill>
            <a:srgbClr val="B7AE98"/>
          </a:solidFill>
        </p:spPr>
        <p:txBody>
          <a:bodyPr>
            <a:normAutofit fontScale="90000"/>
          </a:bodyPr>
          <a:lstStyle/>
          <a:p>
            <a:r>
              <a:rPr lang="ru-RU" sz="3100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3100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3100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3100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200" spc="50" dirty="0" smtClean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РАСПРЕДЕЛЕНИЕ ОТВЕТСТВЕННОСТИ </a:t>
            </a:r>
            <a:br>
              <a:rPr lang="ru-RU" sz="2200" spc="50" dirty="0" smtClean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</a:br>
            <a:r>
              <a:rPr lang="ru-RU" sz="2200" spc="50" dirty="0" smtClean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ЗА БЕЗОПАСНОСТЬ АД </a:t>
            </a:r>
            <a:br>
              <a:rPr lang="ru-RU" sz="2200" spc="50" dirty="0" smtClean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</a:br>
            <a:r>
              <a:rPr lang="ru-RU" sz="2200" spc="50" dirty="0" smtClean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ПО ПРИЛОЖЕНИЮ 19 ИКАО       </a:t>
            </a:r>
            <a:r>
              <a:rPr lang="en-US" sz="2200" spc="50" dirty="0" smtClean="0">
                <a:ln w="11430"/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6000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en-US" sz="6000" spc="50" dirty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4891" y="2354966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3200"/>
              <a:t> </a:t>
            </a:r>
          </a:p>
        </p:txBody>
      </p:sp>
      <p:pic>
        <p:nvPicPr>
          <p:cNvPr id="13" name="Содержимое 12" descr="Без заголовка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2" b="19212"/>
          <a:stretch>
            <a:fillRect/>
          </a:stretch>
        </p:blipFill>
        <p:spPr>
          <a:xfrm>
            <a:off x="322919" y="3228561"/>
            <a:ext cx="1528485" cy="1183805"/>
          </a:xfrm>
        </p:spPr>
      </p:pic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2018220" y="1981201"/>
            <a:ext cx="0" cy="4488566"/>
          </a:xfrm>
          <a:prstGeom prst="line">
            <a:avLst/>
          </a:prstGeom>
          <a:noFill/>
          <a:ln w="12700">
            <a:solidFill>
              <a:srgbClr val="FFFF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Изображение 14" descr="Без заголовка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26" y="4111558"/>
            <a:ext cx="2417896" cy="1505612"/>
          </a:xfrm>
          <a:prstGeom prst="rect">
            <a:avLst/>
          </a:prstGeom>
        </p:spPr>
      </p:pic>
      <p:pic>
        <p:nvPicPr>
          <p:cNvPr id="16" name="Изображение 15" descr="Без заголовка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27" y="2076206"/>
            <a:ext cx="2417895" cy="13166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16200000">
            <a:off x="2568298" y="3344993"/>
            <a:ext cx="3376174" cy="40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dist">
              <a:lnSpc>
                <a:spcPct val="70000"/>
              </a:lnSpc>
              <a:defRPr/>
            </a:pPr>
            <a:r>
              <a:rPr lang="ru-RU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ОБЯЗАННОСТИ ГОСУДАРСТВА</a:t>
            </a: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3113385" y="5353004"/>
            <a:ext cx="2286003" cy="40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>
              <a:lnSpc>
                <a:spcPct val="70000"/>
              </a:lnSpc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ОДОБРЕНИЕ </a:t>
            </a:r>
          </a:p>
          <a:p>
            <a:pPr lvl="1" algn="dist">
              <a:lnSpc>
                <a:spcPct val="70000"/>
              </a:lnSpc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ГОСУДАРСТВА</a:t>
            </a:r>
            <a:endParaRPr lang="ru-RU" sz="1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478213" y="1981201"/>
            <a:ext cx="0" cy="4488566"/>
          </a:xfrm>
          <a:prstGeom prst="line">
            <a:avLst/>
          </a:prstGeom>
          <a:noFill/>
          <a:ln w="12700">
            <a:solidFill>
              <a:srgbClr val="FFFF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Picture 4" descr="ICAO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9" y="393099"/>
            <a:ext cx="15240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 descr="Без заголовка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85" y="4641790"/>
            <a:ext cx="3480732" cy="1695466"/>
          </a:xfrm>
          <a:prstGeom prst="rect">
            <a:avLst/>
          </a:prstGeom>
        </p:spPr>
      </p:pic>
      <p:pic>
        <p:nvPicPr>
          <p:cNvPr id="4" name="Изображение 3" descr="Без заголовка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49" y="1420566"/>
            <a:ext cx="3274400" cy="1238450"/>
          </a:xfrm>
          <a:prstGeom prst="rect">
            <a:avLst/>
          </a:prstGeom>
        </p:spPr>
      </p:pic>
      <p:pic>
        <p:nvPicPr>
          <p:cNvPr id="6" name="Изображение 5" descr="Без заголовка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85" y="2522802"/>
            <a:ext cx="3540063" cy="2118988"/>
          </a:xfrm>
          <a:prstGeom prst="rect">
            <a:avLst/>
          </a:prstGeom>
        </p:spPr>
      </p:pic>
      <p:pic>
        <p:nvPicPr>
          <p:cNvPr id="7" name="Изображение 6" descr="Без заголовка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28" y="2354966"/>
            <a:ext cx="3055020" cy="13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45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трогие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mple_dark">
  <a:themeElements>
    <a:clrScheme name="sample_dark 2">
      <a:dk1>
        <a:srgbClr val="969696"/>
      </a:dk1>
      <a:lt1>
        <a:srgbClr val="FFFFFF"/>
      </a:lt1>
      <a:dk2>
        <a:srgbClr val="003399"/>
      </a:dk2>
      <a:lt2>
        <a:srgbClr val="85D9F7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969696"/>
        </a:dk1>
        <a:lt1>
          <a:srgbClr val="FFFFFF"/>
        </a:lt1>
        <a:dk2>
          <a:srgbClr val="003399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Базовая.thmx</Template>
  <TotalTime>2530</TotalTime>
  <Words>655</Words>
  <Application>Microsoft Macintosh PowerPoint</Application>
  <PresentationFormat>Экран (4:3)</PresentationFormat>
  <Paragraphs>147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Строгие</vt:lpstr>
      <vt:lpstr>sample_dark</vt:lpstr>
      <vt:lpstr>УПРАВЛЕНИЕ БЕЗОПАСНОСТЬЮ  по приложению 19 ИКАО  </vt:lpstr>
      <vt:lpstr>Первая авиационная катастрофа</vt:lpstr>
      <vt:lpstr>Итоги 100-летнего пути  управления безопасностью в авиации</vt:lpstr>
      <vt:lpstr> Исходные положения ИКАО  </vt:lpstr>
      <vt:lpstr>  Теория оценивания рисков  при редких (опасных) событиях   </vt:lpstr>
      <vt:lpstr> Еще одна катастрофа века: С-Ш ГЭС </vt:lpstr>
      <vt:lpstr>СТРАТЕГИЯ БЕЗОПАСНОСТИ АВИАЦИОННОЙ ДЕЯТЕЛЬНОСТИ ИКАО (GASP 2014-2016)</vt:lpstr>
      <vt:lpstr>СТРАТЕГИЯ БЕЗОПАСНОСТИ АВИАЦИОННОЙ ДЕЯТЕЛЬНОСТИ ИКАО (GASP 2014-2016)</vt:lpstr>
      <vt:lpstr>  РАСПРЕДЕЛЕНИЕ ОТВЕТСТВЕННОСТИ  ЗА БЕЗОПАСНОСТЬ АД  ПО ПРИЛОЖЕНИЮ 19 ИКАО         </vt:lpstr>
      <vt:lpstr>СИСТЕМА УПРАВЛЕНИЯ БЕЗОПАСНОСТЬЮ ИКАО</vt:lpstr>
      <vt:lpstr> ПОСТАВЩИКИ ОБСЛУЖИВАНИЯ (субъекты АД)  </vt:lpstr>
      <vt:lpstr>Национальные базовые стандарты в сфере СУБ АД</vt:lpstr>
      <vt:lpstr>ОСОБЕННОСТИ СУБ-SMS ВЕРТОЛЕТОВ</vt:lpstr>
      <vt:lpstr>БЛАГОДАРЮ ЗА  ВНИМАНИЕ!</vt:lpstr>
    </vt:vector>
  </TitlesOfParts>
  <Company>12345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19 ИКАО</dc:title>
  <dc:creator>STYER 123</dc:creator>
  <cp:lastModifiedBy>STYER 123</cp:lastModifiedBy>
  <cp:revision>73</cp:revision>
  <cp:lastPrinted>2013-05-15T20:04:18Z</cp:lastPrinted>
  <dcterms:created xsi:type="dcterms:W3CDTF">2013-05-11T09:01:42Z</dcterms:created>
  <dcterms:modified xsi:type="dcterms:W3CDTF">2013-05-16T21:52:20Z</dcterms:modified>
</cp:coreProperties>
</file>