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33182-62B9-46C8-896C-0B18C95BD13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D710676-4A04-4B2C-B76E-DF2A2928F589}">
      <dgm:prSet phldrT="[Текст]" custT="1"/>
      <dgm:spPr/>
      <dgm:t>
        <a:bodyPr/>
        <a:lstStyle/>
        <a:p>
          <a:endParaRPr lang="ru-RU" sz="2400" dirty="0" smtClean="0">
            <a:solidFill>
              <a:schemeClr val="bg1"/>
            </a:solidFill>
          </a:endParaRPr>
        </a:p>
        <a:p>
          <a:r>
            <a:rPr lang="ru-RU" sz="2400" dirty="0" smtClean="0">
              <a:solidFill>
                <a:schemeClr val="bg1"/>
              </a:solidFill>
            </a:rPr>
            <a:t>Ген.</a:t>
          </a:r>
        </a:p>
        <a:p>
          <a:r>
            <a:rPr lang="ru-RU" sz="2400" dirty="0" smtClean="0">
              <a:solidFill>
                <a:schemeClr val="bg1"/>
              </a:solidFill>
            </a:rPr>
            <a:t>директор</a:t>
          </a:r>
          <a:endParaRPr lang="ru-RU" sz="2400" dirty="0">
            <a:solidFill>
              <a:schemeClr val="bg1"/>
            </a:solidFill>
          </a:endParaRPr>
        </a:p>
      </dgm:t>
    </dgm:pt>
    <dgm:pt modelId="{CCAA6DAF-2D3C-47DA-B221-9A8F95D19A46}" type="parTrans" cxnId="{DB1D12F7-4FF7-46D4-A24C-CAE758C2DEF9}">
      <dgm:prSet/>
      <dgm:spPr/>
      <dgm:t>
        <a:bodyPr/>
        <a:lstStyle/>
        <a:p>
          <a:endParaRPr lang="ru-RU"/>
        </a:p>
      </dgm:t>
    </dgm:pt>
    <dgm:pt modelId="{6FAD31EF-0ABF-4F5C-841F-439469CB2F97}" type="sibTrans" cxnId="{DB1D12F7-4FF7-46D4-A24C-CAE758C2DEF9}">
      <dgm:prSet/>
      <dgm:spPr/>
      <dgm:t>
        <a:bodyPr/>
        <a:lstStyle/>
        <a:p>
          <a:endParaRPr lang="ru-RU"/>
        </a:p>
      </dgm:t>
    </dgm:pt>
    <dgm:pt modelId="{AEDC9FB2-A87A-4F0E-8D7C-C59B1419BB2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Заместители генерального директора</a:t>
          </a:r>
          <a:endParaRPr lang="ru-RU" sz="2400" dirty="0">
            <a:solidFill>
              <a:schemeClr val="bg1"/>
            </a:solidFill>
          </a:endParaRPr>
        </a:p>
      </dgm:t>
    </dgm:pt>
    <dgm:pt modelId="{462B5E49-DAF6-4594-BB46-903F0E3AF417}" type="parTrans" cxnId="{FA5E4CA7-2C54-47E4-B64C-1ADDB82599A3}">
      <dgm:prSet/>
      <dgm:spPr/>
      <dgm:t>
        <a:bodyPr/>
        <a:lstStyle/>
        <a:p>
          <a:endParaRPr lang="ru-RU"/>
        </a:p>
      </dgm:t>
    </dgm:pt>
    <dgm:pt modelId="{F3F0C5C0-98A7-4235-B15A-EBD531CBB67E}" type="sibTrans" cxnId="{FA5E4CA7-2C54-47E4-B64C-1ADDB82599A3}">
      <dgm:prSet/>
      <dgm:spPr/>
      <dgm:t>
        <a:bodyPr/>
        <a:lstStyle/>
        <a:p>
          <a:endParaRPr lang="ru-RU"/>
        </a:p>
      </dgm:t>
    </dgm:pt>
    <dgm:pt modelId="{DBCEF1DF-3F5A-4426-B5C1-3024F2B00B9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Руководители среднего и производственного звена</a:t>
          </a:r>
          <a:endParaRPr lang="ru-RU" sz="2400" dirty="0">
            <a:solidFill>
              <a:schemeClr val="bg1"/>
            </a:solidFill>
          </a:endParaRPr>
        </a:p>
      </dgm:t>
    </dgm:pt>
    <dgm:pt modelId="{91D9644C-9171-48F6-A7B1-BD86780DD6BB}" type="parTrans" cxnId="{506E5E66-BBBE-4D93-B091-9331FCC525D7}">
      <dgm:prSet/>
      <dgm:spPr/>
      <dgm:t>
        <a:bodyPr/>
        <a:lstStyle/>
        <a:p>
          <a:endParaRPr lang="ru-RU"/>
        </a:p>
      </dgm:t>
    </dgm:pt>
    <dgm:pt modelId="{62144CF8-BCC0-416B-A8B9-A806D8B8AE83}" type="sibTrans" cxnId="{506E5E66-BBBE-4D93-B091-9331FCC525D7}">
      <dgm:prSet/>
      <dgm:spPr/>
      <dgm:t>
        <a:bodyPr/>
        <a:lstStyle/>
        <a:p>
          <a:endParaRPr lang="ru-RU"/>
        </a:p>
      </dgm:t>
    </dgm:pt>
    <dgm:pt modelId="{D9FCA06C-4A84-45B6-8FD2-5618EC9D6E4D}" type="pres">
      <dgm:prSet presAssocID="{AD533182-62B9-46C8-896C-0B18C95BD137}" presName="Name0" presStyleCnt="0">
        <dgm:presLayoutVars>
          <dgm:dir/>
          <dgm:animLvl val="lvl"/>
          <dgm:resizeHandles val="exact"/>
        </dgm:presLayoutVars>
      </dgm:prSet>
      <dgm:spPr/>
    </dgm:pt>
    <dgm:pt modelId="{760849D8-B484-4326-954E-293D1B49EE86}" type="pres">
      <dgm:prSet presAssocID="{3D710676-4A04-4B2C-B76E-DF2A2928F589}" presName="Name8" presStyleCnt="0"/>
      <dgm:spPr/>
    </dgm:pt>
    <dgm:pt modelId="{332B1F75-ABA0-413F-8DE2-16904CB6DDDB}" type="pres">
      <dgm:prSet presAssocID="{3D710676-4A04-4B2C-B76E-DF2A2928F589}" presName="level" presStyleLbl="node1" presStyleIdx="0" presStyleCnt="3" custScaleX="98684" custScaleY="152144" custLinFactNeighborX="-703" custLinFactNeighborY="0">
        <dgm:presLayoutVars>
          <dgm:chMax val="1"/>
          <dgm:bulletEnabled val="1"/>
        </dgm:presLayoutVars>
      </dgm:prSet>
      <dgm:spPr/>
    </dgm:pt>
    <dgm:pt modelId="{ECFD2D78-2DDD-41B3-A58C-ACB57123F373}" type="pres">
      <dgm:prSet presAssocID="{3D710676-4A04-4B2C-B76E-DF2A2928F5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4B04F0-3E1F-49EB-AE98-EF804D38B92E}" type="pres">
      <dgm:prSet presAssocID="{AEDC9FB2-A87A-4F0E-8D7C-C59B1419BB28}" presName="Name8" presStyleCnt="0"/>
      <dgm:spPr/>
    </dgm:pt>
    <dgm:pt modelId="{2DF68A79-73D5-44B9-AAB6-EF9BC728BEBE}" type="pres">
      <dgm:prSet presAssocID="{AEDC9FB2-A87A-4F0E-8D7C-C59B1419BB2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C9E80-A724-4AF0-B320-0A8F1FD89274}" type="pres">
      <dgm:prSet presAssocID="{AEDC9FB2-A87A-4F0E-8D7C-C59B1419BB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519A0-F360-45FF-AFAA-54FEEC510248}" type="pres">
      <dgm:prSet presAssocID="{DBCEF1DF-3F5A-4426-B5C1-3024F2B00B90}" presName="Name8" presStyleCnt="0"/>
      <dgm:spPr/>
    </dgm:pt>
    <dgm:pt modelId="{B1634AC3-2ABC-4BBF-A57E-1E1C69CB203C}" type="pres">
      <dgm:prSet presAssocID="{DBCEF1DF-3F5A-4426-B5C1-3024F2B00B9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072C8-E544-4783-9D48-12B378BE79E7}" type="pres">
      <dgm:prSet presAssocID="{DBCEF1DF-3F5A-4426-B5C1-3024F2B00B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1F609-2F64-4D9C-B36C-FBF658DAEE60}" type="presOf" srcId="{DBCEF1DF-3F5A-4426-B5C1-3024F2B00B90}" destId="{851072C8-E544-4783-9D48-12B378BE79E7}" srcOrd="1" destOrd="0" presId="urn:microsoft.com/office/officeart/2005/8/layout/pyramid1"/>
    <dgm:cxn modelId="{C467359E-A956-4EDE-B949-2FE32557AFCE}" type="presOf" srcId="{AEDC9FB2-A87A-4F0E-8D7C-C59B1419BB28}" destId="{2DF68A79-73D5-44B9-AAB6-EF9BC728BEBE}" srcOrd="0" destOrd="0" presId="urn:microsoft.com/office/officeart/2005/8/layout/pyramid1"/>
    <dgm:cxn modelId="{A885C99C-BF4E-4AF6-AD99-5EC8AE9F915E}" type="presOf" srcId="{3D710676-4A04-4B2C-B76E-DF2A2928F589}" destId="{332B1F75-ABA0-413F-8DE2-16904CB6DDDB}" srcOrd="0" destOrd="0" presId="urn:microsoft.com/office/officeart/2005/8/layout/pyramid1"/>
    <dgm:cxn modelId="{EED093A9-7697-478B-88B6-13F8B2103C6C}" type="presOf" srcId="{DBCEF1DF-3F5A-4426-B5C1-3024F2B00B90}" destId="{B1634AC3-2ABC-4BBF-A57E-1E1C69CB203C}" srcOrd="0" destOrd="0" presId="urn:microsoft.com/office/officeart/2005/8/layout/pyramid1"/>
    <dgm:cxn modelId="{FA5E4CA7-2C54-47E4-B64C-1ADDB82599A3}" srcId="{AD533182-62B9-46C8-896C-0B18C95BD137}" destId="{AEDC9FB2-A87A-4F0E-8D7C-C59B1419BB28}" srcOrd="1" destOrd="0" parTransId="{462B5E49-DAF6-4594-BB46-903F0E3AF417}" sibTransId="{F3F0C5C0-98A7-4235-B15A-EBD531CBB67E}"/>
    <dgm:cxn modelId="{BB5FD237-D8CE-4C6C-A995-9B3FB63941B4}" type="presOf" srcId="{AD533182-62B9-46C8-896C-0B18C95BD137}" destId="{D9FCA06C-4A84-45B6-8FD2-5618EC9D6E4D}" srcOrd="0" destOrd="0" presId="urn:microsoft.com/office/officeart/2005/8/layout/pyramid1"/>
    <dgm:cxn modelId="{DB1D12F7-4FF7-46D4-A24C-CAE758C2DEF9}" srcId="{AD533182-62B9-46C8-896C-0B18C95BD137}" destId="{3D710676-4A04-4B2C-B76E-DF2A2928F589}" srcOrd="0" destOrd="0" parTransId="{CCAA6DAF-2D3C-47DA-B221-9A8F95D19A46}" sibTransId="{6FAD31EF-0ABF-4F5C-841F-439469CB2F97}"/>
    <dgm:cxn modelId="{00681EE5-DE0B-42C6-B0D6-83827ABA42AE}" type="presOf" srcId="{3D710676-4A04-4B2C-B76E-DF2A2928F589}" destId="{ECFD2D78-2DDD-41B3-A58C-ACB57123F373}" srcOrd="1" destOrd="0" presId="urn:microsoft.com/office/officeart/2005/8/layout/pyramid1"/>
    <dgm:cxn modelId="{506E5E66-BBBE-4D93-B091-9331FCC525D7}" srcId="{AD533182-62B9-46C8-896C-0B18C95BD137}" destId="{DBCEF1DF-3F5A-4426-B5C1-3024F2B00B90}" srcOrd="2" destOrd="0" parTransId="{91D9644C-9171-48F6-A7B1-BD86780DD6BB}" sibTransId="{62144CF8-BCC0-416B-A8B9-A806D8B8AE83}"/>
    <dgm:cxn modelId="{2335F58B-3CAC-4883-98BB-D562FFEB2799}" type="presOf" srcId="{AEDC9FB2-A87A-4F0E-8D7C-C59B1419BB28}" destId="{E98C9E80-A724-4AF0-B320-0A8F1FD89274}" srcOrd="1" destOrd="0" presId="urn:microsoft.com/office/officeart/2005/8/layout/pyramid1"/>
    <dgm:cxn modelId="{6CD28D73-14EF-441B-8B92-CCEB6EBE58C2}" type="presParOf" srcId="{D9FCA06C-4A84-45B6-8FD2-5618EC9D6E4D}" destId="{760849D8-B484-4326-954E-293D1B49EE86}" srcOrd="0" destOrd="0" presId="urn:microsoft.com/office/officeart/2005/8/layout/pyramid1"/>
    <dgm:cxn modelId="{A33B511C-F259-4061-9224-27F5796995B1}" type="presParOf" srcId="{760849D8-B484-4326-954E-293D1B49EE86}" destId="{332B1F75-ABA0-413F-8DE2-16904CB6DDDB}" srcOrd="0" destOrd="0" presId="urn:microsoft.com/office/officeart/2005/8/layout/pyramid1"/>
    <dgm:cxn modelId="{577545D5-CFCE-4440-9B8F-26C5C26E127C}" type="presParOf" srcId="{760849D8-B484-4326-954E-293D1B49EE86}" destId="{ECFD2D78-2DDD-41B3-A58C-ACB57123F373}" srcOrd="1" destOrd="0" presId="urn:microsoft.com/office/officeart/2005/8/layout/pyramid1"/>
    <dgm:cxn modelId="{5183BF29-6304-4248-8723-527136518CA8}" type="presParOf" srcId="{D9FCA06C-4A84-45B6-8FD2-5618EC9D6E4D}" destId="{7F4B04F0-3E1F-49EB-AE98-EF804D38B92E}" srcOrd="1" destOrd="0" presId="urn:microsoft.com/office/officeart/2005/8/layout/pyramid1"/>
    <dgm:cxn modelId="{6CA6305A-7712-4280-9911-26FA3E0DDA38}" type="presParOf" srcId="{7F4B04F0-3E1F-49EB-AE98-EF804D38B92E}" destId="{2DF68A79-73D5-44B9-AAB6-EF9BC728BEBE}" srcOrd="0" destOrd="0" presId="urn:microsoft.com/office/officeart/2005/8/layout/pyramid1"/>
    <dgm:cxn modelId="{2C95A5D1-17CF-4089-ABDF-A5BB7D1A6DD0}" type="presParOf" srcId="{7F4B04F0-3E1F-49EB-AE98-EF804D38B92E}" destId="{E98C9E80-A724-4AF0-B320-0A8F1FD89274}" srcOrd="1" destOrd="0" presId="urn:microsoft.com/office/officeart/2005/8/layout/pyramid1"/>
    <dgm:cxn modelId="{85802EB9-15E1-4B84-AAA3-26D43B91C69C}" type="presParOf" srcId="{D9FCA06C-4A84-45B6-8FD2-5618EC9D6E4D}" destId="{241519A0-F360-45FF-AFAA-54FEEC510248}" srcOrd="2" destOrd="0" presId="urn:microsoft.com/office/officeart/2005/8/layout/pyramid1"/>
    <dgm:cxn modelId="{87D21850-3E1B-4DD9-ABF9-621D4807F8F5}" type="presParOf" srcId="{241519A0-F360-45FF-AFAA-54FEEC510248}" destId="{B1634AC3-2ABC-4BBF-A57E-1E1C69CB203C}" srcOrd="0" destOrd="0" presId="urn:microsoft.com/office/officeart/2005/8/layout/pyramid1"/>
    <dgm:cxn modelId="{53C44119-53E5-403F-B8DD-4D22050D8394}" type="presParOf" srcId="{241519A0-F360-45FF-AFAA-54FEEC510248}" destId="{851072C8-E544-4783-9D48-12B378BE79E7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A0F2-5DCB-4C5F-816C-AAE422341961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A153C-91F6-4A4D-8987-2E7AD91EB8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53C-91F6-4A4D-8987-2E7AD91EB8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FF5E-2008-4CC5-92ED-A8478DF3D8F5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A1B7-D26E-488E-9779-889DDEFC82FE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54AE9-7E41-4A63-B3C2-AEEF4DBA7279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E50-1940-45E1-B2C7-525B586D18C6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FAD8-DC9E-4AB6-A228-E332034D84C7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A5F6-2956-4FC5-9095-716616F4BFF3}" type="datetime1">
              <a:rPr lang="ru-RU" smtClean="0"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7414-4F3E-4A44-8077-5A9FBA06CA5D}" type="datetime1">
              <a:rPr lang="ru-RU" smtClean="0"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5A6B-B074-4347-8935-1584EAB2E327}" type="datetime1">
              <a:rPr lang="ru-RU" smtClean="0"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08F6-50B6-43A9-B566-984EC41494B3}" type="datetime1">
              <a:rPr lang="ru-RU" smtClean="0"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B784-0FF1-4E72-98D3-5F90BFD90213}" type="datetime1">
              <a:rPr lang="ru-RU" smtClean="0"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5291-6312-45F3-87D7-12C9A4736DD6}" type="datetime1">
              <a:rPr lang="ru-RU" smtClean="0"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DB1C-D54A-446D-A795-F5E74F3C5167}" type="datetime1">
              <a:rPr lang="ru-RU" smtClean="0"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861E-4755-4139-BC1C-8CA4EF0008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600076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1\Рабочий стол\img1357225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507" y="0"/>
            <a:ext cx="91835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effectLst/>
              </a:rPr>
              <a:t>Система управления безопасностью полетов в  ОАО «Авиакомпания «</a:t>
            </a:r>
            <a:r>
              <a:rPr lang="ru-RU" sz="3200" b="1" dirty="0" err="1" smtClean="0">
                <a:solidFill>
                  <a:schemeClr val="tx2"/>
                </a:solidFill>
                <a:effectLst/>
              </a:rPr>
              <a:t>ЮТэйр</a:t>
            </a:r>
            <a:r>
              <a:rPr lang="ru-RU" sz="3200" b="1" dirty="0" smtClean="0">
                <a:solidFill>
                  <a:schemeClr val="tx2"/>
                </a:solidFill>
                <a:effectLst/>
              </a:rPr>
              <a:t>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635795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Матрица оценки факторов риска для безопасности полетов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10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14488"/>
            <a:ext cx="7061238" cy="44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6248" y="1785926"/>
            <a:ext cx="28279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Серьезность риска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03909" y="3718564"/>
            <a:ext cx="4214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Вероятность риска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984" y="2643182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solidFill>
                  <a:schemeClr val="tx2"/>
                </a:solidFill>
              </a:rPr>
              <a:t>К</a:t>
            </a:r>
            <a:r>
              <a:rPr lang="ru-RU" sz="2600" baseline="-25000" dirty="0" err="1" smtClean="0">
                <a:solidFill>
                  <a:schemeClr val="tx2"/>
                </a:solidFill>
              </a:rPr>
              <a:t>р</a:t>
            </a:r>
            <a:endParaRPr lang="ru-RU" sz="2600" baseline="-25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2428868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tx2"/>
                </a:solidFill>
              </a:rPr>
              <a:t>К</a:t>
            </a:r>
            <a:r>
              <a:rPr lang="en-US" sz="2800" baseline="-25000" dirty="0" smtClean="0">
                <a:solidFill>
                  <a:schemeClr val="tx2"/>
                </a:solidFill>
              </a:rPr>
              <a:t>s</a:t>
            </a:r>
            <a:endParaRPr lang="ru-RU" sz="2600" baseline="-250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328612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4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944" y="4008127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3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4793945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2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28" y="557976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257174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16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9190" y="257174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8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7844" y="257174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4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257174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328612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64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3513" y="400812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48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2282" y="4730130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32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1051" y="5579763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16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6521" y="328612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32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0967" y="328612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16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4008127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24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0967" y="4000504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12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7752" y="478632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16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3398" y="557976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8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3636" y="478632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8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636" y="5572140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4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86644" y="5579763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1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0852" y="4786322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2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6644" y="400050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3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0852" y="3286124"/>
            <a:ext cx="352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4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Отношение индекса риска к уровню приемлемости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308756"/>
          <a:ext cx="86439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785950"/>
                <a:gridCol w="6000793"/>
              </a:tblGrid>
              <a:tr h="67467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Индекс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приемлемости риска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уровня приемлемости и дальнейших</a:t>
                      </a: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действий</a:t>
                      </a:r>
                      <a:endParaRPr lang="ru-RU" sz="1600" dirty="0"/>
                    </a:p>
                  </a:txBody>
                  <a:tcPr/>
                </a:tc>
              </a:tr>
              <a:tr h="1133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&lt; 8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Приемлемый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Accept</a:t>
                      </a:r>
                      <a:r>
                        <a:rPr lang="de-DE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Негативные последствия маловероятны или недостаточно серьезны,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чтобы вызывать опасения; уровень риска - терпимый. Тем не менее,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следует уделить внимание снижению риска к наименьшему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возможному уровню, чтобы в дальнейшем свести к минимуму риск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появления опасных </a:t>
                      </a:r>
                      <a:r>
                        <a:rPr lang="ru-RU" sz="120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ситуацй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или авиационных происшествий.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осуществляется на уровне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руководителей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производственных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подразделений посредством корректирующих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мероприятий.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3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от 8 до 16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Управляемый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(Review)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Негативные последствия и/или их вероятность вызывают опасения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(могут повлиять на нормальный производственный процесс); следует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принять меры для снижения риска до приемлемого уровня. В тех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случаях, когда риск все еще находится в категории "Управляемый“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после принятия таких мер, то риск может быть принят, при условии,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что он понятен, находится под контролем руководителя директората и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имеет одобрение лица, в конечном счете отвечающего за безопасность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Авиакомпании (заместителя генерального директора - </a:t>
                      </a:r>
                      <a:r>
                        <a:rPr lang="ru-RU" sz="120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директора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безопасности полетов).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3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Неприемлемый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Unaccept</a:t>
                      </a:r>
                      <a:r>
                        <a:rPr lang="de-DE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Вероятность и/или серьезность негативных последствий не являются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терпимыми. Должны быть приняты меры коррекции до продолжения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деятельности для снижения вероятности и/или серьезности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последствий, связанных с опасностью.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тех случаях, когда риск находится в категории " Неприемлемый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Unaccept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)", риск не может быть принят. Деятельность должна быть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приостановлена. Перед продолжением деятельности необходимы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меры коррекции, показывающие, что риск снижен как минимум до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уровня «Управляемый (</a:t>
                      </a:r>
                      <a:r>
                        <a:rPr lang="ru-RU" sz="120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)». Решения по принятию и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достаточности мер снижения риска до уровня «Управляемый</a:t>
                      </a:r>
                      <a:r>
                        <a:rPr lang="en-US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Review</a:t>
                      </a:r>
                      <a:r>
                        <a:rPr lang="ru-RU" sz="12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)» принимаются генеральным директором Авиакомпании.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Типовой процесс управления факторами риска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целях обратной связи зарегистрировать выявление опасности и оценку и уменьшение факторов риска для БП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285860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Обнаружена проблема для БП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285992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Выявить факторы опасности/последствия и оценить факторы риска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3071810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Определить уровень риска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786190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Приемлем ли данный уровень риска?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500570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Может ли данный риск быть устранен?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214950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Может ли данный риск быть уменьшен?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5929330"/>
            <a:ext cx="314327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Приемлем ли остаточный риск?                (Если такой существует)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271462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Определить уровень вероятности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714620"/>
            <a:ext cx="164307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Определить уровень серьезности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94605" y="3786190"/>
            <a:ext cx="534321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394605" y="4500570"/>
            <a:ext cx="534321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94605" y="5214950"/>
            <a:ext cx="534321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94605" y="5929330"/>
            <a:ext cx="534321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ДА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592933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НЕТ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00958" y="5929330"/>
            <a:ext cx="149067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Прекратить данный вид деятельности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3714752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Предпринять действия и продолжить данный вид деятельности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643446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Предпринять действия и продолжить данный вид деятельности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5857892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Предпринять действия и продолжить данный вид деятельности</a:t>
            </a:r>
            <a:endParaRPr lang="ru-RU" sz="1200" dirty="0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flipV="1">
            <a:off x="2786050" y="1571612"/>
            <a:ext cx="428628" cy="357190"/>
          </a:xfrm>
          <a:prstGeom prst="bentConnector3">
            <a:avLst>
              <a:gd name="adj1" fmla="val 50000"/>
            </a:avLst>
          </a:prstGeom>
          <a:ln w="952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endCxn id="17" idx="0"/>
          </p:cNvCxnSpPr>
          <p:nvPr/>
        </p:nvCxnSpPr>
        <p:spPr>
          <a:xfrm>
            <a:off x="6429388" y="2428868"/>
            <a:ext cx="1321603" cy="2857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endCxn id="16" idx="0"/>
          </p:cNvCxnSpPr>
          <p:nvPr/>
        </p:nvCxnSpPr>
        <p:spPr>
          <a:xfrm rot="10800000" flipV="1">
            <a:off x="1893076" y="2428868"/>
            <a:ext cx="1393041" cy="2857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16" idx="2"/>
            <a:endCxn id="11" idx="1"/>
          </p:cNvCxnSpPr>
          <p:nvPr/>
        </p:nvCxnSpPr>
        <p:spPr>
          <a:xfrm rot="16200000" flipH="1">
            <a:off x="2464579" y="2500305"/>
            <a:ext cx="250033" cy="139304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stCxn id="17" idx="2"/>
            <a:endCxn id="11" idx="3"/>
          </p:cNvCxnSpPr>
          <p:nvPr/>
        </p:nvCxnSpPr>
        <p:spPr>
          <a:xfrm rot="5400000">
            <a:off x="6965174" y="2536025"/>
            <a:ext cx="250033" cy="13216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1" idx="2"/>
            <a:endCxn id="12" idx="0"/>
          </p:cNvCxnSpPr>
          <p:nvPr/>
        </p:nvCxnSpPr>
        <p:spPr>
          <a:xfrm rot="5400000">
            <a:off x="4750595" y="367903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2" idx="1"/>
            <a:endCxn id="18" idx="3"/>
          </p:cNvCxnSpPr>
          <p:nvPr/>
        </p:nvCxnSpPr>
        <p:spPr>
          <a:xfrm rot="10800000">
            <a:off x="2928926" y="4036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2" idx="3"/>
            <a:endCxn id="19" idx="1"/>
          </p:cNvCxnSpPr>
          <p:nvPr/>
        </p:nvCxnSpPr>
        <p:spPr>
          <a:xfrm>
            <a:off x="6429388" y="403622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19" idx="2"/>
            <a:endCxn id="13" idx="0"/>
          </p:cNvCxnSpPr>
          <p:nvPr/>
        </p:nvCxnSpPr>
        <p:spPr>
          <a:xfrm rot="5400000">
            <a:off x="5840025" y="3303984"/>
            <a:ext cx="214314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429388" y="4714884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5400000">
            <a:off x="5840024" y="4018364"/>
            <a:ext cx="214314" cy="217885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5" idx="3"/>
            <a:endCxn id="25" idx="1"/>
          </p:cNvCxnSpPr>
          <p:nvPr/>
        </p:nvCxnSpPr>
        <p:spPr>
          <a:xfrm>
            <a:off x="6429388" y="6179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5" idx="3"/>
            <a:endCxn id="26" idx="1"/>
          </p:cNvCxnSpPr>
          <p:nvPr/>
        </p:nvCxnSpPr>
        <p:spPr>
          <a:xfrm>
            <a:off x="7286644" y="617936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5" idx="1"/>
            <a:endCxn id="24" idx="3"/>
          </p:cNvCxnSpPr>
          <p:nvPr/>
        </p:nvCxnSpPr>
        <p:spPr>
          <a:xfrm rot="10800000">
            <a:off x="2928926" y="6179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29" idx="3"/>
          </p:cNvCxnSpPr>
          <p:nvPr/>
        </p:nvCxnSpPr>
        <p:spPr>
          <a:xfrm rot="10800000">
            <a:off x="2071670" y="62150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0800000">
            <a:off x="2928926" y="478632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10800000">
            <a:off x="2071670" y="478632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2928926" y="55007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23" idx="2"/>
            <a:endCxn id="15" idx="0"/>
          </p:cNvCxnSpPr>
          <p:nvPr/>
        </p:nvCxnSpPr>
        <p:spPr>
          <a:xfrm rot="16200000" flipH="1">
            <a:off x="3652602" y="4724180"/>
            <a:ext cx="214314" cy="21959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93"/>
          <p:cNvCxnSpPr>
            <a:stCxn id="14" idx="3"/>
            <a:endCxn id="25" idx="0"/>
          </p:cNvCxnSpPr>
          <p:nvPr/>
        </p:nvCxnSpPr>
        <p:spPr>
          <a:xfrm>
            <a:off x="6429388" y="5464983"/>
            <a:ext cx="607223" cy="4643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stCxn id="29" idx="1"/>
          </p:cNvCxnSpPr>
          <p:nvPr/>
        </p:nvCxnSpPr>
        <p:spPr>
          <a:xfrm rot="10800000">
            <a:off x="142844" y="2571744"/>
            <a:ext cx="214314" cy="3643338"/>
          </a:xfrm>
          <a:prstGeom prst="bentConnector2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endCxn id="8" idx="2"/>
          </p:cNvCxnSpPr>
          <p:nvPr/>
        </p:nvCxnSpPr>
        <p:spPr>
          <a:xfrm flipV="1">
            <a:off x="142844" y="2071678"/>
            <a:ext cx="1357322" cy="500066"/>
          </a:xfrm>
          <a:prstGeom prst="bentConnector2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27" idx="1"/>
          </p:cNvCxnSpPr>
          <p:nvPr/>
        </p:nvCxnSpPr>
        <p:spPr>
          <a:xfrm rot="10800000">
            <a:off x="142844" y="4071942"/>
            <a:ext cx="21431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0800000">
            <a:off x="142844" y="5000636"/>
            <a:ext cx="21431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10800000">
            <a:off x="2071670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Информационная </a:t>
            </a:r>
            <a:r>
              <a:rPr lang="ru-RU" sz="2800" dirty="0">
                <a:solidFill>
                  <a:schemeClr val="bg1"/>
                </a:solidFill>
              </a:rPr>
              <a:t>система «СУБП»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13</a:t>
            </a:fld>
            <a:endParaRPr lang="ru-RU"/>
          </a:p>
        </p:txBody>
      </p:sp>
      <p:sp>
        <p:nvSpPr>
          <p:cNvPr id="51" name="Багетная рамка 50"/>
          <p:cNvSpPr/>
          <p:nvPr/>
        </p:nvSpPr>
        <p:spPr>
          <a:xfrm>
            <a:off x="3857620" y="1428736"/>
            <a:ext cx="1296987" cy="12239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ИС СУБП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14348" y="1571612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Ввод </a:t>
            </a:r>
            <a:r>
              <a:rPr lang="ru-RU" sz="1400" dirty="0"/>
              <a:t>и хранение записей о событиях, влияющих на </a:t>
            </a:r>
            <a:r>
              <a:rPr lang="ru-RU" sz="1400" dirty="0" smtClean="0"/>
              <a:t>безопасность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71538" y="2928934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Определение </a:t>
            </a:r>
            <a:r>
              <a:rPr lang="ru-RU" sz="1400" dirty="0"/>
              <a:t>характеристик записей и направление их последующего анализа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571604" y="4357694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</a:t>
            </a:r>
            <a:r>
              <a:rPr lang="ru-RU" sz="1400" dirty="0"/>
              <a:t>предварительного анализа записи о событии для оценки индекса </a:t>
            </a:r>
            <a:r>
              <a:rPr lang="ru-RU" sz="1400" dirty="0" smtClean="0"/>
              <a:t>риска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000760" y="1571612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Присвоение </a:t>
            </a:r>
            <a:r>
              <a:rPr lang="ru-RU" sz="1400" dirty="0"/>
              <a:t>индекса риска событию и занесение записи в базу </a:t>
            </a:r>
            <a:r>
              <a:rPr lang="ru-RU" sz="1400" dirty="0" smtClean="0"/>
              <a:t>данных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572132" y="2928934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Выдача </a:t>
            </a:r>
            <a:r>
              <a:rPr lang="ru-RU" sz="1400" dirty="0"/>
              <a:t>заданий на выполнение мер коррекции и анализа факторов </a:t>
            </a:r>
            <a:r>
              <a:rPr lang="ru-RU" sz="1400" dirty="0" smtClean="0"/>
              <a:t>опасности</a:t>
            </a:r>
            <a:endParaRPr lang="ru-RU" sz="1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143504" y="4357694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Ведение </a:t>
            </a:r>
            <a:r>
              <a:rPr lang="ru-RU" sz="1400" dirty="0"/>
              <a:t>записей о выполнении мер коррекции и анализа факторов опасности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357554" y="5572140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Оценка </a:t>
            </a:r>
            <a:r>
              <a:rPr lang="ru-RU" sz="1400" dirty="0"/>
              <a:t>выполненного анализа, его утверждение или отправка на доработку</a:t>
            </a:r>
          </a:p>
        </p:txBody>
      </p:sp>
      <p:cxnSp>
        <p:nvCxnSpPr>
          <p:cNvPr id="60" name="Shape 59"/>
          <p:cNvCxnSpPr>
            <a:endCxn id="54" idx="3"/>
          </p:cNvCxnSpPr>
          <p:nvPr/>
        </p:nvCxnSpPr>
        <p:spPr>
          <a:xfrm rot="5400000">
            <a:off x="2982505" y="3518297"/>
            <a:ext cx="2178859" cy="42862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endCxn id="57" idx="1"/>
          </p:cNvCxnSpPr>
          <p:nvPr/>
        </p:nvCxnSpPr>
        <p:spPr>
          <a:xfrm rot="16200000" flipH="1">
            <a:off x="3839761" y="3518297"/>
            <a:ext cx="2178859" cy="428628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51" idx="2"/>
            <a:endCxn id="58" idx="0"/>
          </p:cNvCxnSpPr>
          <p:nvPr/>
        </p:nvCxnSpPr>
        <p:spPr>
          <a:xfrm rot="5400000">
            <a:off x="3043617" y="4109643"/>
            <a:ext cx="2919442" cy="55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>
            <a:off x="3000364" y="2000240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143504" y="2000240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hape 97"/>
          <p:cNvCxnSpPr>
            <a:endCxn id="53" idx="3"/>
          </p:cNvCxnSpPr>
          <p:nvPr/>
        </p:nvCxnSpPr>
        <p:spPr>
          <a:xfrm rot="5400000">
            <a:off x="3339695" y="2661041"/>
            <a:ext cx="750099" cy="71438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100"/>
          <p:cNvCxnSpPr>
            <a:endCxn id="56" idx="1"/>
          </p:cNvCxnSpPr>
          <p:nvPr/>
        </p:nvCxnSpPr>
        <p:spPr>
          <a:xfrm rot="16200000" flipH="1">
            <a:off x="4875612" y="2696760"/>
            <a:ext cx="750099" cy="642942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14</a:t>
            </a:fld>
            <a:endParaRPr lang="ru-RU"/>
          </a:p>
        </p:txBody>
      </p:sp>
      <p:pic>
        <p:nvPicPr>
          <p:cNvPr id="22530" name="Picture 2" descr="C:\Documents and Settings\1\Рабочий стол\СУБП\img1357225824.jpg"/>
          <p:cNvPicPr>
            <a:picLocks noChangeAspect="1" noChangeArrowheads="1"/>
          </p:cNvPicPr>
          <p:nvPr/>
        </p:nvPicPr>
        <p:blipFill>
          <a:blip r:embed="rId3">
            <a:lum bright="7000" contras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2285984" y="5000636"/>
          <a:ext cx="4714908" cy="1170936"/>
        </p:xfrm>
        <a:graphic>
          <a:graphicData uri="http://schemas.openxmlformats.org/presentationml/2006/ole">
            <p:oleObj spid="_x0000_s22543" name="CorelDRAW" r:id="rId4" imgW="6245640" imgH="1550520" progId="CorelDraw.Graphic.15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2910" y="2428868"/>
            <a:ext cx="82867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Благодарим за внимание!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2008 г. </a:t>
            </a:r>
            <a:r>
              <a:rPr lang="ru-RU" dirty="0" smtClean="0">
                <a:solidFill>
                  <a:schemeClr val="tx2"/>
                </a:solidFill>
              </a:rPr>
              <a:t>- Принято решение начать поэтапное внедрение системы управления безопасностью полетов. Разработано «Руководство по управлению безопасностью полетов» (версия 1).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2009 г. </a:t>
            </a:r>
            <a:r>
              <a:rPr lang="ru-RU" dirty="0" smtClean="0">
                <a:solidFill>
                  <a:schemeClr val="tx2"/>
                </a:solidFill>
              </a:rPr>
              <a:t>- Корректировка процессов и процедур СУБП. Обновления РУБП Авиакомпании    (версия 2).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Июнь 2009 г. - </a:t>
            </a:r>
            <a:r>
              <a:rPr lang="ru-RU" dirty="0" smtClean="0">
                <a:solidFill>
                  <a:schemeClr val="tx2"/>
                </a:solidFill>
              </a:rPr>
              <a:t>пересмотрен РУБП Авиакомпании (версия 3), наименование документа было обновлено в соответствии с ФАП-128.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Внедрение СУБП в ОАО «Авиакомпания «</a:t>
            </a:r>
            <a:r>
              <a:rPr lang="ru-RU" sz="2600" dirty="0" err="1" smtClean="0">
                <a:solidFill>
                  <a:schemeClr val="bg1"/>
                </a:solidFill>
              </a:rPr>
              <a:t>ЮТэйр</a:t>
            </a:r>
            <a:r>
              <a:rPr lang="ru-RU" sz="2600" b="1" dirty="0" smtClean="0">
                <a:solidFill>
                  <a:schemeClr val="bg1"/>
                </a:solidFill>
              </a:rPr>
              <a:t>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2011 г. </a:t>
            </a:r>
            <a:r>
              <a:rPr lang="ru-RU" sz="2500" dirty="0" smtClean="0">
                <a:solidFill>
                  <a:schemeClr val="tx2"/>
                </a:solidFill>
              </a:rPr>
              <a:t>- Принята «Программа обеспечения безопасности полетов».</a:t>
            </a:r>
            <a:endParaRPr lang="ru-RU" sz="25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2500" dirty="0" smtClean="0">
                <a:solidFill>
                  <a:schemeClr val="tx2"/>
                </a:solidFill>
              </a:rPr>
              <a:t>Реализация </a:t>
            </a:r>
            <a:r>
              <a:rPr lang="ru-RU" sz="2500" dirty="0">
                <a:solidFill>
                  <a:schemeClr val="tx2"/>
                </a:solidFill>
              </a:rPr>
              <a:t>программы </a:t>
            </a:r>
            <a:r>
              <a:rPr lang="ru-RU" sz="2500" dirty="0" smtClean="0">
                <a:solidFill>
                  <a:schemeClr val="tx2"/>
                </a:solidFill>
              </a:rPr>
              <a:t>должна осуществляться </a:t>
            </a:r>
            <a:r>
              <a:rPr lang="ru-RU" sz="2500" dirty="0">
                <a:solidFill>
                  <a:schemeClr val="tx2"/>
                </a:solidFill>
              </a:rPr>
              <a:t>в 2 этапа:</a:t>
            </a:r>
            <a:endParaRPr lang="ru-RU" sz="2500" dirty="0" smtClean="0">
              <a:solidFill>
                <a:schemeClr val="tx2"/>
              </a:solidFill>
            </a:endParaRPr>
          </a:p>
          <a:p>
            <a:endParaRPr lang="ru-RU" sz="29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Внедрение СУБП в ОАО «Авиакомпания «</a:t>
            </a:r>
            <a:r>
              <a:rPr lang="ru-RU" sz="2600" dirty="0" err="1" smtClean="0">
                <a:solidFill>
                  <a:schemeClr val="bg1"/>
                </a:solidFill>
              </a:rPr>
              <a:t>ЮТэйр</a:t>
            </a:r>
            <a:r>
              <a:rPr lang="ru-RU" sz="2600" b="1" dirty="0" smtClean="0">
                <a:solidFill>
                  <a:schemeClr val="bg1"/>
                </a:solidFill>
              </a:rPr>
              <a:t>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2928934"/>
            <a:ext cx="8286808" cy="3600986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</a:rPr>
              <a:t>2011-2012 </a:t>
            </a:r>
            <a:r>
              <a:rPr lang="ru-RU" sz="1900" b="1" dirty="0">
                <a:solidFill>
                  <a:schemeClr val="tx2"/>
                </a:solidFill>
              </a:rPr>
              <a:t>год </a:t>
            </a:r>
            <a:r>
              <a:rPr lang="ru-RU" sz="1900" dirty="0">
                <a:solidFill>
                  <a:schemeClr val="tx2"/>
                </a:solidFill>
              </a:rPr>
              <a:t>– внедрение требований государственных и международных стандартов и процедур реагирующего и </a:t>
            </a:r>
            <a:r>
              <a:rPr lang="ru-RU" sz="1900" dirty="0" err="1">
                <a:solidFill>
                  <a:schemeClr val="tx2"/>
                </a:solidFill>
              </a:rPr>
              <a:t>проактивного</a:t>
            </a:r>
            <a:r>
              <a:rPr lang="ru-RU" sz="1900" dirty="0">
                <a:solidFill>
                  <a:schemeClr val="tx2"/>
                </a:solidFill>
              </a:rPr>
              <a:t> методов управления полетными рисками, как основы для принятия решений и проведения мероприятий по предотвращению авиационных происшествий, разработка и внедрение прогностических методов управления полетными рисками.</a:t>
            </a:r>
            <a:endParaRPr lang="ru-RU" sz="1900" dirty="0" smtClean="0">
              <a:solidFill>
                <a:schemeClr val="tx2"/>
              </a:solidFill>
            </a:endParaRPr>
          </a:p>
          <a:p>
            <a:r>
              <a:rPr lang="ru-RU" sz="1900" b="1" dirty="0" smtClean="0">
                <a:solidFill>
                  <a:schemeClr val="tx2"/>
                </a:solidFill>
              </a:rPr>
              <a:t>2013-2015 </a:t>
            </a:r>
            <a:r>
              <a:rPr lang="ru-RU" sz="1900" b="1" dirty="0">
                <a:solidFill>
                  <a:schemeClr val="tx2"/>
                </a:solidFill>
              </a:rPr>
              <a:t>годы </a:t>
            </a:r>
            <a:r>
              <a:rPr lang="ru-RU" sz="1900" dirty="0">
                <a:solidFill>
                  <a:schemeClr val="tx2"/>
                </a:solidFill>
              </a:rPr>
              <a:t>– реализация долгосрочных мероприятий, направленных на выполнение цели и задач Программы с применением всего комплекса методов управления полетными рисками, переход к интегрированной системе управления безопасностью полетов в рамках компаний группы «</a:t>
            </a:r>
            <a:r>
              <a:rPr lang="ru-RU" sz="1900" dirty="0" err="1">
                <a:solidFill>
                  <a:schemeClr val="tx2"/>
                </a:solidFill>
              </a:rPr>
              <a:t>ЮТэйр</a:t>
            </a:r>
            <a:r>
              <a:rPr lang="ru-RU" sz="1900" dirty="0">
                <a:solidFill>
                  <a:schemeClr val="tx2"/>
                </a:solidFill>
              </a:rPr>
              <a:t>».</a:t>
            </a:r>
            <a:endParaRPr lang="ru-RU" sz="19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Структура СУБП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500174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СУБП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14620"/>
            <a:ext cx="18573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Политика и цели в области СУБП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714620"/>
            <a:ext cx="18573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Управление опасными факторами и полетными рисками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2714620"/>
            <a:ext cx="18573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Обеспечение безопасности полетов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714620"/>
            <a:ext cx="185738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Популяризация СУБП</a:t>
            </a:r>
          </a:p>
        </p:txBody>
      </p: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rot="5400000">
            <a:off x="2607455" y="821513"/>
            <a:ext cx="500066" cy="314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5400000">
            <a:off x="3679025" y="1893083"/>
            <a:ext cx="50006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 rot="16200000" flipH="1">
            <a:off x="4750595" y="1821645"/>
            <a:ext cx="50006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rot="16200000" flipH="1">
            <a:off x="5822165" y="750075"/>
            <a:ext cx="500066" cy="328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158" y="3929066"/>
            <a:ext cx="18573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Обязательства </a:t>
            </a:r>
            <a:r>
              <a:rPr lang="ru-RU" sz="1300" dirty="0">
                <a:solidFill>
                  <a:schemeClr val="tx2"/>
                </a:solidFill>
              </a:rPr>
              <a:t>и ответственность руководства;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Ответственность </a:t>
            </a:r>
            <a:r>
              <a:rPr lang="ru-RU" sz="1300" dirty="0">
                <a:solidFill>
                  <a:schemeClr val="tx2"/>
                </a:solidFill>
              </a:rPr>
              <a:t>за безопасность полетов;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Назначение </a:t>
            </a:r>
            <a:r>
              <a:rPr lang="ru-RU" sz="1300" dirty="0">
                <a:solidFill>
                  <a:schemeClr val="tx2"/>
                </a:solidFill>
              </a:rPr>
              <a:t>ведущих сотрудников, ответственных за безопасность полетов;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Координация </a:t>
            </a:r>
            <a:r>
              <a:rPr lang="ru-RU" sz="1300" dirty="0">
                <a:solidFill>
                  <a:schemeClr val="tx2"/>
                </a:solidFill>
              </a:rPr>
              <a:t>планирования мероприятий на случай аварийной обстановки;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Документация </a:t>
            </a:r>
            <a:r>
              <a:rPr lang="ru-RU" sz="1300" dirty="0">
                <a:solidFill>
                  <a:schemeClr val="tx2"/>
                </a:solidFill>
              </a:rPr>
              <a:t>СУБП.</a:t>
            </a:r>
            <a:endParaRPr lang="ru-RU" sz="1300" dirty="0" smtClean="0">
              <a:solidFill>
                <a:schemeClr val="tx2"/>
              </a:solidFill>
            </a:endParaRPr>
          </a:p>
          <a:p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0298" y="3929066"/>
            <a:ext cx="18573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Выявление </a:t>
            </a:r>
            <a:r>
              <a:rPr lang="ru-RU" sz="1300" dirty="0">
                <a:solidFill>
                  <a:schemeClr val="tx2"/>
                </a:solidFill>
              </a:rPr>
              <a:t>факторов опасности;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Оценка </a:t>
            </a:r>
            <a:r>
              <a:rPr lang="ru-RU" sz="1300" dirty="0">
                <a:solidFill>
                  <a:schemeClr val="tx2"/>
                </a:solidFill>
              </a:rPr>
              <a:t>и уменьшение факторов риска.</a:t>
            </a:r>
            <a:endParaRPr lang="ru-RU" sz="1300" dirty="0" smtClean="0">
              <a:solidFill>
                <a:schemeClr val="tx2"/>
              </a:solidFill>
            </a:endParaRPr>
          </a:p>
          <a:p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3438" y="3929066"/>
            <a:ext cx="185738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Мониторинг </a:t>
            </a:r>
            <a:r>
              <a:rPr lang="ru-RU" sz="1300" dirty="0">
                <a:solidFill>
                  <a:schemeClr val="tx2"/>
                </a:solidFill>
              </a:rPr>
              <a:t>и измерение показателей эффективности обеспечения безопасности полетов;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Контролирование </a:t>
            </a:r>
            <a:r>
              <a:rPr lang="ru-RU" sz="1300" dirty="0">
                <a:solidFill>
                  <a:schemeClr val="tx2"/>
                </a:solidFill>
              </a:rPr>
              <a:t>осуществления изменений;</a:t>
            </a:r>
            <a:endParaRPr lang="ru-RU" sz="1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Постоянное </a:t>
            </a:r>
            <a:r>
              <a:rPr lang="ru-RU" sz="1300" dirty="0">
                <a:solidFill>
                  <a:schemeClr val="tx2"/>
                </a:solidFill>
              </a:rPr>
              <a:t>совершенствование СУБП.</a:t>
            </a:r>
            <a:endParaRPr lang="ru-RU" sz="1300" dirty="0" smtClean="0">
              <a:solidFill>
                <a:schemeClr val="tx2"/>
              </a:solidFill>
            </a:endParaRPr>
          </a:p>
          <a:p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6578" y="3929066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</a:rPr>
              <a:t> </a:t>
            </a:r>
            <a:r>
              <a:rPr lang="ru-RU" sz="1300" dirty="0">
                <a:solidFill>
                  <a:schemeClr val="tx2"/>
                </a:solidFill>
              </a:rPr>
              <a:t>Подготовка и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/>
                </a:solidFill>
              </a:rPr>
              <a:t>Обеспечивать </a:t>
            </a:r>
            <a:r>
              <a:rPr lang="ru-RU" sz="2500" dirty="0">
                <a:solidFill>
                  <a:schemeClr val="tx2"/>
                </a:solidFill>
              </a:rPr>
              <a:t>наивысшие стандарты безопасности полетов;</a:t>
            </a:r>
            <a:endParaRPr lang="ru-RU" sz="2500" dirty="0" smtClean="0">
              <a:solidFill>
                <a:schemeClr val="tx2"/>
              </a:solidFill>
            </a:endParaRPr>
          </a:p>
          <a:p>
            <a:r>
              <a:rPr lang="ru-RU" sz="2500" dirty="0" smtClean="0">
                <a:solidFill>
                  <a:schemeClr val="tx2"/>
                </a:solidFill>
              </a:rPr>
              <a:t>Соблюдать </a:t>
            </a:r>
            <a:r>
              <a:rPr lang="ru-RU" sz="2500" dirty="0">
                <a:solidFill>
                  <a:schemeClr val="tx2"/>
                </a:solidFill>
              </a:rPr>
              <a:t>все применимые правовые требования и международные стандарты и наиболее эффективную практику;</a:t>
            </a:r>
            <a:endParaRPr lang="ru-RU" sz="2500" dirty="0" smtClean="0">
              <a:solidFill>
                <a:schemeClr val="tx2"/>
              </a:solidFill>
            </a:endParaRPr>
          </a:p>
          <a:p>
            <a:r>
              <a:rPr lang="ru-RU" sz="2500" dirty="0" smtClean="0">
                <a:solidFill>
                  <a:schemeClr val="tx2"/>
                </a:solidFill>
              </a:rPr>
              <a:t>Предоставлять </a:t>
            </a:r>
            <a:r>
              <a:rPr lang="ru-RU" sz="2500" dirty="0">
                <a:solidFill>
                  <a:schemeClr val="tx2"/>
                </a:solidFill>
              </a:rPr>
              <a:t>все соответствующие ресурсы;</a:t>
            </a:r>
            <a:endParaRPr lang="ru-RU" sz="2500" dirty="0" smtClean="0">
              <a:solidFill>
                <a:schemeClr val="tx2"/>
              </a:solidFill>
            </a:endParaRPr>
          </a:p>
          <a:p>
            <a:r>
              <a:rPr lang="ru-RU" sz="2500" dirty="0" smtClean="0">
                <a:solidFill>
                  <a:schemeClr val="tx2"/>
                </a:solidFill>
              </a:rPr>
              <a:t>Возложить </a:t>
            </a:r>
            <a:r>
              <a:rPr lang="ru-RU" sz="2500" dirty="0">
                <a:solidFill>
                  <a:schemeClr val="tx2"/>
                </a:solidFill>
              </a:rPr>
              <a:t>на всех руководителей в качестве основной обязанности обеспечение безопасности полетов;</a:t>
            </a:r>
            <a:endParaRPr lang="ru-RU" sz="2500" dirty="0" smtClean="0">
              <a:solidFill>
                <a:schemeClr val="tx2"/>
              </a:solidFill>
            </a:endParaRPr>
          </a:p>
          <a:p>
            <a:r>
              <a:rPr lang="ru-RU" sz="2500" dirty="0" smtClean="0">
                <a:solidFill>
                  <a:schemeClr val="tx2"/>
                </a:solidFill>
              </a:rPr>
              <a:t>Обеспечить </a:t>
            </a:r>
            <a:r>
              <a:rPr lang="ru-RU" sz="2500" dirty="0">
                <a:solidFill>
                  <a:schemeClr val="tx2"/>
                </a:solidFill>
              </a:rPr>
              <a:t>понимание, реализацию и постоянное осуществление на всех уровнях политики в области безопасности полетов.</a:t>
            </a:r>
            <a:endParaRPr lang="ru-RU" sz="2500" dirty="0" smtClean="0">
              <a:solidFill>
                <a:schemeClr val="tx2"/>
              </a:solidFill>
            </a:endParaRPr>
          </a:p>
          <a:p>
            <a:endParaRPr lang="ru-RU" sz="2900" dirty="0" smtClean="0">
              <a:solidFill>
                <a:schemeClr val="tx2"/>
              </a:solidFill>
            </a:endParaRPr>
          </a:p>
          <a:p>
            <a:endParaRPr lang="ru-RU" sz="2900" dirty="0"/>
          </a:p>
        </p:txBody>
      </p:sp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Политика </a:t>
            </a:r>
            <a:r>
              <a:rPr lang="ru-RU" sz="2600" dirty="0">
                <a:solidFill>
                  <a:schemeClr val="bg1"/>
                </a:solidFill>
              </a:rPr>
              <a:t>в области безопасности полетов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Уровни ответственности за безопасность полетов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4000496" y="1142984"/>
          <a:ext cx="4929222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1643050"/>
            <a:ext cx="61436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- ответственность за реализацию и поддержание функционирования </a:t>
            </a:r>
            <a:r>
              <a:rPr lang="ru-RU" sz="1400" dirty="0" smtClean="0">
                <a:solidFill>
                  <a:schemeClr val="tx2"/>
                </a:solidFill>
              </a:rPr>
              <a:t>       СУБП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контроль над финансовыми и людскими ресурсами;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ответственность за ведение дел в компании, является последней инстанцией деятельность Авиакомпании;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928934"/>
            <a:ext cx="51435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- распространение </a:t>
            </a:r>
            <a:r>
              <a:rPr lang="ru-RU" sz="1400" dirty="0">
                <a:solidFill>
                  <a:schemeClr val="tx2"/>
                </a:solidFill>
              </a:rPr>
              <a:t>политики в области безопасности полетов среди </a:t>
            </a:r>
            <a:r>
              <a:rPr lang="ru-RU" sz="1400" dirty="0" smtClean="0">
                <a:solidFill>
                  <a:schemeClr val="tx2"/>
                </a:solidFill>
              </a:rPr>
              <a:t>     всего </a:t>
            </a:r>
            <a:r>
              <a:rPr lang="ru-RU" sz="1400" dirty="0">
                <a:solidFill>
                  <a:schemeClr val="tx2"/>
                </a:solidFill>
              </a:rPr>
              <a:t>персонала, демонстрирование стремления к ее исполнению;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разработка процедур для реализации целей в области  </a:t>
            </a:r>
            <a:r>
              <a:rPr lang="ru-RU" sz="1400" dirty="0" smtClean="0">
                <a:solidFill>
                  <a:schemeClr val="tx2"/>
                </a:solidFill>
              </a:rPr>
              <a:t>      СУБП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071942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- реализуют политику Авиакомпании в области </a:t>
            </a:r>
            <a:r>
              <a:rPr lang="ru-RU" sz="1400" dirty="0" smtClean="0">
                <a:solidFill>
                  <a:schemeClr val="tx2"/>
                </a:solidFill>
              </a:rPr>
              <a:t>					  безопасности полетов </a:t>
            </a:r>
            <a:r>
              <a:rPr lang="ru-RU" sz="1400" dirty="0">
                <a:solidFill>
                  <a:schemeClr val="tx2"/>
                </a:solidFill>
              </a:rPr>
              <a:t>в производственных </a:t>
            </a:r>
            <a:r>
              <a:rPr lang="ru-RU" sz="1400" dirty="0" smtClean="0">
                <a:solidFill>
                  <a:schemeClr val="tx2"/>
                </a:solidFill>
              </a:rPr>
              <a:t> 				                     подразделениях по сферам деятельности</a:t>
            </a:r>
            <a:r>
              <a:rPr lang="ru-RU" sz="1400" dirty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организуют необходимую подготовку </a:t>
            </a:r>
            <a:r>
              <a:rPr lang="ru-RU" sz="1400" dirty="0" smtClean="0">
                <a:solidFill>
                  <a:schemeClr val="tx2"/>
                </a:solidFill>
              </a:rPr>
              <a:t>персонала</a:t>
            </a:r>
            <a:r>
              <a:rPr lang="ru-RU" sz="1000" dirty="0" smtClean="0">
                <a:solidFill>
                  <a:schemeClr val="tx2"/>
                </a:solidFill>
              </a:rPr>
              <a:t> 					   </a:t>
            </a:r>
            <a:r>
              <a:rPr lang="ru-RU" sz="1400" dirty="0" smtClean="0">
                <a:solidFill>
                  <a:schemeClr val="tx2"/>
                </a:solidFill>
              </a:rPr>
              <a:t>в области </a:t>
            </a:r>
            <a:r>
              <a:rPr lang="ru-RU" sz="1400" dirty="0">
                <a:solidFill>
                  <a:schemeClr val="tx2"/>
                </a:solidFill>
              </a:rPr>
              <a:t>безопасности полетов;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разрабатывают и внедряют показатели </a:t>
            </a:r>
            <a:r>
              <a:rPr lang="ru-RU" sz="1400" dirty="0" smtClean="0">
                <a:solidFill>
                  <a:schemeClr val="tx2"/>
                </a:solidFill>
              </a:rPr>
              <a:t> 				                                                       эффективности обеспечения </a:t>
            </a:r>
            <a:r>
              <a:rPr lang="ru-RU" sz="1400" dirty="0">
                <a:solidFill>
                  <a:schemeClr val="tx2"/>
                </a:solidFill>
              </a:rPr>
              <a:t>безопасности полетов в сферах </a:t>
            </a:r>
            <a:r>
              <a:rPr lang="ru-RU" sz="1400" dirty="0" smtClean="0">
                <a:solidFill>
                  <a:schemeClr val="tx2"/>
                </a:solidFill>
              </a:rPr>
              <a:t>деятельности </a:t>
            </a:r>
            <a:r>
              <a:rPr lang="ru-RU" sz="1400" dirty="0">
                <a:solidFill>
                  <a:schemeClr val="tx2"/>
                </a:solidFill>
              </a:rPr>
              <a:t>для достижения заданных целей и показателей безопасности полетов Авиакомпании на корпоративном уровне;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управляют процессами обеспечения безопасности полетов по сферам деятельности;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поддерживают работоспособность системы на уровне, отвечающем заданным требованиям и целям;</a:t>
            </a:r>
            <a:endParaRPr lang="ru-RU" sz="1400" dirty="0" smtClean="0">
              <a:solidFill>
                <a:schemeClr val="tx2"/>
              </a:solidFill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- выполняют анализ эффективности работы системы, разрабатывают необходимые мероприятия по ее осуществлению и постоянному обновлению.</a:t>
            </a:r>
            <a:endParaRPr lang="ru-RU" sz="1400" dirty="0" smtClean="0">
              <a:solidFill>
                <a:schemeClr val="tx2"/>
              </a:solidFill>
            </a:endParaRPr>
          </a:p>
          <a:p>
            <a:endParaRPr lang="ru-RU" sz="48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500034" y="2928934"/>
            <a:ext cx="4857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2570942" y="2001034"/>
            <a:ext cx="1588" cy="4143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Политика </a:t>
            </a:r>
            <a:r>
              <a:rPr lang="ru-RU" sz="2600" dirty="0">
                <a:solidFill>
                  <a:schemeClr val="bg1"/>
                </a:solidFill>
              </a:rPr>
              <a:t>в области безопасности полетов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7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1802" y="1643050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Управляющий комитет по СУБП</a:t>
            </a:r>
          </a:p>
        </p:txBody>
      </p:sp>
      <p:sp>
        <p:nvSpPr>
          <p:cNvPr id="11" name="Овал 10"/>
          <p:cNvSpPr/>
          <p:nvPr/>
        </p:nvSpPr>
        <p:spPr>
          <a:xfrm>
            <a:off x="6215074" y="1643050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Оперативный комитет СУБП</a:t>
            </a:r>
          </a:p>
        </p:txBody>
      </p:sp>
      <p:cxnSp>
        <p:nvCxnSpPr>
          <p:cNvPr id="13" name="Прямая соединительная линия 12"/>
          <p:cNvCxnSpPr>
            <a:stCxn id="11" idx="2"/>
            <a:endCxn id="10" idx="6"/>
          </p:cNvCxnSpPr>
          <p:nvPr/>
        </p:nvCxnSpPr>
        <p:spPr>
          <a:xfrm rot="10800000">
            <a:off x="5786446" y="2607463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7158" y="3286124"/>
            <a:ext cx="264320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Заместитель </a:t>
            </a:r>
            <a:r>
              <a:rPr lang="ru-RU" b="1" dirty="0"/>
              <a:t>генерального директора – директор по безопасности полетов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857760"/>
            <a:ext cx="264320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Отдел управления операционными рисками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Управление факторами риска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428736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Управление факторами риска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643182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Реагирующие</a:t>
            </a:r>
            <a:r>
              <a:rPr lang="ru-RU" b="1" dirty="0" smtClean="0"/>
              <a:t> </a:t>
            </a:r>
            <a:r>
              <a:rPr lang="ru-RU" sz="1600" b="1" dirty="0" smtClean="0"/>
              <a:t>методы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2643182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Проактивные</a:t>
            </a:r>
            <a:r>
              <a:rPr lang="ru-RU" sz="1600" b="1" dirty="0" smtClean="0"/>
              <a:t> методы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643182"/>
            <a:ext cx="25717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Прогностические методы</a:t>
            </a:r>
            <a:endParaRPr lang="ru-RU" sz="1600" b="1" dirty="0"/>
          </a:p>
        </p:txBody>
      </p:sp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 rot="5400000">
            <a:off x="3000364" y="1000108"/>
            <a:ext cx="285752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 rot="5400000">
            <a:off x="4429124" y="242886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 rot="16200000" flipH="1">
            <a:off x="5857884" y="1000108"/>
            <a:ext cx="285752" cy="2857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3500438"/>
            <a:ext cx="2571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tx2"/>
                </a:solidFill>
              </a:rPr>
              <a:t>- внутренние и внешние расследования;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система обязательных докладов об угрозах безопасности полетов;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отклонения и нарушения, выявленные по итогам расшифровки полетной информации;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система добровольных сообщений;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система конфиденциальных сообщений;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система обязательных сообщений;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сообщения от потребителей </a:t>
            </a:r>
            <a:r>
              <a:rPr lang="ru-RU" sz="1300" dirty="0" smtClean="0">
                <a:solidFill>
                  <a:schemeClr val="tx2"/>
                </a:solidFill>
              </a:rPr>
              <a:t>услуг.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3500438"/>
            <a:ext cx="2571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tx2"/>
                </a:solidFill>
              </a:rPr>
              <a:t>- внутренние аудиты качества и безопасности;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мониторинг поставщиков услуг;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ИС «Управление полетными рисками»;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ИС «</a:t>
            </a:r>
            <a:r>
              <a:rPr lang="ru-RU" sz="1300" dirty="0" smtClean="0">
                <a:solidFill>
                  <a:schemeClr val="tx2"/>
                </a:solidFill>
              </a:rPr>
              <a:t>Объектив».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3500438"/>
            <a:ext cx="25717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tx2"/>
                </a:solidFill>
              </a:rPr>
              <a:t>- инспекционные и сертификационные проверки государственных регулирующих органов;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внешние и внутренние аудиты;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аудиты поставщиков продукции и услуг;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анализ системы управления руководством Авиакомпании;</a:t>
            </a:r>
            <a:endParaRPr lang="ru-RU" sz="1300" dirty="0" smtClean="0">
              <a:solidFill>
                <a:schemeClr val="tx2"/>
              </a:solidFill>
            </a:endParaRPr>
          </a:p>
          <a:p>
            <a:r>
              <a:rPr lang="ru-RU" sz="1300" dirty="0">
                <a:solidFill>
                  <a:schemeClr val="tx2"/>
                </a:solidFill>
              </a:rPr>
              <a:t>- статистическая обработка данных и анализ тенденций в ИС «СУБП».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Для слайд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43998" cy="114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571480"/>
            <a:ext cx="9286940" cy="57150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Серьезность факторов риска для БП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861E-4755-4139-BC1C-8CA4EF000883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5" y="1357298"/>
          <a:ext cx="7429551" cy="3821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7"/>
                <a:gridCol w="2476517"/>
                <a:gridCol w="2476517"/>
              </a:tblGrid>
              <a:tr h="6585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Серьезность события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Степень (величина) серьезности К</a:t>
                      </a:r>
                      <a:r>
                        <a:rPr lang="en-US" sz="1800" baseline="-25000" dirty="0" smtClean="0"/>
                        <a:t>s</a:t>
                      </a:r>
                      <a:endParaRPr lang="ru-RU" sz="1800" baseline="-25000" dirty="0"/>
                    </a:p>
                  </a:txBody>
                  <a:tcPr/>
                </a:tc>
              </a:tr>
              <a:tr h="7115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Катастрофическая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Событие привело или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может привести к разрушению ВС или гибели людей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15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Очень высокая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Событие привело или может привести к повреждению ВС или травмам людей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73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Высокая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Событие привело или может привести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к опасной ситуации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7112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Низкая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Нет признаков потенциального проявления опасной ситуации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4348" y="5143512"/>
            <a:ext cx="80010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</a:rPr>
              <a:t>Допустимость факторов риска для безопасности полетов, связанных </a:t>
            </a:r>
            <a:r>
              <a:rPr lang="ru-RU" sz="1400" dirty="0" smtClean="0">
                <a:solidFill>
                  <a:schemeClr val="tx2"/>
                </a:solidFill>
              </a:rPr>
              <a:t>с последствиями </a:t>
            </a:r>
            <a:r>
              <a:rPr lang="ru-RU" sz="1400" dirty="0">
                <a:solidFill>
                  <a:schemeClr val="tx2"/>
                </a:solidFill>
              </a:rPr>
              <a:t>опасного события или состояния, с точки зрения вероятности </a:t>
            </a:r>
            <a:r>
              <a:rPr lang="ru-RU" sz="1400" dirty="0" smtClean="0">
                <a:solidFill>
                  <a:schemeClr val="tx2"/>
                </a:solidFill>
              </a:rPr>
              <a:t>и серьезности </a:t>
            </a:r>
            <a:r>
              <a:rPr lang="ru-RU" sz="1400" dirty="0">
                <a:solidFill>
                  <a:schemeClr val="tx2"/>
                </a:solidFill>
              </a:rPr>
              <a:t>определяется индексом риска (R), который определяется по формуле: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R = </a:t>
            </a:r>
            <a:r>
              <a:rPr lang="ru-RU" sz="1400" b="1" dirty="0" err="1" smtClean="0">
                <a:solidFill>
                  <a:schemeClr val="tx2"/>
                </a:solidFill>
              </a:rPr>
              <a:t>Кр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err="1" smtClean="0">
                <a:solidFill>
                  <a:schemeClr val="tx2"/>
                </a:solidFill>
              </a:rPr>
              <a:t>х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К</a:t>
            </a:r>
            <a:r>
              <a:rPr lang="de-DE" sz="1400" b="1" dirty="0">
                <a:solidFill>
                  <a:schemeClr val="tx2"/>
                </a:solidFill>
              </a:rPr>
              <a:t>s,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где</a:t>
            </a:r>
            <a:r>
              <a:rPr lang="ru-RU" sz="1400" dirty="0">
                <a:solidFill>
                  <a:schemeClr val="tx2"/>
                </a:solidFill>
              </a:rPr>
              <a:t>: </a:t>
            </a:r>
            <a:r>
              <a:rPr lang="de-DE" sz="1400" dirty="0">
                <a:solidFill>
                  <a:schemeClr val="tx2"/>
                </a:solidFill>
              </a:rPr>
              <a:t>R – </a:t>
            </a:r>
            <a:r>
              <a:rPr lang="ru-RU" sz="1400" dirty="0">
                <a:solidFill>
                  <a:schemeClr val="tx2"/>
                </a:solidFill>
              </a:rPr>
              <a:t>индекс риска;</a:t>
            </a:r>
          </a:p>
          <a:p>
            <a:r>
              <a:rPr lang="ru-RU" sz="1400" dirty="0" err="1">
                <a:solidFill>
                  <a:schemeClr val="tx2"/>
                </a:solidFill>
              </a:rPr>
              <a:t>Кр</a:t>
            </a:r>
            <a:r>
              <a:rPr lang="ru-RU" sz="1400" dirty="0">
                <a:solidFill>
                  <a:schemeClr val="tx2"/>
                </a:solidFill>
              </a:rPr>
              <a:t>– степень вероятности;</a:t>
            </a:r>
          </a:p>
          <a:p>
            <a:r>
              <a:rPr lang="ru-RU" sz="1400" dirty="0">
                <a:solidFill>
                  <a:schemeClr val="tx2"/>
                </a:solidFill>
              </a:rPr>
              <a:t>К</a:t>
            </a:r>
            <a:r>
              <a:rPr lang="de-DE" sz="1400" dirty="0">
                <a:solidFill>
                  <a:schemeClr val="tx2"/>
                </a:solidFill>
              </a:rPr>
              <a:t>s – </a:t>
            </a:r>
            <a:r>
              <a:rPr lang="ru-RU" sz="1400" dirty="0">
                <a:solidFill>
                  <a:schemeClr val="tx2"/>
                </a:solidFill>
              </a:rPr>
              <a:t>степень серьезности.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1200</Words>
  <Application>Microsoft Office PowerPoint</Application>
  <PresentationFormat>Экран (4:3)</PresentationFormat>
  <Paragraphs>214</Paragraphs>
  <Slides>14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CorelDRAW X5 Graphic</vt:lpstr>
      <vt:lpstr>Слайд 1</vt:lpstr>
      <vt:lpstr>Внедрение СУБП в ОАО «Авиакомпания «ЮТэйр»</vt:lpstr>
      <vt:lpstr>Внедрение СУБП в ОАО «Авиакомпания «ЮТэйр»</vt:lpstr>
      <vt:lpstr>Структура СУБП</vt:lpstr>
      <vt:lpstr>Политика в области безопасности полетов</vt:lpstr>
      <vt:lpstr>Уровни ответственности за безопасность полетов</vt:lpstr>
      <vt:lpstr>Политика в области безопасности полетов</vt:lpstr>
      <vt:lpstr>Управление факторами риска</vt:lpstr>
      <vt:lpstr>Серьезность факторов риска для БП</vt:lpstr>
      <vt:lpstr>Матрица оценки факторов риска для безопасности полетов</vt:lpstr>
      <vt:lpstr>Отношение индекса риска к уровню приемлемости</vt:lpstr>
      <vt:lpstr>Типовой процесс управления факторами риска</vt:lpstr>
      <vt:lpstr>Информационная система «СУБП»</vt:lpstr>
      <vt:lpstr>Слайд 14</vt:lpstr>
    </vt:vector>
  </TitlesOfParts>
  <Company>Kadyak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Alexander</cp:lastModifiedBy>
  <cp:revision>31</cp:revision>
  <dcterms:created xsi:type="dcterms:W3CDTF">2013-05-10T10:06:18Z</dcterms:created>
  <dcterms:modified xsi:type="dcterms:W3CDTF">2013-05-10T14:06:35Z</dcterms:modified>
</cp:coreProperties>
</file>