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7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72" autoAdjust="0"/>
    <p:restoredTop sz="82896" autoAdjust="0"/>
  </p:normalViewPr>
  <p:slideViewPr>
    <p:cSldViewPr>
      <p:cViewPr varScale="1">
        <p:scale>
          <a:sx n="91" d="100"/>
          <a:sy n="91" d="100"/>
        </p:scale>
        <p:origin x="-3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00"/>
      <c:perspective val="1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Легкие</c:v>
                </c:pt>
                <c:pt idx="1">
                  <c:v>Средние</c:v>
                </c:pt>
                <c:pt idx="2">
                  <c:v>Тяжелые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523</c:v>
                </c:pt>
                <c:pt idx="1">
                  <c:v>610</c:v>
                </c:pt>
                <c:pt idx="2">
                  <c:v>1310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40"/>
      <c:perspective val="50"/>
    </c:view3D>
    <c:plotArea>
      <c:layout/>
      <c:pie3DChart>
        <c:varyColors val="1"/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0524354306716377"/>
          <c:y val="0.2431731441604528"/>
          <c:w val="0.37740865769012921"/>
          <c:h val="0.51365371167909468"/>
        </c:manualLayout>
      </c:layout>
    </c:legend>
    <c:plotVisOnly val="1"/>
    <c:dispBlanksAs val="zero"/>
  </c:chart>
  <c:spPr>
    <a:effectLst>
      <a:glow rad="228600">
        <a:schemeClr val="accent4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10"/>
      <c:perspective val="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Легкие</c:v>
                </c:pt>
                <c:pt idx="1">
                  <c:v>Средние</c:v>
                </c:pt>
                <c:pt idx="2">
                  <c:v>Тяжелые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234</c:v>
                </c:pt>
                <c:pt idx="1">
                  <c:v>585</c:v>
                </c:pt>
                <c:pt idx="2">
                  <c:v>1269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Легкие</c:v>
                </c:pt>
                <c:pt idx="1">
                  <c:v>Средние</c:v>
                </c:pt>
                <c:pt idx="2">
                  <c:v>Тяжелые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523</c:v>
                </c:pt>
                <c:pt idx="1">
                  <c:v>610</c:v>
                </c:pt>
                <c:pt idx="2">
                  <c:v>1310</c:v>
                </c:pt>
              </c:numCache>
            </c:numRef>
          </c:val>
        </c:ser>
        <c:dLbls>
          <c:showVal val="1"/>
        </c:dLbls>
        <c:shape val="cylinder"/>
        <c:axId val="64143744"/>
        <c:axId val="64145280"/>
        <c:axId val="0"/>
      </c:bar3DChart>
      <c:catAx>
        <c:axId val="64143744"/>
        <c:scaling>
          <c:orientation val="minMax"/>
        </c:scaling>
        <c:axPos val="b"/>
        <c:tickLblPos val="nextTo"/>
        <c:crossAx val="64145280"/>
        <c:crosses val="autoZero"/>
        <c:auto val="1"/>
        <c:lblAlgn val="ctr"/>
        <c:lblOffset val="100"/>
      </c:catAx>
      <c:valAx>
        <c:axId val="64145280"/>
        <c:scaling>
          <c:orientation val="minMax"/>
        </c:scaling>
        <c:axPos val="l"/>
        <c:numFmt formatCode="General" sourceLinked="1"/>
        <c:tickLblPos val="nextTo"/>
        <c:crossAx val="64143744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7290290395084324E-2"/>
          <c:y val="0.17222313929339716"/>
          <c:w val="0.86462641971404885"/>
          <c:h val="0.65471313324942726"/>
        </c:manualLayout>
      </c:layout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Легкие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40</c:v>
                </c:pt>
                <c:pt idx="1">
                  <c:v>21</c:v>
                </c:pt>
                <c:pt idx="2">
                  <c:v>25</c:v>
                </c:pt>
                <c:pt idx="3">
                  <c:v>34</c:v>
                </c:pt>
                <c:pt idx="4">
                  <c:v>42</c:v>
                </c:pt>
                <c:pt idx="5">
                  <c:v>42</c:v>
                </c:pt>
                <c:pt idx="6">
                  <c:v>45</c:v>
                </c:pt>
                <c:pt idx="7">
                  <c:v>48</c:v>
                </c:pt>
                <c:pt idx="8">
                  <c:v>50</c:v>
                </c:pt>
                <c:pt idx="9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20</c:v>
                </c:pt>
                <c:pt idx="1">
                  <c:v>19</c:v>
                </c:pt>
                <c:pt idx="2">
                  <c:v>21</c:v>
                </c:pt>
                <c:pt idx="3">
                  <c:v>29</c:v>
                </c:pt>
                <c:pt idx="4">
                  <c:v>33</c:v>
                </c:pt>
                <c:pt idx="5">
                  <c:v>38</c:v>
                </c:pt>
                <c:pt idx="6">
                  <c:v>42</c:v>
                </c:pt>
                <c:pt idx="7">
                  <c:v>45</c:v>
                </c:pt>
                <c:pt idx="8">
                  <c:v>48</c:v>
                </c:pt>
                <c:pt idx="9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Тяжелые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35</c:v>
                </c:pt>
                <c:pt idx="1">
                  <c:v>29</c:v>
                </c:pt>
                <c:pt idx="2">
                  <c:v>26</c:v>
                </c:pt>
                <c:pt idx="3">
                  <c:v>22</c:v>
                </c:pt>
                <c:pt idx="4">
                  <c:v>15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15</c:v>
                </c:pt>
                <c:pt idx="9">
                  <c:v>13</c:v>
                </c:pt>
              </c:numCache>
            </c:numRef>
          </c:val>
        </c:ser>
        <c:axId val="74688000"/>
        <c:axId val="74689536"/>
      </c:areaChart>
      <c:catAx>
        <c:axId val="74688000"/>
        <c:scaling>
          <c:orientation val="minMax"/>
        </c:scaling>
        <c:axPos val="b"/>
        <c:minorGridlines/>
        <c:numFmt formatCode="General" sourceLinked="1"/>
        <c:tickLblPos val="low"/>
        <c:crossAx val="74689536"/>
        <c:crossesAt val="10"/>
        <c:auto val="1"/>
        <c:lblAlgn val="ctr"/>
        <c:lblOffset val="100"/>
      </c:catAx>
      <c:valAx>
        <c:axId val="74689536"/>
        <c:scaling>
          <c:orientation val="minMax"/>
        </c:scaling>
        <c:axPos val="l"/>
        <c:majorGridlines/>
        <c:numFmt formatCode="General" sourceLinked="1"/>
        <c:tickLblPos val="nextTo"/>
        <c:crossAx val="74688000"/>
        <c:crosses val="autoZero"/>
        <c:crossBetween val="midCat"/>
      </c:valAx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0.06959</cdr:y>
    </cdr:from>
    <cdr:to>
      <cdr:x>0.19266</cdr:x>
      <cdr:y>0.15309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60061"/>
          <a:ext cx="1512168" cy="432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600" dirty="0" smtClean="0"/>
            <a:t>Количество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DBCA8-1463-4753-B606-6C69FA874B6F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9C7BA-F5AF-4648-BA6C-71FDCCD6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01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150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019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9C7BA-F5AF-4648-BA6C-71FDCCD61E6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607D-F57E-4852-8762-3CA7880130ED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2F88-F3E9-4291-9AC3-E2FA6A4F604B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B1F4-F429-4959-9060-0EBC651954DC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89EB-757F-47A0-8872-BC378CB06D74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D61B-9888-40EB-986F-5DB309860537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95C1-C845-4E70-9E5B-17986ACB3F5E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C80A-3966-4200-BF13-8AAD5FF28B6D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3D55-FD1E-4C58-9C31-790846BF9B5C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3938-90D6-4209-9C3B-0E941761B95E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003B-70AC-4CBE-A1DF-CCB29C654880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039C-2198-46F9-9F58-E82AE29DBE17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A530-4CBD-45F4-93B8-F9AD024C9B52}" type="datetime1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0848-1EC1-44E7-9E5E-112F01C0B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852936"/>
            <a:ext cx="7772400" cy="1791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Эксплуатация вертолетов в России. Состояние и основные тенденции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3231" y="5857892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prstClr val="black"/>
                </a:solidFill>
              </a:rPr>
              <a:t>АВИ</a:t>
            </a:r>
            <a:r>
              <a:rPr lang="en-US" sz="2000" dirty="0" smtClean="0">
                <a:solidFill>
                  <a:prstClr val="black"/>
                </a:solidFill>
              </a:rPr>
              <a:t> © 2014</a:t>
            </a:r>
            <a:endParaRPr lang="ru-RU" sz="2000" dirty="0">
              <a:solidFill>
                <a:prstClr val="black"/>
              </a:solidFill>
            </a:endParaRPr>
          </a:p>
        </p:txBody>
      </p:sp>
      <p:pic>
        <p:nvPicPr>
          <p:cNvPr id="3" name="Рисунок 0" descr="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620688"/>
            <a:ext cx="2556371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5212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Структура парка гражданских вертолетов по состоянию на 01 января 2014 г.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7298230"/>
              </p:ext>
            </p:extLst>
          </p:nvPr>
        </p:nvGraphicFramePr>
        <p:xfrm>
          <a:off x="1475656" y="1844824"/>
          <a:ext cx="6768752" cy="221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+mn-ea"/>
                        </a:rPr>
                        <a:t>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+mn-ea"/>
                        </a:rPr>
                        <a:t>(взлетная</a:t>
                      </a:r>
                      <a:r>
                        <a:rPr lang="ru-RU" sz="1600" baseline="0" dirty="0" smtClean="0">
                          <a:latin typeface="+mn-lt"/>
                          <a:ea typeface="+mn-ea"/>
                        </a:rPr>
                        <a:t> масса)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+mn-ea"/>
                        </a:rPr>
                        <a:t>Всего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Легкие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400" dirty="0" smtClean="0"/>
                        <a:t>(</a:t>
                      </a:r>
                      <a:r>
                        <a:rPr lang="ru-RU" sz="1400" dirty="0" smtClean="0"/>
                        <a:t>до</a:t>
                      </a:r>
                      <a:r>
                        <a:rPr lang="ru-RU" sz="1400" baseline="0" dirty="0" smtClean="0"/>
                        <a:t> 3 тонн</a:t>
                      </a:r>
                      <a:r>
                        <a:rPr lang="en-US" sz="1400" baseline="0" dirty="0" smtClean="0"/>
                        <a:t>)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57000">
                          <a:srgbClr val="A4C3E9"/>
                        </a:gs>
                        <a:gs pos="0">
                          <a:schemeClr val="bg1"/>
                        </a:gs>
                        <a:gs pos="100000">
                          <a:schemeClr val="tx2">
                            <a:lumMod val="60000"/>
                            <a:lumOff val="4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523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/>
                        </a:gs>
                        <a:gs pos="100000">
                          <a:schemeClr val="tx2">
                            <a:lumMod val="60000"/>
                            <a:lumOff val="4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Средние</a:t>
                      </a:r>
                      <a:r>
                        <a:rPr lang="en-US" sz="1600" dirty="0" smtClean="0"/>
                        <a:t>  </a:t>
                      </a:r>
                      <a:r>
                        <a:rPr lang="en-US" sz="1400" dirty="0" smtClean="0"/>
                        <a:t>(</a:t>
                      </a: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,0-10,0 </a:t>
                      </a:r>
                      <a:r>
                        <a:rPr lang="ru-RU" sz="1400" dirty="0" smtClean="0"/>
                        <a:t>т.)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2">
                            <a:lumMod val="7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610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/>
                        </a:gs>
                        <a:gs pos="99000">
                          <a:schemeClr val="accent2">
                            <a:lumMod val="7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Тяжелые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400" dirty="0" smtClean="0"/>
                        <a:t>(</a:t>
                      </a:r>
                      <a:r>
                        <a:rPr lang="ru-RU" sz="1400" dirty="0" smtClean="0"/>
                        <a:t>более</a:t>
                      </a:r>
                      <a:r>
                        <a:rPr lang="en-US" sz="1400" dirty="0" smtClean="0"/>
                        <a:t> 10</a:t>
                      </a:r>
                      <a:r>
                        <a:rPr lang="ru-RU" sz="1400" baseline="0" dirty="0" smtClean="0"/>
                        <a:t> т.</a:t>
                      </a:r>
                      <a:r>
                        <a:rPr lang="en-US" sz="1400" baseline="0" dirty="0" smtClean="0"/>
                        <a:t>)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1310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+mn-ea"/>
                        </a:rPr>
                        <a:t>Всего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rgbClr val="7030A0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2443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rgbClr val="7030A0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214290"/>
            <a:ext cx="400052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Ассоциация вертолетной индустрии 2014</a:t>
            </a:r>
            <a:endParaRPr lang="ru-RU" sz="1600" b="1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65545138"/>
              </p:ext>
            </p:extLst>
          </p:nvPr>
        </p:nvGraphicFramePr>
        <p:xfrm>
          <a:off x="1979712" y="4349477"/>
          <a:ext cx="5832648" cy="2508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9221301"/>
              </p:ext>
            </p:extLst>
          </p:nvPr>
        </p:nvGraphicFramePr>
        <p:xfrm>
          <a:off x="251520" y="4149080"/>
          <a:ext cx="4392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4290"/>
            <a:ext cx="400052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Ассоциация вертолетной индустрии 2014</a:t>
            </a:r>
            <a:endParaRPr lang="ru-RU" sz="16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Структура парка вертолетов. Тенденции изменения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2009-2014</a:t>
            </a:r>
            <a:endParaRPr lang="ru-RU" sz="36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5015793"/>
              </p:ext>
            </p:extLst>
          </p:nvPr>
        </p:nvGraphicFramePr>
        <p:xfrm>
          <a:off x="467544" y="1844824"/>
          <a:ext cx="8219256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551723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Легкие</a:t>
            </a:r>
            <a:r>
              <a:rPr lang="ru-RU" sz="2400" b="1" dirty="0" smtClean="0"/>
              <a:t> </a:t>
            </a:r>
            <a:r>
              <a:rPr lang="en-US" sz="2400" b="1" dirty="0" smtClean="0"/>
              <a:t>+ 123,5%</a:t>
            </a:r>
            <a:r>
              <a:rPr lang="ru-RU" sz="2400" b="1" dirty="0" smtClean="0"/>
              <a:t>     </a:t>
            </a:r>
            <a:r>
              <a:rPr lang="en-US" sz="2400" b="1" dirty="0" smtClean="0"/>
              <a:t> </a:t>
            </a:r>
            <a:r>
              <a:rPr lang="ru-RU" sz="2400" dirty="0" smtClean="0"/>
              <a:t>Средние</a:t>
            </a:r>
            <a:r>
              <a:rPr lang="ru-RU" sz="2400" b="1" dirty="0" smtClean="0"/>
              <a:t> </a:t>
            </a:r>
            <a:r>
              <a:rPr lang="en-US" sz="2400" b="1" dirty="0" smtClean="0"/>
              <a:t>+ 4,3%        </a:t>
            </a:r>
            <a:r>
              <a:rPr lang="ru-RU" sz="2400" dirty="0" smtClean="0"/>
              <a:t>Тяжелые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/>
              </a:rPr>
              <a:t>+ </a:t>
            </a:r>
            <a:r>
              <a:rPr lang="en-US" sz="2400" b="1" dirty="0" smtClean="0"/>
              <a:t>3,2%  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/>
          <p:cNvSpPr txBox="1"/>
          <p:nvPr/>
        </p:nvSpPr>
        <p:spPr>
          <a:xfrm>
            <a:off x="0" y="214290"/>
            <a:ext cx="400052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Ассоциация вертолетной индустрии 2014</a:t>
            </a:r>
            <a:endParaRPr lang="ru-RU" sz="1600" b="1" dirty="0"/>
          </a:p>
        </p:txBody>
      </p:sp>
      <p:graphicFrame>
        <p:nvGraphicFramePr>
          <p:cNvPr id="110" name="Таблица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7765559"/>
              </p:ext>
            </p:extLst>
          </p:nvPr>
        </p:nvGraphicFramePr>
        <p:xfrm>
          <a:off x="323528" y="1268760"/>
          <a:ext cx="8424936" cy="5258314"/>
        </p:xfrm>
        <a:graphic>
          <a:graphicData uri="http://schemas.openxmlformats.org/drawingml/2006/table">
            <a:tbl>
              <a:tblPr/>
              <a:tblGrid>
                <a:gridCol w="2045632"/>
                <a:gridCol w="2029266"/>
                <a:gridCol w="2175530"/>
                <a:gridCol w="2174508"/>
              </a:tblGrid>
              <a:tr h="213687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 dirty="0">
                          <a:latin typeface="Times New Roman"/>
                          <a:ea typeface="Times New Roman"/>
                          <a:cs typeface="Times New Roman"/>
                        </a:rPr>
                        <a:t>Model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Type certificate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Date of issue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Manufacturer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W-3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17-В-3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17.12.1992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WSK PZL Swidnik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ВО 105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82-105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09.12.1995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ВК-117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94-ВК117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04.03.1996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AS350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107-AS-350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14.06.</a:t>
                      </a: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1996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ЕС130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107-AS-350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12.10.</a:t>
                      </a: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2006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AS332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110-332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05.12.1996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AS-355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112-355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06.12.1996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Agusta A109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CT170-A109E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24.05.1999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Agusta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407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CT171-BELL407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24.05.1999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Helicopter Textron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KAMOV -32A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36-32A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16.07.1993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KAMOV, 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MI-34C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72-74C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27.09.1995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    MIL,Russia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MI-26TC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81-26TC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27.09.1995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MIL,Russia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MI-171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90-171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29.12.1995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MIL,Russia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MI-171A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132-171A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03.07.1997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MIL,Russia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MI-172A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133-172A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03.07.1997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MIL,Russia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MI-172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CT175-МИ-172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04.11.1999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MIL,Russia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KAMOV-32AO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CTOK190-Ka-32AO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04.08.2000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KAMOV, 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KAMOV-226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 dirty="0">
                          <a:latin typeface="Times New Roman"/>
                          <a:ea typeface="Times New Roman"/>
                          <a:cs typeface="Times New Roman"/>
                        </a:rPr>
                        <a:t>CT225-Ka-226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31.10.2003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KAMOV, Rusisa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“ANSAT”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CT236-Ансат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29.12.2004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Kazan Helicopter Plant, 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“ANSAT K”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CTOK311-Ансат-К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17.03.2010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Kazan Helicopter Plant, Russia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Robinson R-44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CT206-R44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28.01.2002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Robinson Helicopter Company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430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CT239-Bell 430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07.07.2005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Helicopter Textron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206B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CT240-Bell 206B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07.07.2005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Helicopter Textron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PZL-SW-4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CT243-PZL-SW-4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29.07.2005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PZL-Swidnik S.A.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Robinson R22BETA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СТ252- </a:t>
                      </a: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R22BETA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02.11.2005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Robinson Helicopter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427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CT255-Bell 427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02.06.2006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Helicopter Textron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EC120B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CT258-EC120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12.10.2006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3687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EurocopterEC135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CT263-EC135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27.06.2007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MD900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CT284-MD900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21.11.2008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MD Helicopters, Inc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EC155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 304-EC155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01.10.2009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Eurocopter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4765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MI-171(all modification)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CT330-Ми-171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06.07.2012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MIL,Russia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Agusta 119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CT316-A119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25.06.2010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Agusta S.p.A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Agusta 1</a:t>
                      </a: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600" b="1" i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CT318-AW329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21.10.2010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Agusta S.p.A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429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CT325-Bell429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04.07.2011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>
                          <a:latin typeface="Times New Roman"/>
                          <a:ea typeface="Times New Roman"/>
                          <a:cs typeface="Times New Roman"/>
                        </a:rPr>
                        <a:t>Bell Helicopter Textron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239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 dirty="0">
                          <a:latin typeface="Times New Roman"/>
                          <a:ea typeface="Times New Roman"/>
                          <a:cs typeface="Times New Roman"/>
                        </a:rPr>
                        <a:t>R-66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 dirty="0">
                          <a:latin typeface="Times New Roman"/>
                          <a:ea typeface="Times New Roman"/>
                          <a:cs typeface="Times New Roman"/>
                        </a:rPr>
                        <a:t>CT337-R66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 dirty="0">
                          <a:latin typeface="Times New Roman"/>
                          <a:ea typeface="Times New Roman"/>
                          <a:cs typeface="Times New Roman"/>
                        </a:rPr>
                        <a:t>18.03.2013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n-US" sz="6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Roboinson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79" marR="6979" marT="697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Вертолеты, сертифицированные в России</a:t>
            </a:r>
            <a:r>
              <a:rPr lang="en-US" sz="3200" dirty="0" smtClean="0"/>
              <a:t>2014</a:t>
            </a:r>
            <a:endParaRPr lang="ru-RU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01297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Основные виды авиационных работ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492941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Перевозка пассажиров заказчика</a:t>
            </a:r>
            <a:r>
              <a:rPr lang="en-US" dirty="0" smtClean="0"/>
              <a:t>;</a:t>
            </a:r>
          </a:p>
          <a:p>
            <a:pPr lvl="0"/>
            <a:r>
              <a:rPr lang="ru-RU" dirty="0" smtClean="0"/>
              <a:t>Патрулирование трубопроводов</a:t>
            </a:r>
            <a:r>
              <a:rPr lang="en-US" dirty="0" smtClean="0"/>
              <a:t>;</a:t>
            </a:r>
          </a:p>
          <a:p>
            <a:pPr lvl="0"/>
            <a:r>
              <a:rPr lang="ru-RU" dirty="0" smtClean="0"/>
              <a:t>Строительно-монтажные работы</a:t>
            </a:r>
            <a:r>
              <a:rPr lang="en-US" dirty="0" smtClean="0"/>
              <a:t>;</a:t>
            </a:r>
          </a:p>
          <a:p>
            <a:pPr lvl="0"/>
            <a:r>
              <a:rPr lang="ru-RU" dirty="0" smtClean="0"/>
              <a:t>Медицинская эвакуация</a:t>
            </a:r>
            <a:r>
              <a:rPr lang="en-US" dirty="0" smtClean="0"/>
              <a:t>;</a:t>
            </a:r>
          </a:p>
          <a:p>
            <a:pPr lvl="0"/>
            <a:r>
              <a:rPr lang="en-US" dirty="0" smtClean="0"/>
              <a:t>VIP</a:t>
            </a:r>
            <a:r>
              <a:rPr lang="ru-RU" dirty="0" smtClean="0"/>
              <a:t> перевозки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АОН и частные пилоты</a:t>
            </a:r>
            <a:r>
              <a:rPr lang="en-US" dirty="0" smtClean="0"/>
              <a:t>;</a:t>
            </a:r>
          </a:p>
          <a:p>
            <a:r>
              <a:rPr lang="ru-RU" dirty="0" err="1" smtClean="0"/>
              <a:t>Логгинг</a:t>
            </a:r>
            <a:r>
              <a:rPr lang="en-US" dirty="0" smtClean="0"/>
              <a:t>;</a:t>
            </a:r>
            <a:endParaRPr lang="en-US" dirty="0" smtClean="0"/>
          </a:p>
          <a:p>
            <a:pPr lvl="0"/>
            <a:r>
              <a:rPr lang="ru-RU" dirty="0" err="1" smtClean="0"/>
              <a:t>Лесопатрульные</a:t>
            </a:r>
            <a:r>
              <a:rPr lang="ru-RU" dirty="0" smtClean="0"/>
              <a:t> полеты и тушение лесных пожаров</a:t>
            </a:r>
            <a:r>
              <a:rPr lang="en-US" dirty="0" smtClean="0"/>
              <a:t>;</a:t>
            </a:r>
            <a:endParaRPr lang="en-US" dirty="0"/>
          </a:p>
          <a:p>
            <a:r>
              <a:rPr lang="ru-RU" dirty="0" smtClean="0"/>
              <a:t>Работы по контрактам ООН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400052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Ассоциация вертолетной индустрии 2014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54186511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4290"/>
            <a:ext cx="400052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Ассоциация вертолетной индустрии 2014</a:t>
            </a:r>
            <a:endParaRPr lang="ru-RU" sz="1600" b="1" dirty="0"/>
          </a:p>
        </p:txBody>
      </p:sp>
      <p:graphicFrame>
        <p:nvGraphicFramePr>
          <p:cNvPr id="3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3812066"/>
              </p:ext>
            </p:extLst>
          </p:nvPr>
        </p:nvGraphicFramePr>
        <p:xfrm>
          <a:off x="755576" y="1412776"/>
          <a:ext cx="7848872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215008"/>
          </a:xfrm>
        </p:spPr>
        <p:txBody>
          <a:bodyPr>
            <a:noAutofit/>
          </a:bodyPr>
          <a:lstStyle/>
          <a:p>
            <a:r>
              <a:rPr lang="ru-RU" sz="4000" dirty="0" smtClean="0"/>
              <a:t>Ежегодное изменение парка</a:t>
            </a:r>
            <a:r>
              <a:rPr lang="en-US" sz="4000" dirty="0" smtClean="0"/>
              <a:t>- </a:t>
            </a:r>
            <a:br>
              <a:rPr lang="en-US" sz="4000" dirty="0" smtClean="0"/>
            </a:br>
            <a:r>
              <a:rPr lang="ru-RU" sz="4000" dirty="0" smtClean="0"/>
              <a:t>Статистика и прогнозы</a:t>
            </a:r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9144000" cy="1080120"/>
          </a:xfrm>
        </p:spPr>
        <p:txBody>
          <a:bodyPr>
            <a:noAutofit/>
          </a:bodyPr>
          <a:lstStyle/>
          <a:p>
            <a:pPr fontAlgn="b"/>
            <a:r>
              <a:rPr lang="ru-RU" sz="3600" dirty="0" smtClean="0">
                <a:solidFill>
                  <a:srgbClr val="000000"/>
                </a:solidFill>
              </a:rPr>
              <a:t>Оценка потребности вертолетного рынка</a:t>
            </a:r>
            <a:r>
              <a:rPr lang="en-US" sz="3600" dirty="0" smtClean="0">
                <a:solidFill>
                  <a:srgbClr val="000000"/>
                </a:solidFill>
              </a:rPr>
              <a:t/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2014-2018</a:t>
            </a:r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8640"/>
            <a:ext cx="400052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Ассоциация вертолетной индустрии 2014</a:t>
            </a:r>
            <a:endParaRPr lang="ru-RU" sz="1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7288" y="2276872"/>
            <a:ext cx="8323184" cy="4032448"/>
          </a:xfrm>
        </p:spPr>
        <p:txBody>
          <a:bodyPr>
            <a:normAutofit/>
          </a:bodyPr>
          <a:lstStyle/>
          <a:p>
            <a:r>
              <a:rPr lang="ru-RU" dirty="0" smtClean="0"/>
              <a:t>Всего – около </a:t>
            </a:r>
            <a:r>
              <a:rPr lang="en-US" b="1" dirty="0" smtClean="0"/>
              <a:t>600</a:t>
            </a:r>
            <a:r>
              <a:rPr lang="en-US" dirty="0" smtClean="0"/>
              <a:t> </a:t>
            </a:r>
            <a:r>
              <a:rPr lang="ru-RU" dirty="0" smtClean="0"/>
              <a:t>вертолетов</a:t>
            </a:r>
            <a:r>
              <a:rPr lang="en-US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из них – около </a:t>
            </a:r>
            <a:r>
              <a:rPr lang="en-US" b="1" dirty="0" smtClean="0"/>
              <a:t>400</a:t>
            </a:r>
            <a:r>
              <a:rPr lang="ru-RU" b="1" dirty="0" smtClean="0"/>
              <a:t>  </a:t>
            </a:r>
            <a:r>
              <a:rPr lang="ru-RU" dirty="0" smtClean="0"/>
              <a:t>легких и средних</a:t>
            </a:r>
            <a:endParaRPr lang="en-US" dirty="0" smtClean="0"/>
          </a:p>
          <a:p>
            <a:r>
              <a:rPr lang="ru-RU" dirty="0" smtClean="0"/>
              <a:t>Соответственно прирост объемов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̶</a:t>
            </a:r>
            <a:r>
              <a:rPr lang="ru-RU" dirty="0" smtClean="0"/>
              <a:t>  Технического обслуживания</a:t>
            </a:r>
            <a:r>
              <a:rPr lang="en-US" dirty="0" smtClean="0"/>
              <a:t>, 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̶</a:t>
            </a:r>
            <a:r>
              <a:rPr lang="ru-RU" dirty="0" smtClean="0"/>
              <a:t>  Наземного обслуживания</a:t>
            </a:r>
            <a:r>
              <a:rPr lang="en-US" dirty="0" smtClean="0"/>
              <a:t>,</a:t>
            </a:r>
          </a:p>
          <a:p>
            <a:pPr marL="400050" lvl="1" indent="0">
              <a:buNone/>
            </a:pPr>
            <a:r>
              <a:rPr lang="en-US" dirty="0" smtClean="0"/>
              <a:t> ̶</a:t>
            </a:r>
            <a:r>
              <a:rPr lang="ru-RU" dirty="0" smtClean="0"/>
              <a:t>   Материально-технического обеспечения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 ̶  </a:t>
            </a:r>
            <a:r>
              <a:rPr lang="ru-RU" dirty="0" smtClean="0"/>
              <a:t> Обеспечения </a:t>
            </a:r>
            <a:r>
              <a:rPr lang="ru-RU" dirty="0" err="1" smtClean="0"/>
              <a:t>авиаГСМ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357562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pic>
        <p:nvPicPr>
          <p:cNvPr id="4" name="Picture 2" descr="\\192.168.0.1\obmen\Зорин\ав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214422"/>
            <a:ext cx="2924176" cy="1943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2976</TotalTime>
  <Words>408</Words>
  <Application>Microsoft Office PowerPoint</Application>
  <PresentationFormat>Экран (4:3)</PresentationFormat>
  <Paragraphs>197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Эксплуатация вертолетов в России. Состояние и основные тенденции</vt:lpstr>
      <vt:lpstr>Структура парка гражданских вертолетов по состоянию на 01 января 2014 г.</vt:lpstr>
      <vt:lpstr>Структура парка вертолетов. Тенденции изменения 2009-2014</vt:lpstr>
      <vt:lpstr>Вертолеты, сертифицированные в России2014</vt:lpstr>
      <vt:lpstr>Основные виды авиационных работ</vt:lpstr>
      <vt:lpstr>Ежегодное изменение парка-  Статистика и прогнозы</vt:lpstr>
      <vt:lpstr>Оценка потребности вертолетного рынка 2014-2018</vt:lpstr>
      <vt:lpstr>Благодарю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helicopter fleet in Russia:</dc:title>
  <dc:creator>1</dc:creator>
  <cp:lastModifiedBy>авт</cp:lastModifiedBy>
  <cp:revision>213</cp:revision>
  <dcterms:created xsi:type="dcterms:W3CDTF">2010-02-08T18:32:50Z</dcterms:created>
  <dcterms:modified xsi:type="dcterms:W3CDTF">2014-05-22T05:59:22Z</dcterms:modified>
</cp:coreProperties>
</file>