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12"/>
  </p:notesMasterIdLst>
  <p:handoutMasterIdLst>
    <p:handoutMasterId r:id="rId13"/>
  </p:handoutMasterIdLst>
  <p:sldIdLst>
    <p:sldId id="256" r:id="rId3"/>
    <p:sldId id="341" r:id="rId4"/>
    <p:sldId id="343" r:id="rId5"/>
    <p:sldId id="350" r:id="rId6"/>
    <p:sldId id="349" r:id="rId7"/>
    <p:sldId id="359" r:id="rId8"/>
    <p:sldId id="358" r:id="rId9"/>
    <p:sldId id="339" r:id="rId10"/>
    <p:sldId id="355" r:id="rId11"/>
  </p:sldIdLst>
  <p:sldSz cx="9144000" cy="6858000" type="screen4x3"/>
  <p:notesSz cx="7053263"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CC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p:restoredTop sz="86629" autoAdjust="0"/>
  </p:normalViewPr>
  <p:slideViewPr>
    <p:cSldViewPr>
      <p:cViewPr>
        <p:scale>
          <a:sx n="57" d="100"/>
          <a:sy n="57" d="100"/>
        </p:scale>
        <p:origin x="-2280" y="-752"/>
      </p:cViewPr>
      <p:guideLst>
        <p:guide orient="horz" pos="2256"/>
        <p:guide pos="2880"/>
      </p:guideLst>
    </p:cSldViewPr>
  </p:slideViewPr>
  <p:notesTextViewPr>
    <p:cViewPr>
      <p:scale>
        <a:sx n="100" d="100"/>
        <a:sy n="100" d="100"/>
      </p:scale>
      <p:origin x="0" y="80"/>
    </p:cViewPr>
  </p:notesTextViewPr>
  <p:sorterViewPr>
    <p:cViewPr>
      <p:scale>
        <a:sx n="100" d="100"/>
        <a:sy n="100" d="100"/>
      </p:scale>
      <p:origin x="0" y="0"/>
    </p:cViewPr>
  </p:sorterViewPr>
  <p:notesViewPr>
    <p:cSldViewPr>
      <p:cViewPr>
        <p:scale>
          <a:sx n="80" d="100"/>
          <a:sy n="80" d="100"/>
        </p:scale>
        <p:origin x="-2160" y="1218"/>
      </p:cViewPr>
      <p:guideLst>
        <p:guide orient="horz" pos="3220"/>
        <p:guide pos="2221"/>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1"/>
            <a:ext cx="3056414" cy="465455"/>
          </a:xfrm>
          <a:prstGeom prst="rect">
            <a:avLst/>
          </a:prstGeom>
          <a:noFill/>
          <a:ln w="9525">
            <a:noFill/>
            <a:miter lim="800000"/>
            <a:headEnd/>
            <a:tailEnd/>
          </a:ln>
          <a:effectLst/>
        </p:spPr>
        <p:txBody>
          <a:bodyPr vert="horz" wrap="square" lIns="93497" tIns="46749" rIns="93497" bIns="46749" numCol="1" anchor="t" anchorCtr="0" compatLnSpc="1">
            <a:prstTxWarp prst="textNoShape">
              <a:avLst/>
            </a:prstTxWarp>
          </a:bodyPr>
          <a:lstStyle>
            <a:lvl1pPr>
              <a:defRPr sz="1200"/>
            </a:lvl1pPr>
          </a:lstStyle>
          <a:p>
            <a:pPr>
              <a:defRPr/>
            </a:pPr>
            <a:endParaRPr lang="en-US" dirty="0"/>
          </a:p>
        </p:txBody>
      </p:sp>
      <p:sp>
        <p:nvSpPr>
          <p:cNvPr id="36867" name="Rectangle 3"/>
          <p:cNvSpPr>
            <a:spLocks noGrp="1" noChangeArrowheads="1"/>
          </p:cNvSpPr>
          <p:nvPr>
            <p:ph type="dt" sz="quarter" idx="1"/>
          </p:nvPr>
        </p:nvSpPr>
        <p:spPr bwMode="auto">
          <a:xfrm>
            <a:off x="3995217" y="1"/>
            <a:ext cx="3056414" cy="465455"/>
          </a:xfrm>
          <a:prstGeom prst="rect">
            <a:avLst/>
          </a:prstGeom>
          <a:noFill/>
          <a:ln w="9525">
            <a:noFill/>
            <a:miter lim="800000"/>
            <a:headEnd/>
            <a:tailEnd/>
          </a:ln>
          <a:effectLst/>
        </p:spPr>
        <p:txBody>
          <a:bodyPr vert="horz" wrap="square" lIns="93497" tIns="46749" rIns="93497" bIns="46749" numCol="1" anchor="t" anchorCtr="0" compatLnSpc="1">
            <a:prstTxWarp prst="textNoShape">
              <a:avLst/>
            </a:prstTxWarp>
          </a:bodyPr>
          <a:lstStyle>
            <a:lvl1pPr algn="r">
              <a:defRPr sz="1200"/>
            </a:lvl1pPr>
          </a:lstStyle>
          <a:p>
            <a:pPr>
              <a:defRPr/>
            </a:pPr>
            <a:endParaRPr lang="en-US" dirty="0"/>
          </a:p>
        </p:txBody>
      </p:sp>
      <p:sp>
        <p:nvSpPr>
          <p:cNvPr id="36868" name="Rectangle 4"/>
          <p:cNvSpPr>
            <a:spLocks noGrp="1" noChangeArrowheads="1"/>
          </p:cNvSpPr>
          <p:nvPr>
            <p:ph type="ftr" sz="quarter" idx="2"/>
          </p:nvPr>
        </p:nvSpPr>
        <p:spPr bwMode="auto">
          <a:xfrm>
            <a:off x="0" y="8842030"/>
            <a:ext cx="3056414" cy="465455"/>
          </a:xfrm>
          <a:prstGeom prst="rect">
            <a:avLst/>
          </a:prstGeom>
          <a:noFill/>
          <a:ln w="9525">
            <a:noFill/>
            <a:miter lim="800000"/>
            <a:headEnd/>
            <a:tailEnd/>
          </a:ln>
          <a:effectLst/>
        </p:spPr>
        <p:txBody>
          <a:bodyPr vert="horz" wrap="square" lIns="93497" tIns="46749" rIns="93497" bIns="46749" numCol="1" anchor="b" anchorCtr="0" compatLnSpc="1">
            <a:prstTxWarp prst="textNoShape">
              <a:avLst/>
            </a:prstTxWarp>
          </a:bodyPr>
          <a:lstStyle>
            <a:lvl1pPr>
              <a:defRPr sz="1200"/>
            </a:lvl1pPr>
          </a:lstStyle>
          <a:p>
            <a:pPr>
              <a:defRPr/>
            </a:pPr>
            <a:endParaRPr lang="en-US" dirty="0"/>
          </a:p>
        </p:txBody>
      </p:sp>
      <p:sp>
        <p:nvSpPr>
          <p:cNvPr id="36869" name="Rectangle 5"/>
          <p:cNvSpPr>
            <a:spLocks noGrp="1" noChangeArrowheads="1"/>
          </p:cNvSpPr>
          <p:nvPr>
            <p:ph type="sldNum" sz="quarter" idx="3"/>
          </p:nvPr>
        </p:nvSpPr>
        <p:spPr bwMode="auto">
          <a:xfrm>
            <a:off x="3995217" y="8842030"/>
            <a:ext cx="3056414" cy="465455"/>
          </a:xfrm>
          <a:prstGeom prst="rect">
            <a:avLst/>
          </a:prstGeom>
          <a:noFill/>
          <a:ln w="9525">
            <a:noFill/>
            <a:miter lim="800000"/>
            <a:headEnd/>
            <a:tailEnd/>
          </a:ln>
          <a:effectLst/>
        </p:spPr>
        <p:txBody>
          <a:bodyPr vert="horz" wrap="square" lIns="93497" tIns="46749" rIns="93497" bIns="46749" numCol="1" anchor="b" anchorCtr="0" compatLnSpc="1">
            <a:prstTxWarp prst="textNoShape">
              <a:avLst/>
            </a:prstTxWarp>
          </a:bodyPr>
          <a:lstStyle>
            <a:lvl1pPr algn="r">
              <a:defRPr sz="1200"/>
            </a:lvl1pPr>
          </a:lstStyle>
          <a:p>
            <a:pPr>
              <a:defRPr/>
            </a:pPr>
            <a:fld id="{0F4B6BC4-F2B4-422D-87B8-53CF8BE65AA3}" type="slidenum">
              <a:rPr lang="en-US"/>
              <a:pPr>
                <a:defRPr/>
              </a:pPr>
              <a:t>‹#›</a:t>
            </a:fld>
            <a:endParaRPr lang="en-US" dirty="0"/>
          </a:p>
        </p:txBody>
      </p:sp>
    </p:spTree>
    <p:extLst>
      <p:ext uri="{BB962C8B-B14F-4D97-AF65-F5344CB8AC3E}">
        <p14:creationId xmlns:p14="http://schemas.microsoft.com/office/powerpoint/2010/main" xmlns="" val="9396900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1"/>
            <a:ext cx="3056414" cy="465455"/>
          </a:xfrm>
          <a:prstGeom prst="rect">
            <a:avLst/>
          </a:prstGeom>
          <a:noFill/>
          <a:ln w="9525">
            <a:noFill/>
            <a:miter lim="800000"/>
            <a:headEnd/>
            <a:tailEnd/>
          </a:ln>
          <a:effectLst/>
        </p:spPr>
        <p:txBody>
          <a:bodyPr vert="horz" wrap="square" lIns="93497" tIns="46749" rIns="93497" bIns="46749" numCol="1" anchor="t" anchorCtr="0" compatLnSpc="1">
            <a:prstTxWarp prst="textNoShape">
              <a:avLst/>
            </a:prstTxWarp>
          </a:bodyPr>
          <a:lstStyle>
            <a:lvl1pPr>
              <a:defRPr sz="1200"/>
            </a:lvl1pPr>
          </a:lstStyle>
          <a:p>
            <a:pPr>
              <a:defRPr/>
            </a:pPr>
            <a:endParaRPr lang="en-US" dirty="0"/>
          </a:p>
        </p:txBody>
      </p:sp>
      <p:sp>
        <p:nvSpPr>
          <p:cNvPr id="18435" name="Rectangle 3"/>
          <p:cNvSpPr>
            <a:spLocks noGrp="1" noChangeArrowheads="1"/>
          </p:cNvSpPr>
          <p:nvPr>
            <p:ph type="dt" idx="1"/>
          </p:nvPr>
        </p:nvSpPr>
        <p:spPr bwMode="auto">
          <a:xfrm>
            <a:off x="3995217" y="1"/>
            <a:ext cx="3056414" cy="465455"/>
          </a:xfrm>
          <a:prstGeom prst="rect">
            <a:avLst/>
          </a:prstGeom>
          <a:noFill/>
          <a:ln w="9525">
            <a:noFill/>
            <a:miter lim="800000"/>
            <a:headEnd/>
            <a:tailEnd/>
          </a:ln>
          <a:effectLst/>
        </p:spPr>
        <p:txBody>
          <a:bodyPr vert="horz" wrap="square" lIns="93497" tIns="46749" rIns="93497" bIns="46749" numCol="1" anchor="t" anchorCtr="0" compatLnSpc="1">
            <a:prstTxWarp prst="textNoShape">
              <a:avLst/>
            </a:prstTxWarp>
          </a:bodyPr>
          <a:lstStyle>
            <a:lvl1pPr algn="r">
              <a:defRPr sz="1200"/>
            </a:lvl1pPr>
          </a:lstStyle>
          <a:p>
            <a:pPr>
              <a:defRPr/>
            </a:pPr>
            <a:endParaRPr lang="en-US" dirty="0"/>
          </a:p>
        </p:txBody>
      </p:sp>
      <p:sp>
        <p:nvSpPr>
          <p:cNvPr id="14340" name="Rectangle 4"/>
          <p:cNvSpPr>
            <a:spLocks noGrp="1" noRot="1" noChangeAspect="1" noChangeArrowheads="1" noTextEdit="1"/>
          </p:cNvSpPr>
          <p:nvPr>
            <p:ph type="sldImg" idx="2"/>
          </p:nvPr>
        </p:nvSpPr>
        <p:spPr bwMode="auto">
          <a:xfrm>
            <a:off x="1200150" y="698500"/>
            <a:ext cx="4654550" cy="3492500"/>
          </a:xfrm>
          <a:prstGeom prst="rect">
            <a:avLst/>
          </a:prstGeom>
          <a:noFill/>
          <a:ln w="9525">
            <a:solidFill>
              <a:srgbClr val="000000"/>
            </a:solidFill>
            <a:miter lim="800000"/>
            <a:headEnd/>
            <a:tailEnd/>
          </a:ln>
        </p:spPr>
      </p:sp>
      <p:sp>
        <p:nvSpPr>
          <p:cNvPr id="18437" name="Rectangle 5"/>
          <p:cNvSpPr>
            <a:spLocks noGrp="1" noChangeArrowheads="1"/>
          </p:cNvSpPr>
          <p:nvPr>
            <p:ph type="body" sz="quarter" idx="3"/>
          </p:nvPr>
        </p:nvSpPr>
        <p:spPr bwMode="auto">
          <a:xfrm>
            <a:off x="705327" y="4421824"/>
            <a:ext cx="5642610" cy="4189095"/>
          </a:xfrm>
          <a:prstGeom prst="rect">
            <a:avLst/>
          </a:prstGeom>
          <a:noFill/>
          <a:ln w="9525">
            <a:noFill/>
            <a:miter lim="800000"/>
            <a:headEnd/>
            <a:tailEnd/>
          </a:ln>
          <a:effectLst/>
        </p:spPr>
        <p:txBody>
          <a:bodyPr vert="horz" wrap="square" lIns="93497" tIns="46749" rIns="93497" bIns="4674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8438" name="Rectangle 6"/>
          <p:cNvSpPr>
            <a:spLocks noGrp="1" noChangeArrowheads="1"/>
          </p:cNvSpPr>
          <p:nvPr>
            <p:ph type="ftr" sz="quarter" idx="4"/>
          </p:nvPr>
        </p:nvSpPr>
        <p:spPr bwMode="auto">
          <a:xfrm>
            <a:off x="0" y="8842030"/>
            <a:ext cx="3056414" cy="465455"/>
          </a:xfrm>
          <a:prstGeom prst="rect">
            <a:avLst/>
          </a:prstGeom>
          <a:noFill/>
          <a:ln w="9525">
            <a:noFill/>
            <a:miter lim="800000"/>
            <a:headEnd/>
            <a:tailEnd/>
          </a:ln>
          <a:effectLst/>
        </p:spPr>
        <p:txBody>
          <a:bodyPr vert="horz" wrap="square" lIns="93497" tIns="46749" rIns="93497" bIns="46749" numCol="1" anchor="b" anchorCtr="0" compatLnSpc="1">
            <a:prstTxWarp prst="textNoShape">
              <a:avLst/>
            </a:prstTxWarp>
          </a:bodyPr>
          <a:lstStyle>
            <a:lvl1pPr>
              <a:defRPr sz="1200"/>
            </a:lvl1pPr>
          </a:lstStyle>
          <a:p>
            <a:pPr>
              <a:defRPr/>
            </a:pPr>
            <a:endParaRPr lang="en-US" dirty="0"/>
          </a:p>
        </p:txBody>
      </p:sp>
      <p:sp>
        <p:nvSpPr>
          <p:cNvPr id="18439" name="Rectangle 7"/>
          <p:cNvSpPr>
            <a:spLocks noGrp="1" noChangeArrowheads="1"/>
          </p:cNvSpPr>
          <p:nvPr>
            <p:ph type="sldNum" sz="quarter" idx="5"/>
          </p:nvPr>
        </p:nvSpPr>
        <p:spPr bwMode="auto">
          <a:xfrm>
            <a:off x="3995217" y="8842030"/>
            <a:ext cx="3056414" cy="465455"/>
          </a:xfrm>
          <a:prstGeom prst="rect">
            <a:avLst/>
          </a:prstGeom>
          <a:noFill/>
          <a:ln w="9525">
            <a:noFill/>
            <a:miter lim="800000"/>
            <a:headEnd/>
            <a:tailEnd/>
          </a:ln>
          <a:effectLst/>
        </p:spPr>
        <p:txBody>
          <a:bodyPr vert="horz" wrap="square" lIns="93497" tIns="46749" rIns="93497" bIns="46749" numCol="1" anchor="b" anchorCtr="0" compatLnSpc="1">
            <a:prstTxWarp prst="textNoShape">
              <a:avLst/>
            </a:prstTxWarp>
          </a:bodyPr>
          <a:lstStyle>
            <a:lvl1pPr algn="r">
              <a:defRPr sz="1200"/>
            </a:lvl1pPr>
          </a:lstStyle>
          <a:p>
            <a:pPr>
              <a:defRPr/>
            </a:pPr>
            <a:fld id="{99C606D8-F031-4B6C-9162-A65B9CBC3034}" type="slidenum">
              <a:rPr lang="en-US"/>
              <a:pPr>
                <a:defRPr/>
              </a:pPr>
              <a:t>‹#›</a:t>
            </a:fld>
            <a:endParaRPr lang="en-US" dirty="0"/>
          </a:p>
        </p:txBody>
      </p:sp>
    </p:spTree>
    <p:extLst>
      <p:ext uri="{BB962C8B-B14F-4D97-AF65-F5344CB8AC3E}">
        <p14:creationId xmlns:p14="http://schemas.microsoft.com/office/powerpoint/2010/main" xmlns="" val="19735232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p:spPr>
        <p:txBody>
          <a:bodyPr/>
          <a:lstStyle/>
          <a:p>
            <a:fld id="{AF203CBB-641D-4E1A-896D-D6991DF91BDC}" type="slidenum">
              <a:rPr lang="en-US" smtClean="0"/>
              <a:pPr/>
              <a:t>1</a:t>
            </a:fld>
            <a:endParaRPr lang="en-US" dirty="0" smtClean="0"/>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p:spPr>
        <p:txBody>
          <a:bodyPr/>
          <a:lstStyle/>
          <a:p>
            <a:pPr eaLnBrk="1" hangingPunct="1">
              <a:lnSpc>
                <a:spcPct val="150000"/>
              </a:lnSpc>
            </a:pPr>
            <a:r>
              <a:rPr lang="en-GB" sz="1400" dirty="0" smtClean="0"/>
              <a:t>Good morning/afternoon ladies and gentlemen.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a:noFill/>
        </p:spPr>
        <p:txBody>
          <a:bodyPr/>
          <a:lstStyle/>
          <a:p>
            <a:fld id="{35A5774C-ADD6-4A12-AB13-4D75BCB7D527}" type="slidenum">
              <a:rPr lang="en-US" smtClean="0"/>
              <a:pPr/>
              <a:t>2</a:t>
            </a:fld>
            <a:endParaRPr lang="en-US" dirty="0" smtClean="0"/>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a:ln/>
        </p:spPr>
        <p:txBody>
          <a:bodyPr/>
          <a:lstStyle/>
          <a:p>
            <a:pPr marL="0" marR="0" indent="0" algn="l" defTabSz="914400" rtl="0" eaLnBrk="1" fontAlgn="base" latinLnBrk="0" hangingPunct="1">
              <a:lnSpc>
                <a:spcPct val="150000"/>
              </a:lnSpc>
              <a:spcBef>
                <a:spcPct val="30000"/>
              </a:spcBef>
              <a:spcAft>
                <a:spcPct val="0"/>
              </a:spcAft>
              <a:buClrTx/>
              <a:buSzTx/>
              <a:buFontTx/>
              <a:buNone/>
              <a:tabLst/>
              <a:defRPr/>
            </a:pPr>
            <a:r>
              <a:rPr lang="en-US" sz="1400" dirty="0" smtClean="0"/>
              <a:t>Here is what I want to cover today</a:t>
            </a:r>
            <a:r>
              <a:rPr lang="en-US" sz="1400" baseline="0" dirty="0" smtClean="0"/>
              <a:t>.</a:t>
            </a:r>
            <a:endParaRPr lang="en-US" sz="1400" dirty="0" smtClean="0"/>
          </a:p>
          <a:p>
            <a:pPr eaLnBrk="1" hangingPunct="1">
              <a:lnSpc>
                <a:spcPct val="150000"/>
              </a:lnSpc>
            </a:pPr>
            <a:endParaRPr lang="en-US" sz="1400"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txBox="1">
            <a:spLocks noGrp="1" noChangeArrowheads="1"/>
          </p:cNvSpPr>
          <p:nvPr/>
        </p:nvSpPr>
        <p:spPr bwMode="auto">
          <a:xfrm>
            <a:off x="3995217" y="8842029"/>
            <a:ext cx="3056414" cy="4654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3488" tIns="46745" rIns="93488" bIns="46745" anchor="b"/>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CBA0A633-14A6-4E30-80E1-83F3F563A51A}" type="slidenum">
              <a:rPr lang="en-US" sz="1200"/>
              <a:pPr algn="r" eaLnBrk="1" hangingPunct="1"/>
              <a:t>3</a:t>
            </a:fld>
            <a:endParaRPr lang="en-US" sz="1200" dirty="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xfrm>
            <a:off x="478631" y="4421824"/>
            <a:ext cx="6096000" cy="418909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3488" tIns="46745" rIns="93488" bIns="46745"/>
          <a:lstStyle/>
          <a:p>
            <a:pPr>
              <a:lnSpc>
                <a:spcPct val="150000"/>
              </a:lnSpc>
              <a:spcBef>
                <a:spcPts val="0"/>
              </a:spcBef>
            </a:pPr>
            <a:r>
              <a:rPr lang="en-GB" sz="1400" dirty="0" smtClean="0">
                <a:latin typeface="Arial" pitchFamily="34" charset="0"/>
              </a:rPr>
              <a:t>In the order listed here, starting with the US Helicopter Safety Team representative, please state who is on this webcast and briefly describe your team’s current efforts and any collaboration or support needs you may have.</a:t>
            </a:r>
          </a:p>
          <a:p>
            <a:pPr>
              <a:lnSpc>
                <a:spcPct val="150000"/>
              </a:lnSpc>
              <a:spcBef>
                <a:spcPts val="0"/>
              </a:spcBef>
            </a:pPr>
            <a:endParaRPr lang="en-GB" sz="1400" dirty="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xfrm>
            <a:off x="402431" y="4344247"/>
            <a:ext cx="6248399" cy="4577503"/>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nSpc>
                <a:spcPct val="150000"/>
              </a:lnSpc>
              <a:spcBef>
                <a:spcPts val="0"/>
              </a:spcBef>
            </a:pPr>
            <a:r>
              <a:rPr lang="en-GB" sz="1400" dirty="0" smtClean="0">
                <a:latin typeface="Arial" pitchFamily="34" charset="0"/>
              </a:rPr>
              <a:t>At the end of this year’s </a:t>
            </a:r>
            <a:r>
              <a:rPr lang="en-GB" sz="1400" dirty="0" err="1" smtClean="0">
                <a:latin typeface="Arial" pitchFamily="34" charset="0"/>
              </a:rPr>
              <a:t>Heli</a:t>
            </a:r>
            <a:r>
              <a:rPr lang="en-GB" sz="1400" dirty="0" smtClean="0">
                <a:latin typeface="Arial" pitchFamily="34" charset="0"/>
              </a:rPr>
              <a:t>-Expo, </a:t>
            </a:r>
            <a:r>
              <a:rPr lang="en-GB" sz="1400" dirty="0">
                <a:latin typeface="Arial" pitchFamily="34" charset="0"/>
              </a:rPr>
              <a:t>t</a:t>
            </a:r>
            <a:r>
              <a:rPr lang="en-GB" sz="1400" baseline="0" dirty="0" smtClean="0">
                <a:latin typeface="Arial" pitchFamily="34" charset="0"/>
              </a:rPr>
              <a:t>here was an International Helicopter Safety Symposium (IHSS) </a:t>
            </a:r>
            <a:r>
              <a:rPr lang="en-US" sz="1400" dirty="0" smtClean="0"/>
              <a:t>at the same venue – the  Anaheim Convention Center.  There were </a:t>
            </a:r>
            <a:r>
              <a:rPr lang="en-US" sz="1400" b="1" dirty="0" smtClean="0">
                <a:solidFill>
                  <a:srgbClr val="FF0000"/>
                </a:solidFill>
              </a:rPr>
              <a:t>XXX</a:t>
            </a:r>
            <a:r>
              <a:rPr lang="en-US" sz="1400" dirty="0" smtClean="0"/>
              <a:t> participants from a cross-section of our industry and some press representatives.</a:t>
            </a:r>
            <a:endParaRPr lang="en-GB" sz="1400" dirty="0" smtClean="0">
              <a:latin typeface="Arial" pitchFamily="34" charset="0"/>
            </a:endParaRPr>
          </a:p>
        </p:txBody>
      </p:sp>
      <p:sp>
        <p:nvSpPr>
          <p:cNvPr id="54276"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59666" indent="-292179" eaLnBrk="0" hangingPunct="0">
              <a:defRPr>
                <a:solidFill>
                  <a:schemeClr val="tx1"/>
                </a:solidFill>
                <a:latin typeface="Arial" pitchFamily="34" charset="0"/>
              </a:defRPr>
            </a:lvl2pPr>
            <a:lvl3pPr marL="1168718" indent="-233744" eaLnBrk="0" hangingPunct="0">
              <a:defRPr>
                <a:solidFill>
                  <a:schemeClr val="tx1"/>
                </a:solidFill>
                <a:latin typeface="Arial" pitchFamily="34" charset="0"/>
              </a:defRPr>
            </a:lvl3pPr>
            <a:lvl4pPr marL="1636205" indent="-233744" eaLnBrk="0" hangingPunct="0">
              <a:defRPr>
                <a:solidFill>
                  <a:schemeClr val="tx1"/>
                </a:solidFill>
                <a:latin typeface="Arial" pitchFamily="34" charset="0"/>
              </a:defRPr>
            </a:lvl4pPr>
            <a:lvl5pPr marL="2103692" indent="-233744" eaLnBrk="0" hangingPunct="0">
              <a:defRPr>
                <a:solidFill>
                  <a:schemeClr val="tx1"/>
                </a:solidFill>
                <a:latin typeface="Arial" pitchFamily="34" charset="0"/>
              </a:defRPr>
            </a:lvl5pPr>
            <a:lvl6pPr marL="2571179" indent="-233744" eaLnBrk="0" fontAlgn="base" hangingPunct="0">
              <a:spcBef>
                <a:spcPct val="0"/>
              </a:spcBef>
              <a:spcAft>
                <a:spcPct val="0"/>
              </a:spcAft>
              <a:defRPr>
                <a:solidFill>
                  <a:schemeClr val="tx1"/>
                </a:solidFill>
                <a:latin typeface="Arial" pitchFamily="34" charset="0"/>
              </a:defRPr>
            </a:lvl6pPr>
            <a:lvl7pPr marL="3038666" indent="-233744" eaLnBrk="0" fontAlgn="base" hangingPunct="0">
              <a:spcBef>
                <a:spcPct val="0"/>
              </a:spcBef>
              <a:spcAft>
                <a:spcPct val="0"/>
              </a:spcAft>
              <a:defRPr>
                <a:solidFill>
                  <a:schemeClr val="tx1"/>
                </a:solidFill>
                <a:latin typeface="Arial" pitchFamily="34" charset="0"/>
              </a:defRPr>
            </a:lvl7pPr>
            <a:lvl8pPr marL="3506153" indent="-233744" eaLnBrk="0" fontAlgn="base" hangingPunct="0">
              <a:spcBef>
                <a:spcPct val="0"/>
              </a:spcBef>
              <a:spcAft>
                <a:spcPct val="0"/>
              </a:spcAft>
              <a:defRPr>
                <a:solidFill>
                  <a:schemeClr val="tx1"/>
                </a:solidFill>
                <a:latin typeface="Arial" pitchFamily="34" charset="0"/>
              </a:defRPr>
            </a:lvl8pPr>
            <a:lvl9pPr marL="3973640" indent="-233744" eaLnBrk="0" fontAlgn="base" hangingPunct="0">
              <a:spcBef>
                <a:spcPct val="0"/>
              </a:spcBef>
              <a:spcAft>
                <a:spcPct val="0"/>
              </a:spcAft>
              <a:defRPr>
                <a:solidFill>
                  <a:schemeClr val="tx1"/>
                </a:solidFill>
                <a:latin typeface="Arial" pitchFamily="34" charset="0"/>
              </a:defRPr>
            </a:lvl9pPr>
          </a:lstStyle>
          <a:p>
            <a:pPr eaLnBrk="1" hangingPunct="1"/>
            <a:fld id="{A75B26DA-962B-483F-8AB2-C726478B3B59}" type="slidenum">
              <a:rPr lang="en-US" smtClean="0"/>
              <a:pPr eaLnBrk="1" hangingPunct="1"/>
              <a:t>4</a:t>
            </a:fld>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xfrm>
            <a:off x="250031" y="4197350"/>
            <a:ext cx="6553200" cy="511175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nSpc>
                <a:spcPct val="150000"/>
              </a:lnSpc>
              <a:spcBef>
                <a:spcPts val="0"/>
              </a:spcBef>
            </a:pPr>
            <a:r>
              <a:rPr lang="en-US" sz="1400" dirty="0" smtClean="0"/>
              <a:t>The presentations made during IHSS 2014 are now available on the IHST’s website.  They include a really great speech by Kurt Robinson of Robinson Helicopters.  In describing the crash of an R66, killing four people after inadvertent entry of IMC, Kurt cautioned the audience that his company’s helicopters are built for VFR flight and said “if you fly an R66 into IMC you will die.”  Julia Link also gave a great talk about her autorotation into downtown Honolulu, Hawaii in an R22. Her story confirmed that pilots must be trained to have habit-strength safe responses for emergencies.  She said it took her some time to consciously appreciate that her engine had failed, but her hands had already lowered the collective and set the right autorotation speed with the cyclic.  “I didn’t think, my hands just did it.”</a:t>
            </a:r>
          </a:p>
          <a:p>
            <a:pPr>
              <a:lnSpc>
                <a:spcPct val="150000"/>
              </a:lnSpc>
              <a:spcBef>
                <a:spcPts val="0"/>
              </a:spcBef>
            </a:pPr>
            <a:r>
              <a:rPr lang="en-US" sz="1400" dirty="0" smtClean="0"/>
              <a:t>There was an important panel session where regional team members said they need people to do the work, funding to get the work out, venues to connect with small operators and engagement from national aviation authorities.  The OEMs promised to engage the IHST’s regional teams in all their customer events.</a:t>
            </a:r>
            <a:endParaRPr lang="en-US" sz="1400" dirty="0"/>
          </a:p>
        </p:txBody>
      </p:sp>
      <p:sp>
        <p:nvSpPr>
          <p:cNvPr id="54276"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59666" indent="-292179" eaLnBrk="0" hangingPunct="0">
              <a:defRPr>
                <a:solidFill>
                  <a:schemeClr val="tx1"/>
                </a:solidFill>
                <a:latin typeface="Arial" pitchFamily="34" charset="0"/>
              </a:defRPr>
            </a:lvl2pPr>
            <a:lvl3pPr marL="1168718" indent="-233744" eaLnBrk="0" hangingPunct="0">
              <a:defRPr>
                <a:solidFill>
                  <a:schemeClr val="tx1"/>
                </a:solidFill>
                <a:latin typeface="Arial" pitchFamily="34" charset="0"/>
              </a:defRPr>
            </a:lvl3pPr>
            <a:lvl4pPr marL="1636205" indent="-233744" eaLnBrk="0" hangingPunct="0">
              <a:defRPr>
                <a:solidFill>
                  <a:schemeClr val="tx1"/>
                </a:solidFill>
                <a:latin typeface="Arial" pitchFamily="34" charset="0"/>
              </a:defRPr>
            </a:lvl4pPr>
            <a:lvl5pPr marL="2103692" indent="-233744" eaLnBrk="0" hangingPunct="0">
              <a:defRPr>
                <a:solidFill>
                  <a:schemeClr val="tx1"/>
                </a:solidFill>
                <a:latin typeface="Arial" pitchFamily="34" charset="0"/>
              </a:defRPr>
            </a:lvl5pPr>
            <a:lvl6pPr marL="2571179" indent="-233744" eaLnBrk="0" fontAlgn="base" hangingPunct="0">
              <a:spcBef>
                <a:spcPct val="0"/>
              </a:spcBef>
              <a:spcAft>
                <a:spcPct val="0"/>
              </a:spcAft>
              <a:defRPr>
                <a:solidFill>
                  <a:schemeClr val="tx1"/>
                </a:solidFill>
                <a:latin typeface="Arial" pitchFamily="34" charset="0"/>
              </a:defRPr>
            </a:lvl6pPr>
            <a:lvl7pPr marL="3038666" indent="-233744" eaLnBrk="0" fontAlgn="base" hangingPunct="0">
              <a:spcBef>
                <a:spcPct val="0"/>
              </a:spcBef>
              <a:spcAft>
                <a:spcPct val="0"/>
              </a:spcAft>
              <a:defRPr>
                <a:solidFill>
                  <a:schemeClr val="tx1"/>
                </a:solidFill>
                <a:latin typeface="Arial" pitchFamily="34" charset="0"/>
              </a:defRPr>
            </a:lvl7pPr>
            <a:lvl8pPr marL="3506153" indent="-233744" eaLnBrk="0" fontAlgn="base" hangingPunct="0">
              <a:spcBef>
                <a:spcPct val="0"/>
              </a:spcBef>
              <a:spcAft>
                <a:spcPct val="0"/>
              </a:spcAft>
              <a:defRPr>
                <a:solidFill>
                  <a:schemeClr val="tx1"/>
                </a:solidFill>
                <a:latin typeface="Arial" pitchFamily="34" charset="0"/>
              </a:defRPr>
            </a:lvl8pPr>
            <a:lvl9pPr marL="3973640" indent="-233744" eaLnBrk="0" fontAlgn="base" hangingPunct="0">
              <a:spcBef>
                <a:spcPct val="0"/>
              </a:spcBef>
              <a:spcAft>
                <a:spcPct val="0"/>
              </a:spcAft>
              <a:defRPr>
                <a:solidFill>
                  <a:schemeClr val="tx1"/>
                </a:solidFill>
                <a:latin typeface="Arial" pitchFamily="34" charset="0"/>
              </a:defRPr>
            </a:lvl9pPr>
          </a:lstStyle>
          <a:p>
            <a:pPr eaLnBrk="1" hangingPunct="1"/>
            <a:fld id="{A75B26DA-962B-483F-8AB2-C726478B3B59}" type="slidenum">
              <a:rPr lang="en-US" smtClean="0"/>
              <a:pPr eaLnBrk="1" hangingPunct="1"/>
              <a:t>5</a:t>
            </a:fld>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Arial" charset="0"/>
                <a:ea typeface="+mn-ea"/>
                <a:cs typeface="+mn-cs"/>
              </a:rPr>
              <a:t>In order to give its full support to the United States Federal Aviation Administration’s (FAA) new Rotorcraft Safety Initiative (RSI), the Executive Committee for the International Helicopter Safety Team (IHST) is asking its regional teams to establish an additional focus on the steps that can be taken to prevent fatalities in helicopter accidents.  This direction means that regional teams will be focusing on the types of accidents that most frequently result in fatalities and the most cost-effective measures to improve helicopter crash survivability.  Such measures are likely to include helmets, crash resistant fuel systems,</a:t>
            </a:r>
            <a:r>
              <a:rPr lang="en-US" sz="1200" b="1" kern="1200" dirty="0" smtClean="0">
                <a:solidFill>
                  <a:schemeClr val="tx1"/>
                </a:solidFill>
                <a:effectLst/>
                <a:latin typeface="Arial" charset="0"/>
                <a:ea typeface="+mn-ea"/>
                <a:cs typeface="+mn-cs"/>
              </a:rPr>
              <a:t> </a:t>
            </a:r>
            <a:r>
              <a:rPr lang="en-US" sz="1200" kern="1200" dirty="0" smtClean="0">
                <a:solidFill>
                  <a:schemeClr val="tx1"/>
                </a:solidFill>
                <a:effectLst/>
                <a:latin typeface="Arial" charset="0"/>
                <a:ea typeface="+mn-ea"/>
                <a:cs typeface="+mn-cs"/>
              </a:rPr>
              <a:t>crash-worthy seats with upper torso restraints, seatbelt airbag systems, deployable emergency locator transmitters and other measures that can be retrofitted to the existing global helicopter fleet.</a:t>
            </a:r>
          </a:p>
          <a:p>
            <a:r>
              <a:rPr lang="en-US" sz="1200" kern="1200" dirty="0" smtClean="0">
                <a:solidFill>
                  <a:schemeClr val="tx1"/>
                </a:solidFill>
                <a:effectLst/>
                <a:latin typeface="Arial" charset="0"/>
                <a:ea typeface="+mn-ea"/>
                <a:cs typeface="+mn-cs"/>
              </a:rPr>
              <a:t> </a:t>
            </a:r>
          </a:p>
          <a:p>
            <a:r>
              <a:rPr lang="en-US" sz="1200" kern="1200" dirty="0" smtClean="0">
                <a:solidFill>
                  <a:schemeClr val="tx1"/>
                </a:solidFill>
                <a:effectLst/>
                <a:latin typeface="Arial" charset="0"/>
                <a:ea typeface="+mn-ea"/>
                <a:cs typeface="+mn-cs"/>
              </a:rPr>
              <a:t>The added focus on reducing fatalities does not change the IHST’s long-term vision of an international civil helicopter community with zero accidents.  Though the regional teams’ focus on fatalities may produce some new safety recommendations specific to the causes of fatal accidents or to crash survivability, the IHST’s high level safety recommendations are unlikely to change.  Those high level recommendations regard safety management systems, training, systems &amp; equipment (including health &amp; usage monitoring systems and flight data monitoring systems), and maintenance practices.  The IHST’s analyses of over 1,000 accidents worldwide could be a valuable reference for the FAA RSI.  Over 500 volunteers around the world stand ready to assist the FAA RSI and would welcome any specific requests from the FAA RSI.</a:t>
            </a:r>
          </a:p>
          <a:p>
            <a:endParaRPr lang="en-US" dirty="0"/>
          </a:p>
        </p:txBody>
      </p:sp>
      <p:sp>
        <p:nvSpPr>
          <p:cNvPr id="4" name="Slide Number Placeholder 3"/>
          <p:cNvSpPr>
            <a:spLocks noGrp="1"/>
          </p:cNvSpPr>
          <p:nvPr>
            <p:ph type="sldNum" sz="quarter" idx="10"/>
          </p:nvPr>
        </p:nvSpPr>
        <p:spPr/>
        <p:txBody>
          <a:bodyPr/>
          <a:lstStyle/>
          <a:p>
            <a:pPr>
              <a:defRPr/>
            </a:pPr>
            <a:fld id="{99C606D8-F031-4B6C-9162-A65B9CBC3034}" type="slidenum">
              <a:rPr lang="en-US" smtClean="0"/>
              <a:pPr>
                <a:defRPr/>
              </a:pPr>
              <a:t>6</a:t>
            </a:fld>
            <a:endParaRPr lang="en-US" dirty="0"/>
          </a:p>
        </p:txBody>
      </p:sp>
    </p:spTree>
    <p:extLst>
      <p:ext uri="{BB962C8B-B14F-4D97-AF65-F5344CB8AC3E}">
        <p14:creationId xmlns:p14="http://schemas.microsoft.com/office/powerpoint/2010/main" xmlns="" val="8528251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78631" y="4197350"/>
            <a:ext cx="6172200" cy="4953000"/>
          </a:xfrm>
        </p:spPr>
        <p:txBody>
          <a:bodyPr/>
          <a:lstStyle/>
          <a:p>
            <a:pPr>
              <a:lnSpc>
                <a:spcPct val="150000"/>
              </a:lnSpc>
            </a:pPr>
            <a:r>
              <a:rPr lang="en-US" sz="1400" dirty="0" smtClean="0"/>
              <a:t>The </a:t>
            </a:r>
            <a:r>
              <a:rPr lang="en-US" sz="1400" dirty="0"/>
              <a:t>European Helicopter Safety Team and International Helicopter Safety Team, in conjunction with the Global Helicopter Flight Data Monitoring Steering Group are proud to present the second edition of the Safety </a:t>
            </a:r>
            <a:r>
              <a:rPr lang="en-US" sz="1400" dirty="0" smtClean="0"/>
              <a:t>Workshop during </a:t>
            </a:r>
            <a:r>
              <a:rPr lang="en-US" sz="1400" dirty="0" err="1" smtClean="0"/>
              <a:t>Helitech</a:t>
            </a:r>
            <a:r>
              <a:rPr lang="en-US" sz="1400" dirty="0" smtClean="0"/>
              <a:t> International in Amsterdam on the 14</a:t>
            </a:r>
            <a:r>
              <a:rPr lang="en-US" sz="1400" baseline="30000" dirty="0" smtClean="0"/>
              <a:t>th</a:t>
            </a:r>
            <a:r>
              <a:rPr lang="en-US" sz="1400" dirty="0" smtClean="0"/>
              <a:t> through the 16</a:t>
            </a:r>
            <a:r>
              <a:rPr lang="en-US" sz="1400" baseline="30000" dirty="0" smtClean="0"/>
              <a:t>th</a:t>
            </a:r>
            <a:r>
              <a:rPr lang="en-US" sz="1400" dirty="0" smtClean="0"/>
              <a:t> of October.</a:t>
            </a:r>
            <a:endParaRPr lang="en-US" sz="1400" dirty="0"/>
          </a:p>
          <a:p>
            <a:pPr>
              <a:lnSpc>
                <a:spcPct val="150000"/>
              </a:lnSpc>
            </a:pPr>
            <a:r>
              <a:rPr lang="en-US" sz="1400" dirty="0" smtClean="0"/>
              <a:t>As they did last September in London, these workshops will offer </a:t>
            </a:r>
            <a:r>
              <a:rPr lang="en-US" sz="1400" dirty="0"/>
              <a:t>a range of hot topics </a:t>
            </a:r>
            <a:r>
              <a:rPr lang="en-US" sz="1400" dirty="0" smtClean="0"/>
              <a:t>including flight training, HUMS, FDM, </a:t>
            </a:r>
            <a:r>
              <a:rPr lang="en-US" sz="1400" dirty="0"/>
              <a:t>risk </a:t>
            </a:r>
            <a:r>
              <a:rPr lang="en-US" sz="1400" dirty="0" smtClean="0"/>
              <a:t>management, safety culture </a:t>
            </a:r>
            <a:r>
              <a:rPr lang="en-US" sz="1400" dirty="0"/>
              <a:t>and </a:t>
            </a:r>
            <a:r>
              <a:rPr lang="en-US" sz="1400" dirty="0" smtClean="0"/>
              <a:t>more.  Please go to this event if you can and encourage other operators and your customers to attend.</a:t>
            </a:r>
            <a:endParaRPr lang="en-US" sz="1400" dirty="0"/>
          </a:p>
        </p:txBody>
      </p:sp>
      <p:sp>
        <p:nvSpPr>
          <p:cNvPr id="4" name="Slide Number Placeholder 3"/>
          <p:cNvSpPr>
            <a:spLocks noGrp="1"/>
          </p:cNvSpPr>
          <p:nvPr>
            <p:ph type="sldNum" sz="quarter" idx="10"/>
          </p:nvPr>
        </p:nvSpPr>
        <p:spPr/>
        <p:txBody>
          <a:bodyPr/>
          <a:lstStyle/>
          <a:p>
            <a:pPr>
              <a:defRPr/>
            </a:pPr>
            <a:fld id="{99C606D8-F031-4B6C-9162-A65B9CBC3034}" type="slidenum">
              <a:rPr lang="en-US" smtClean="0"/>
              <a:pPr>
                <a:defRPr/>
              </a:pPr>
              <a:t>7</a:t>
            </a:fld>
            <a:endParaRPr lang="en-US" dirty="0"/>
          </a:p>
        </p:txBody>
      </p:sp>
    </p:spTree>
    <p:extLst>
      <p:ext uri="{BB962C8B-B14F-4D97-AF65-F5344CB8AC3E}">
        <p14:creationId xmlns:p14="http://schemas.microsoft.com/office/powerpoint/2010/main" xmlns="" val="10292208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xfrm>
            <a:off x="587772" y="4344247"/>
            <a:ext cx="5877719" cy="418909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nSpc>
                <a:spcPct val="150000"/>
              </a:lnSpc>
            </a:pPr>
            <a:r>
              <a:rPr lang="en-US" sz="1400" dirty="0" smtClean="0">
                <a:latin typeface="Arial" pitchFamily="34" charset="0"/>
              </a:rPr>
              <a:t>Are there any questions?  </a:t>
            </a:r>
          </a:p>
        </p:txBody>
      </p:sp>
      <p:sp>
        <p:nvSpPr>
          <p:cNvPr id="54276"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59666" indent="-292179" eaLnBrk="0" hangingPunct="0">
              <a:defRPr>
                <a:solidFill>
                  <a:schemeClr val="tx1"/>
                </a:solidFill>
                <a:latin typeface="Arial" pitchFamily="34" charset="0"/>
              </a:defRPr>
            </a:lvl2pPr>
            <a:lvl3pPr marL="1168718" indent="-233744" eaLnBrk="0" hangingPunct="0">
              <a:defRPr>
                <a:solidFill>
                  <a:schemeClr val="tx1"/>
                </a:solidFill>
                <a:latin typeface="Arial" pitchFamily="34" charset="0"/>
              </a:defRPr>
            </a:lvl3pPr>
            <a:lvl4pPr marL="1636205" indent="-233744" eaLnBrk="0" hangingPunct="0">
              <a:defRPr>
                <a:solidFill>
                  <a:schemeClr val="tx1"/>
                </a:solidFill>
                <a:latin typeface="Arial" pitchFamily="34" charset="0"/>
              </a:defRPr>
            </a:lvl4pPr>
            <a:lvl5pPr marL="2103692" indent="-233744" eaLnBrk="0" hangingPunct="0">
              <a:defRPr>
                <a:solidFill>
                  <a:schemeClr val="tx1"/>
                </a:solidFill>
                <a:latin typeface="Arial" pitchFamily="34" charset="0"/>
              </a:defRPr>
            </a:lvl5pPr>
            <a:lvl6pPr marL="2571179" indent="-233744" eaLnBrk="0" fontAlgn="base" hangingPunct="0">
              <a:spcBef>
                <a:spcPct val="0"/>
              </a:spcBef>
              <a:spcAft>
                <a:spcPct val="0"/>
              </a:spcAft>
              <a:defRPr>
                <a:solidFill>
                  <a:schemeClr val="tx1"/>
                </a:solidFill>
                <a:latin typeface="Arial" pitchFamily="34" charset="0"/>
              </a:defRPr>
            </a:lvl6pPr>
            <a:lvl7pPr marL="3038666" indent="-233744" eaLnBrk="0" fontAlgn="base" hangingPunct="0">
              <a:spcBef>
                <a:spcPct val="0"/>
              </a:spcBef>
              <a:spcAft>
                <a:spcPct val="0"/>
              </a:spcAft>
              <a:defRPr>
                <a:solidFill>
                  <a:schemeClr val="tx1"/>
                </a:solidFill>
                <a:latin typeface="Arial" pitchFamily="34" charset="0"/>
              </a:defRPr>
            </a:lvl7pPr>
            <a:lvl8pPr marL="3506153" indent="-233744" eaLnBrk="0" fontAlgn="base" hangingPunct="0">
              <a:spcBef>
                <a:spcPct val="0"/>
              </a:spcBef>
              <a:spcAft>
                <a:spcPct val="0"/>
              </a:spcAft>
              <a:defRPr>
                <a:solidFill>
                  <a:schemeClr val="tx1"/>
                </a:solidFill>
                <a:latin typeface="Arial" pitchFamily="34" charset="0"/>
              </a:defRPr>
            </a:lvl8pPr>
            <a:lvl9pPr marL="3973640" indent="-233744" eaLnBrk="0" fontAlgn="base" hangingPunct="0">
              <a:spcBef>
                <a:spcPct val="0"/>
              </a:spcBef>
              <a:spcAft>
                <a:spcPct val="0"/>
              </a:spcAft>
              <a:defRPr>
                <a:solidFill>
                  <a:schemeClr val="tx1"/>
                </a:solidFill>
                <a:latin typeface="Arial" pitchFamily="34" charset="0"/>
              </a:defRPr>
            </a:lvl9pPr>
          </a:lstStyle>
          <a:p>
            <a:pPr eaLnBrk="1" hangingPunct="1"/>
            <a:fld id="{A75B26DA-962B-483F-8AB2-C726478B3B59}" type="slidenum">
              <a:rPr lang="en-US" smtClean="0"/>
              <a:pPr eaLnBrk="1" hangingPunct="1"/>
              <a:t>8</a:t>
            </a:fld>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xfrm>
            <a:off x="587772" y="4344247"/>
            <a:ext cx="5877719" cy="418909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nSpc>
                <a:spcPct val="150000"/>
              </a:lnSpc>
            </a:pPr>
            <a:r>
              <a:rPr lang="en-US" sz="1400" dirty="0" smtClean="0">
                <a:latin typeface="Arial" pitchFamily="34" charset="0"/>
              </a:rPr>
              <a:t>Again, thank you for your continued support.  Our industry will never achieve its full potential unless we improve the public perception of helicopter safety.  With the </a:t>
            </a:r>
            <a:r>
              <a:rPr lang="en-US" sz="1400" baseline="0" dirty="0" smtClean="0">
                <a:latin typeface="Arial" pitchFamily="34" charset="0"/>
              </a:rPr>
              <a:t>press lumping all accidents in all types of helicopters for all types of causes, amplifying the public distrust in helicopter safety, </a:t>
            </a:r>
            <a:r>
              <a:rPr lang="en-US" sz="1400" b="1" baseline="0" dirty="0" smtClean="0">
                <a:latin typeface="Arial" pitchFamily="34" charset="0"/>
              </a:rPr>
              <a:t>every accident is our accident</a:t>
            </a:r>
            <a:r>
              <a:rPr lang="en-US" sz="1400" baseline="0" dirty="0" smtClean="0">
                <a:latin typeface="Arial" pitchFamily="34" charset="0"/>
              </a:rPr>
              <a:t>.  I ask that now, more than ever, you see the value of the IHST in helping to improve the public perception of helicopter safety by reducing the number of accidents in all industry sectors around the world.  </a:t>
            </a:r>
            <a:r>
              <a:rPr lang="en-US" sz="1400" dirty="0" smtClean="0">
                <a:latin typeface="Arial" pitchFamily="34" charset="0"/>
              </a:rPr>
              <a:t>The IHST is contributing a lot to that effort and your continued support is vital to achieving the vision of zero accidents.</a:t>
            </a:r>
          </a:p>
        </p:txBody>
      </p:sp>
      <p:sp>
        <p:nvSpPr>
          <p:cNvPr id="54276"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59666" indent="-292179" eaLnBrk="0" hangingPunct="0">
              <a:defRPr>
                <a:solidFill>
                  <a:schemeClr val="tx1"/>
                </a:solidFill>
                <a:latin typeface="Arial" pitchFamily="34" charset="0"/>
              </a:defRPr>
            </a:lvl2pPr>
            <a:lvl3pPr marL="1168718" indent="-233744" eaLnBrk="0" hangingPunct="0">
              <a:defRPr>
                <a:solidFill>
                  <a:schemeClr val="tx1"/>
                </a:solidFill>
                <a:latin typeface="Arial" pitchFamily="34" charset="0"/>
              </a:defRPr>
            </a:lvl3pPr>
            <a:lvl4pPr marL="1636205" indent="-233744" eaLnBrk="0" hangingPunct="0">
              <a:defRPr>
                <a:solidFill>
                  <a:schemeClr val="tx1"/>
                </a:solidFill>
                <a:latin typeface="Arial" pitchFamily="34" charset="0"/>
              </a:defRPr>
            </a:lvl4pPr>
            <a:lvl5pPr marL="2103692" indent="-233744" eaLnBrk="0" hangingPunct="0">
              <a:defRPr>
                <a:solidFill>
                  <a:schemeClr val="tx1"/>
                </a:solidFill>
                <a:latin typeface="Arial" pitchFamily="34" charset="0"/>
              </a:defRPr>
            </a:lvl5pPr>
            <a:lvl6pPr marL="2571179" indent="-233744" eaLnBrk="0" fontAlgn="base" hangingPunct="0">
              <a:spcBef>
                <a:spcPct val="0"/>
              </a:spcBef>
              <a:spcAft>
                <a:spcPct val="0"/>
              </a:spcAft>
              <a:defRPr>
                <a:solidFill>
                  <a:schemeClr val="tx1"/>
                </a:solidFill>
                <a:latin typeface="Arial" pitchFamily="34" charset="0"/>
              </a:defRPr>
            </a:lvl6pPr>
            <a:lvl7pPr marL="3038666" indent="-233744" eaLnBrk="0" fontAlgn="base" hangingPunct="0">
              <a:spcBef>
                <a:spcPct val="0"/>
              </a:spcBef>
              <a:spcAft>
                <a:spcPct val="0"/>
              </a:spcAft>
              <a:defRPr>
                <a:solidFill>
                  <a:schemeClr val="tx1"/>
                </a:solidFill>
                <a:latin typeface="Arial" pitchFamily="34" charset="0"/>
              </a:defRPr>
            </a:lvl7pPr>
            <a:lvl8pPr marL="3506153" indent="-233744" eaLnBrk="0" fontAlgn="base" hangingPunct="0">
              <a:spcBef>
                <a:spcPct val="0"/>
              </a:spcBef>
              <a:spcAft>
                <a:spcPct val="0"/>
              </a:spcAft>
              <a:defRPr>
                <a:solidFill>
                  <a:schemeClr val="tx1"/>
                </a:solidFill>
                <a:latin typeface="Arial" pitchFamily="34" charset="0"/>
              </a:defRPr>
            </a:lvl8pPr>
            <a:lvl9pPr marL="3973640" indent="-233744" eaLnBrk="0" fontAlgn="base" hangingPunct="0">
              <a:spcBef>
                <a:spcPct val="0"/>
              </a:spcBef>
              <a:spcAft>
                <a:spcPct val="0"/>
              </a:spcAft>
              <a:defRPr>
                <a:solidFill>
                  <a:schemeClr val="tx1"/>
                </a:solidFill>
                <a:latin typeface="Arial" pitchFamily="34" charset="0"/>
              </a:defRPr>
            </a:lvl9pPr>
          </a:lstStyle>
          <a:p>
            <a:pPr eaLnBrk="1" hangingPunct="1"/>
            <a:fld id="{A75B26DA-962B-483F-8AB2-C726478B3B59}" type="slidenum">
              <a:rPr lang="en-US" smtClean="0"/>
              <a:pPr eaLnBrk="1" hangingPunct="1"/>
              <a:t>9</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38E9950-7DF0-4907-B752-E8C05EB16256}"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9752E16-6F79-469C-AA01-6201A8CF83C9}"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1C82DFE-3086-4660-959F-952D97F7CDBE}"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91E05D1-EBD0-498B-9139-9F6D4AC88AA8}"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EBEBB0E-ABEA-4112-9B48-906842882805}" type="datetimeFigureOut">
              <a:rPr lang="en-US" smtClean="0"/>
              <a:pPr/>
              <a:t>5/7/2014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0CDA0C-F442-4DE4-9DD0-2A1282F4CC15}" type="slidenum">
              <a:rPr lang="en-US" smtClean="0"/>
              <a:pPr/>
              <a:t>‹#›</a:t>
            </a:fld>
            <a:endParaRPr lang="en-US" dirty="0"/>
          </a:p>
        </p:txBody>
      </p:sp>
    </p:spTree>
    <p:extLst>
      <p:ext uri="{BB962C8B-B14F-4D97-AF65-F5344CB8AC3E}">
        <p14:creationId xmlns:p14="http://schemas.microsoft.com/office/powerpoint/2010/main" xmlns="" val="15880660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BEBB0E-ABEA-4112-9B48-906842882805}" type="datetimeFigureOut">
              <a:rPr lang="en-US" smtClean="0"/>
              <a:pPr/>
              <a:t>5/7/2014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0CDA0C-F442-4DE4-9DD0-2A1282F4CC15}" type="slidenum">
              <a:rPr lang="en-US" smtClean="0"/>
              <a:pPr/>
              <a:t>‹#›</a:t>
            </a:fld>
            <a:endParaRPr lang="en-US" dirty="0"/>
          </a:p>
        </p:txBody>
      </p:sp>
    </p:spTree>
    <p:extLst>
      <p:ext uri="{BB962C8B-B14F-4D97-AF65-F5344CB8AC3E}">
        <p14:creationId xmlns:p14="http://schemas.microsoft.com/office/powerpoint/2010/main" xmlns="" val="42228133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BEBB0E-ABEA-4112-9B48-906842882805}" type="datetimeFigureOut">
              <a:rPr lang="en-US" smtClean="0"/>
              <a:pPr/>
              <a:t>5/7/2014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0CDA0C-F442-4DE4-9DD0-2A1282F4CC15}" type="slidenum">
              <a:rPr lang="en-US" smtClean="0"/>
              <a:pPr/>
              <a:t>‹#›</a:t>
            </a:fld>
            <a:endParaRPr lang="en-US" dirty="0"/>
          </a:p>
        </p:txBody>
      </p:sp>
    </p:spTree>
    <p:extLst>
      <p:ext uri="{BB962C8B-B14F-4D97-AF65-F5344CB8AC3E}">
        <p14:creationId xmlns:p14="http://schemas.microsoft.com/office/powerpoint/2010/main" xmlns="" val="23637225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EBEBB0E-ABEA-4112-9B48-906842882805}" type="datetimeFigureOut">
              <a:rPr lang="en-US" smtClean="0"/>
              <a:pPr/>
              <a:t>5/7/2014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B0CDA0C-F442-4DE4-9DD0-2A1282F4CC15}" type="slidenum">
              <a:rPr lang="en-US" smtClean="0"/>
              <a:pPr/>
              <a:t>‹#›</a:t>
            </a:fld>
            <a:endParaRPr lang="en-US" dirty="0"/>
          </a:p>
        </p:txBody>
      </p:sp>
    </p:spTree>
    <p:extLst>
      <p:ext uri="{BB962C8B-B14F-4D97-AF65-F5344CB8AC3E}">
        <p14:creationId xmlns:p14="http://schemas.microsoft.com/office/powerpoint/2010/main" xmlns="" val="209366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EBEBB0E-ABEA-4112-9B48-906842882805}" type="datetimeFigureOut">
              <a:rPr lang="en-US" smtClean="0"/>
              <a:pPr/>
              <a:t>5/7/2014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B0CDA0C-F442-4DE4-9DD0-2A1282F4CC15}" type="slidenum">
              <a:rPr lang="en-US" smtClean="0"/>
              <a:pPr/>
              <a:t>‹#›</a:t>
            </a:fld>
            <a:endParaRPr lang="en-US" dirty="0"/>
          </a:p>
        </p:txBody>
      </p:sp>
    </p:spTree>
    <p:extLst>
      <p:ext uri="{BB962C8B-B14F-4D97-AF65-F5344CB8AC3E}">
        <p14:creationId xmlns:p14="http://schemas.microsoft.com/office/powerpoint/2010/main" xmlns="" val="4205953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BEBB0E-ABEA-4112-9B48-906842882805}" type="datetimeFigureOut">
              <a:rPr lang="en-US" smtClean="0"/>
              <a:pPr/>
              <a:t>5/7/2014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B0CDA0C-F442-4DE4-9DD0-2A1282F4CC15}" type="slidenum">
              <a:rPr lang="en-US" smtClean="0"/>
              <a:pPr/>
              <a:t>‹#›</a:t>
            </a:fld>
            <a:endParaRPr lang="en-US" dirty="0"/>
          </a:p>
        </p:txBody>
      </p:sp>
    </p:spTree>
    <p:extLst>
      <p:ext uri="{BB962C8B-B14F-4D97-AF65-F5344CB8AC3E}">
        <p14:creationId xmlns:p14="http://schemas.microsoft.com/office/powerpoint/2010/main" xmlns="" val="10014527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BEBB0E-ABEA-4112-9B48-906842882805}" type="datetimeFigureOut">
              <a:rPr lang="en-US" smtClean="0"/>
              <a:pPr/>
              <a:t>5/7/2014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B0CDA0C-F442-4DE4-9DD0-2A1282F4CC15}" type="slidenum">
              <a:rPr lang="en-US" smtClean="0"/>
              <a:pPr/>
              <a:t>‹#›</a:t>
            </a:fld>
            <a:endParaRPr lang="en-US" dirty="0"/>
          </a:p>
        </p:txBody>
      </p:sp>
    </p:spTree>
    <p:extLst>
      <p:ext uri="{BB962C8B-B14F-4D97-AF65-F5344CB8AC3E}">
        <p14:creationId xmlns:p14="http://schemas.microsoft.com/office/powerpoint/2010/main" xmlns="" val="3895500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4E80FA49-4DF2-44F0-9752-5BA5DD2A9CEF}"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BEBB0E-ABEA-4112-9B48-906842882805}" type="datetimeFigureOut">
              <a:rPr lang="en-US" smtClean="0"/>
              <a:pPr/>
              <a:t>5/7/2014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B0CDA0C-F442-4DE4-9DD0-2A1282F4CC15}" type="slidenum">
              <a:rPr lang="en-US" smtClean="0"/>
              <a:pPr/>
              <a:t>‹#›</a:t>
            </a:fld>
            <a:endParaRPr lang="en-US" dirty="0"/>
          </a:p>
        </p:txBody>
      </p:sp>
    </p:spTree>
    <p:extLst>
      <p:ext uri="{BB962C8B-B14F-4D97-AF65-F5344CB8AC3E}">
        <p14:creationId xmlns:p14="http://schemas.microsoft.com/office/powerpoint/2010/main" xmlns="" val="34490627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BEBB0E-ABEA-4112-9B48-906842882805}" type="datetimeFigureOut">
              <a:rPr lang="en-US" smtClean="0"/>
              <a:pPr/>
              <a:t>5/7/2014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B0CDA0C-F442-4DE4-9DD0-2A1282F4CC15}" type="slidenum">
              <a:rPr lang="en-US" smtClean="0"/>
              <a:pPr/>
              <a:t>‹#›</a:t>
            </a:fld>
            <a:endParaRPr lang="en-US" dirty="0"/>
          </a:p>
        </p:txBody>
      </p:sp>
    </p:spTree>
    <p:extLst>
      <p:ext uri="{BB962C8B-B14F-4D97-AF65-F5344CB8AC3E}">
        <p14:creationId xmlns:p14="http://schemas.microsoft.com/office/powerpoint/2010/main" xmlns="" val="24829940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BEBB0E-ABEA-4112-9B48-906842882805}" type="datetimeFigureOut">
              <a:rPr lang="en-US" smtClean="0"/>
              <a:pPr/>
              <a:t>5/7/2014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0CDA0C-F442-4DE4-9DD0-2A1282F4CC15}" type="slidenum">
              <a:rPr lang="en-US" smtClean="0"/>
              <a:pPr/>
              <a:t>‹#›</a:t>
            </a:fld>
            <a:endParaRPr lang="en-US" dirty="0"/>
          </a:p>
        </p:txBody>
      </p:sp>
    </p:spTree>
    <p:extLst>
      <p:ext uri="{BB962C8B-B14F-4D97-AF65-F5344CB8AC3E}">
        <p14:creationId xmlns:p14="http://schemas.microsoft.com/office/powerpoint/2010/main" xmlns="" val="305310182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BEBB0E-ABEA-4112-9B48-906842882805}" type="datetimeFigureOut">
              <a:rPr lang="en-US" smtClean="0"/>
              <a:pPr/>
              <a:t>5/7/2014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0CDA0C-F442-4DE4-9DD0-2A1282F4CC15}" type="slidenum">
              <a:rPr lang="en-US" smtClean="0"/>
              <a:pPr/>
              <a:t>‹#›</a:t>
            </a:fld>
            <a:endParaRPr lang="en-US" dirty="0"/>
          </a:p>
        </p:txBody>
      </p:sp>
    </p:spTree>
    <p:extLst>
      <p:ext uri="{BB962C8B-B14F-4D97-AF65-F5344CB8AC3E}">
        <p14:creationId xmlns:p14="http://schemas.microsoft.com/office/powerpoint/2010/main" xmlns="" val="405631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D8C45A6-24D2-4F3E-959A-FBA2ABA61CF1}"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644546BE-A268-4E1B-AA5A-C05831B91CC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4BC5A4F3-3AA5-4833-9C3C-3D4114EAF5D3}"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071677B6-5996-4D69-A169-E887052E893B}"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8C0F6E8F-637A-4D1A-B45C-83E5542014A6}"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77783BE0-97D2-4C99-BC61-8F6C82E8E8B9}"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3E668ED9-E8CD-4AB6-A962-424606ED5B12}"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3CBCC8-50D7-46D4-9A8C-736C9A792941}"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BEBB0E-ABEA-4112-9B48-906842882805}" type="datetimeFigureOut">
              <a:rPr lang="en-US" smtClean="0"/>
              <a:pPr/>
              <a:t>5/7/2014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0CDA0C-F442-4DE4-9DD0-2A1282F4CC15}" type="slidenum">
              <a:rPr lang="en-US" smtClean="0"/>
              <a:pPr/>
              <a:t>‹#›</a:t>
            </a:fld>
            <a:endParaRPr lang="en-US" dirty="0"/>
          </a:p>
        </p:txBody>
      </p:sp>
    </p:spTree>
    <p:extLst>
      <p:ext uri="{BB962C8B-B14F-4D97-AF65-F5344CB8AC3E}">
        <p14:creationId xmlns:p14="http://schemas.microsoft.com/office/powerpoint/2010/main" xmlns="" val="348512898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2.xml"/><Relationship Id="rId5" Type="http://schemas.openxmlformats.org/officeDocument/2006/relationships/image" Target="../media/image6.jpe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11.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gif"/></Relationships>
</file>

<file path=ppt/slides/_rels/slide5.xml.rels><?xml version="1.0" encoding="UTF-8" standalone="yes"?>
<Relationships xmlns="http://schemas.openxmlformats.org/package/2006/relationships"><Relationship Id="rId3" Type="http://schemas.openxmlformats.org/officeDocument/2006/relationships/hyperlink" Target="http://www.ihst.org/"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hyperlink" Target="http://www.ihst.org/portals/54/IHST%20FUNDING%20POLICY%20FINAL.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14.jpeg"/></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4"/>
          <p:cNvSpPr>
            <a:spLocks noGrp="1" noChangeArrowheads="1"/>
          </p:cNvSpPr>
          <p:nvPr>
            <p:ph type="title"/>
          </p:nvPr>
        </p:nvSpPr>
        <p:spPr/>
        <p:txBody>
          <a:bodyPr/>
          <a:lstStyle/>
          <a:p>
            <a:pPr eaLnBrk="1" hangingPunct="1"/>
            <a:endParaRPr lang="en-US" dirty="0" smtClean="0"/>
          </a:p>
        </p:txBody>
      </p:sp>
      <p:sp>
        <p:nvSpPr>
          <p:cNvPr id="16386" name="Rectangle 5"/>
          <p:cNvSpPr>
            <a:spLocks noGrp="1" noChangeArrowheads="1"/>
          </p:cNvSpPr>
          <p:nvPr>
            <p:ph type="body" sz="half" idx="1"/>
          </p:nvPr>
        </p:nvSpPr>
        <p:spPr>
          <a:xfrm>
            <a:off x="228600" y="1600200"/>
            <a:ext cx="5410200" cy="5257800"/>
          </a:xfrm>
        </p:spPr>
        <p:txBody>
          <a:bodyPr/>
          <a:lstStyle/>
          <a:p>
            <a:pPr eaLnBrk="1" hangingPunct="1"/>
            <a:endParaRPr lang="en-GB" sz="2000" dirty="0" smtClean="0"/>
          </a:p>
          <a:p>
            <a:pPr eaLnBrk="1" hangingPunct="1"/>
            <a:endParaRPr lang="en-GB" sz="2000" dirty="0" smtClean="0"/>
          </a:p>
          <a:p>
            <a:pPr eaLnBrk="1" hangingPunct="1"/>
            <a:endParaRPr lang="en-GB" sz="2000" dirty="0" smtClean="0"/>
          </a:p>
          <a:p>
            <a:pPr eaLnBrk="1" hangingPunct="1"/>
            <a:endParaRPr lang="en-GB" sz="2000" dirty="0" smtClean="0"/>
          </a:p>
          <a:p>
            <a:pPr eaLnBrk="1" hangingPunct="1"/>
            <a:endParaRPr lang="en-GB" sz="2000" dirty="0" smtClean="0"/>
          </a:p>
          <a:p>
            <a:pPr eaLnBrk="1" hangingPunct="1"/>
            <a:endParaRPr lang="en-GB" sz="2000" dirty="0" smtClean="0"/>
          </a:p>
          <a:p>
            <a:pPr eaLnBrk="1" hangingPunct="1"/>
            <a:endParaRPr lang="en-GB" sz="2000" dirty="0" smtClean="0"/>
          </a:p>
          <a:p>
            <a:pPr eaLnBrk="1" hangingPunct="1"/>
            <a:endParaRPr lang="en-GB" sz="2000" dirty="0" smtClean="0"/>
          </a:p>
          <a:p>
            <a:pPr eaLnBrk="1" hangingPunct="1"/>
            <a:endParaRPr lang="en-GB" sz="2000" dirty="0" smtClean="0"/>
          </a:p>
          <a:p>
            <a:pPr eaLnBrk="1" hangingPunct="1"/>
            <a:endParaRPr lang="en-GB" sz="2000" dirty="0" smtClean="0"/>
          </a:p>
          <a:p>
            <a:pPr algn="ctr" eaLnBrk="1" hangingPunct="1">
              <a:buFontTx/>
              <a:buNone/>
            </a:pPr>
            <a:endParaRPr lang="en-GB" sz="2400" dirty="0" smtClean="0"/>
          </a:p>
          <a:p>
            <a:pPr algn="ctr" eaLnBrk="1" hangingPunct="1">
              <a:buFontTx/>
              <a:buNone/>
            </a:pPr>
            <a:r>
              <a:rPr lang="en-GB" sz="2000" b="1" dirty="0" smtClean="0">
                <a:latin typeface="Garamond" pitchFamily="18" charset="0"/>
              </a:rPr>
              <a:t>IHST Regional Teams</a:t>
            </a:r>
          </a:p>
          <a:p>
            <a:pPr algn="ctr" eaLnBrk="1" hangingPunct="1">
              <a:buFontTx/>
              <a:buNone/>
            </a:pPr>
            <a:r>
              <a:rPr lang="en-GB" sz="2000" b="1" dirty="0" smtClean="0">
                <a:latin typeface="Garamond" pitchFamily="18" charset="0"/>
              </a:rPr>
              <a:t>Webcast on WebEx</a:t>
            </a:r>
          </a:p>
          <a:p>
            <a:pPr algn="ctr" eaLnBrk="1" hangingPunct="1">
              <a:buFontTx/>
              <a:buNone/>
            </a:pPr>
            <a:r>
              <a:rPr lang="en-GB" sz="2000" b="1" dirty="0" smtClean="0">
                <a:latin typeface="Garamond" pitchFamily="18" charset="0"/>
              </a:rPr>
              <a:t>7 May 2014</a:t>
            </a:r>
          </a:p>
          <a:p>
            <a:pPr eaLnBrk="1" hangingPunct="1"/>
            <a:endParaRPr lang="en-GB" sz="2400" dirty="0" smtClean="0"/>
          </a:p>
          <a:p>
            <a:pPr algn="ctr" eaLnBrk="1" hangingPunct="1"/>
            <a:endParaRPr lang="en-GB" sz="2000" dirty="0" smtClean="0"/>
          </a:p>
        </p:txBody>
      </p:sp>
      <p:pic>
        <p:nvPicPr>
          <p:cNvPr id="16389" name="Picture 15" descr="ihstlogo09"/>
          <p:cNvPicPr>
            <a:picLocks noChangeAspect="1" noChangeArrowheads="1"/>
          </p:cNvPicPr>
          <p:nvPr/>
        </p:nvPicPr>
        <p:blipFill>
          <a:blip r:embed="rId3" cstate="print"/>
          <a:srcRect/>
          <a:stretch>
            <a:fillRect/>
          </a:stretch>
        </p:blipFill>
        <p:spPr bwMode="auto">
          <a:xfrm>
            <a:off x="990600" y="1524000"/>
            <a:ext cx="3698875" cy="3962400"/>
          </a:xfrm>
          <a:prstGeom prst="rect">
            <a:avLst/>
          </a:prstGeom>
          <a:noFill/>
          <a:ln w="9525">
            <a:noFill/>
            <a:miter lim="800000"/>
            <a:headEnd/>
            <a:tailEnd/>
          </a:ln>
        </p:spPr>
      </p:pic>
      <p:pic>
        <p:nvPicPr>
          <p:cNvPr id="1026" name="Picture 2" descr="C:\Users\tony molinaro\AppData\Local\Temp\1\notesFFF692\IHST_Banner-04.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57200" y="228600"/>
            <a:ext cx="8229600" cy="1222248"/>
          </a:xfrm>
          <a:prstGeom prst="rect">
            <a:avLst/>
          </a:prstGeom>
          <a:noFill/>
          <a:extLst>
            <a:ext uri="{909E8E84-426E-40dd-AFC4-6F175D3DCCD1}">
              <a14:hiddenFill xmlns:a14="http://schemas.microsoft.com/office/drawing/2010/main" xmlns="">
                <a:solidFill>
                  <a:srgbClr val="FFFFFF"/>
                </a:solidFill>
              </a14:hiddenFill>
            </a:ext>
          </a:extLst>
        </p:spPr>
      </p:pic>
      <p:pic>
        <p:nvPicPr>
          <p:cNvPr id="10242" name="Picture 2"/>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5715000" y="1681942"/>
            <a:ext cx="2773363" cy="4419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p:txBody>
          <a:bodyPr/>
          <a:lstStyle/>
          <a:p>
            <a:pPr eaLnBrk="1" hangingPunct="1"/>
            <a:endParaRPr lang="en-US" dirty="0" smtClean="0"/>
          </a:p>
        </p:txBody>
      </p:sp>
      <p:sp>
        <p:nvSpPr>
          <p:cNvPr id="20482" name="Rectangle 3"/>
          <p:cNvSpPr>
            <a:spLocks noGrp="1" noChangeArrowheads="1"/>
          </p:cNvSpPr>
          <p:nvPr>
            <p:ph type="body" sz="half" idx="1"/>
          </p:nvPr>
        </p:nvSpPr>
        <p:spPr>
          <a:xfrm>
            <a:off x="228600" y="1524000"/>
            <a:ext cx="4724400" cy="5334000"/>
          </a:xfrm>
        </p:spPr>
        <p:txBody>
          <a:bodyPr/>
          <a:lstStyle/>
          <a:p>
            <a:pPr marL="0" indent="0">
              <a:spcBef>
                <a:spcPts val="600"/>
              </a:spcBef>
              <a:spcAft>
                <a:spcPts val="600"/>
              </a:spcAft>
              <a:buNone/>
            </a:pPr>
            <a:r>
              <a:rPr lang="en-GB" b="1" u="sng" dirty="0" smtClean="0">
                <a:ea typeface="ＭＳ Ｐゴシック" pitchFamily="34" charset="-128"/>
              </a:rPr>
              <a:t>Overview</a:t>
            </a:r>
          </a:p>
          <a:p>
            <a:pPr>
              <a:spcBef>
                <a:spcPts val="600"/>
              </a:spcBef>
              <a:spcAft>
                <a:spcPts val="600"/>
              </a:spcAft>
            </a:pPr>
            <a:r>
              <a:rPr lang="en-GB" dirty="0" smtClean="0">
                <a:ea typeface="ＭＳ Ｐゴシック" pitchFamily="34" charset="-128"/>
              </a:rPr>
              <a:t>Introductions &amp; state of each team</a:t>
            </a:r>
          </a:p>
          <a:p>
            <a:pPr>
              <a:spcBef>
                <a:spcPts val="600"/>
              </a:spcBef>
              <a:spcAft>
                <a:spcPts val="600"/>
              </a:spcAft>
            </a:pPr>
            <a:r>
              <a:rPr lang="en-GB" dirty="0" smtClean="0">
                <a:ea typeface="ＭＳ Ｐゴシック" pitchFamily="34" charset="-128"/>
              </a:rPr>
              <a:t>Summary of IHSS 2014</a:t>
            </a:r>
          </a:p>
          <a:p>
            <a:pPr>
              <a:spcBef>
                <a:spcPts val="600"/>
              </a:spcBef>
              <a:spcAft>
                <a:spcPts val="600"/>
              </a:spcAft>
            </a:pPr>
            <a:r>
              <a:rPr lang="en-GB" dirty="0" smtClean="0">
                <a:ea typeface="ＭＳ Ｐゴシック" pitchFamily="34" charset="-128"/>
              </a:rPr>
              <a:t>Guidance from the </a:t>
            </a:r>
            <a:r>
              <a:rPr lang="en-GB" dirty="0" err="1" smtClean="0">
                <a:ea typeface="ＭＳ Ｐゴシック" pitchFamily="34" charset="-128"/>
              </a:rPr>
              <a:t>ExCom</a:t>
            </a:r>
            <a:endParaRPr lang="en-GB" dirty="0" smtClean="0">
              <a:ea typeface="ＭＳ Ｐゴシック" pitchFamily="34" charset="-128"/>
            </a:endParaRPr>
          </a:p>
          <a:p>
            <a:pPr>
              <a:spcBef>
                <a:spcPts val="600"/>
              </a:spcBef>
              <a:spcAft>
                <a:spcPts val="600"/>
              </a:spcAft>
            </a:pPr>
            <a:r>
              <a:rPr lang="en-GB" dirty="0" err="1" smtClean="0">
                <a:ea typeface="ＭＳ Ｐゴシック" pitchFamily="34" charset="-128"/>
              </a:rPr>
              <a:t>Helitech</a:t>
            </a:r>
            <a:r>
              <a:rPr lang="en-GB" dirty="0" smtClean="0">
                <a:ea typeface="ＭＳ Ｐゴシック" pitchFamily="34" charset="-128"/>
              </a:rPr>
              <a:t> International for 2014</a:t>
            </a:r>
          </a:p>
        </p:txBody>
      </p:sp>
      <p:pic>
        <p:nvPicPr>
          <p:cNvPr id="20484" name="Picture 5" descr="ihst5"/>
          <p:cNvPicPr>
            <a:picLocks noChangeAspect="1" noChangeArrowheads="1"/>
          </p:cNvPicPr>
          <p:nvPr/>
        </p:nvPicPr>
        <p:blipFill>
          <a:blip r:embed="rId3" cstate="print"/>
          <a:srcRect/>
          <a:stretch>
            <a:fillRect/>
          </a:stretch>
        </p:blipFill>
        <p:spPr bwMode="auto">
          <a:xfrm>
            <a:off x="457200" y="304800"/>
            <a:ext cx="8305800" cy="1066800"/>
          </a:xfrm>
          <a:prstGeom prst="rect">
            <a:avLst/>
          </a:prstGeom>
          <a:noFill/>
          <a:ln w="9525">
            <a:noFill/>
            <a:miter lim="800000"/>
            <a:headEnd/>
            <a:tailEnd/>
          </a:ln>
        </p:spPr>
      </p:pic>
      <p:pic>
        <p:nvPicPr>
          <p:cNvPr id="7" name="Picture 2" descr="C:\Users\tony molinaro\AppData\Local\Temp\1\notesFFF692\IHST_Banner-04.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57200" y="227076"/>
            <a:ext cx="8305800" cy="1222248"/>
          </a:xfrm>
          <a:prstGeom prst="rect">
            <a:avLst/>
          </a:prstGeom>
          <a:noFill/>
          <a:extLst>
            <a:ext uri="{909E8E84-426E-40dd-AFC4-6F175D3DCCD1}">
              <a14:hiddenFill xmlns:a14="http://schemas.microsoft.com/office/drawing/2010/main" xmlns="">
                <a:solidFill>
                  <a:srgbClr val="FFFFFF"/>
                </a:solidFill>
              </a14:hiddenFill>
            </a:ext>
          </a:extLst>
        </p:spPr>
      </p:pic>
      <p:pic>
        <p:nvPicPr>
          <p:cNvPr id="9218" name="Picture 2"/>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5029200" y="2055818"/>
            <a:ext cx="3902075" cy="259238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1391907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6"/>
          <p:cNvSpPr txBox="1">
            <a:spLocks noGrp="1" noChangeArrowheads="1"/>
          </p:cNvSpPr>
          <p:nvPr/>
        </p:nvSpPr>
        <p:spPr bwMode="auto">
          <a:xfrm>
            <a:off x="6553200" y="6245225"/>
            <a:ext cx="21336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E66FA1FD-CFC2-4824-B065-2787217534B3}" type="slidenum">
              <a:rPr lang="en-US" sz="1400"/>
              <a:pPr algn="r" eaLnBrk="1" hangingPunct="1"/>
              <a:t>3</a:t>
            </a:fld>
            <a:endParaRPr lang="en-US" sz="1400" dirty="0"/>
          </a:p>
        </p:txBody>
      </p:sp>
      <p:sp>
        <p:nvSpPr>
          <p:cNvPr id="8196" name="Rectangle 3"/>
          <p:cNvSpPr>
            <a:spLocks noGrp="1" noChangeArrowheads="1"/>
          </p:cNvSpPr>
          <p:nvPr>
            <p:ph type="body" sz="half" idx="4294967295"/>
          </p:nvPr>
        </p:nvSpPr>
        <p:spPr>
          <a:xfrm>
            <a:off x="152400" y="1146048"/>
            <a:ext cx="7315200" cy="5559552"/>
          </a:xfrm>
        </p:spPr>
        <p:txBody>
          <a:bodyPr/>
          <a:lstStyle/>
          <a:p>
            <a:pPr marL="533400" indent="-533400">
              <a:lnSpc>
                <a:spcPct val="80000"/>
              </a:lnSpc>
              <a:buFontTx/>
              <a:buNone/>
              <a:defRPr/>
            </a:pPr>
            <a:endParaRPr lang="en-US" sz="1100" b="1" dirty="0" smtClean="0"/>
          </a:p>
          <a:p>
            <a:pPr marL="533400" indent="-533400" algn="ctr">
              <a:lnSpc>
                <a:spcPct val="80000"/>
              </a:lnSpc>
              <a:buFontTx/>
              <a:buNone/>
              <a:defRPr/>
            </a:pPr>
            <a:r>
              <a:rPr lang="en-US" sz="2000" b="1" dirty="0" smtClean="0">
                <a:solidFill>
                  <a:schemeClr val="accent2"/>
                </a:solidFill>
              </a:rPr>
              <a:t>	</a:t>
            </a:r>
            <a:r>
              <a:rPr lang="en-US" b="1" dirty="0" smtClean="0">
                <a:solidFill>
                  <a:schemeClr val="accent2"/>
                </a:solidFill>
              </a:rPr>
              <a:t>5</a:t>
            </a:r>
            <a:r>
              <a:rPr lang="en-US" sz="2800" b="1" dirty="0" smtClean="0">
                <a:solidFill>
                  <a:schemeClr val="accent2"/>
                </a:solidFill>
              </a:rPr>
              <a:t>00 Volunteers in over 40 Countries</a:t>
            </a:r>
          </a:p>
          <a:p>
            <a:pPr marL="533400" indent="-533400" algn="ctr">
              <a:lnSpc>
                <a:spcPct val="80000"/>
              </a:lnSpc>
              <a:buFontTx/>
              <a:buNone/>
              <a:defRPr/>
            </a:pPr>
            <a:r>
              <a:rPr lang="en-US" sz="2800" b="1" dirty="0" smtClean="0">
                <a:solidFill>
                  <a:schemeClr val="accent2"/>
                </a:solidFill>
              </a:rPr>
              <a:t>Growing each Year</a:t>
            </a:r>
            <a:r>
              <a:rPr lang="en-US" sz="1800" b="1" dirty="0" smtClean="0">
                <a:solidFill>
                  <a:schemeClr val="accent2"/>
                </a:solidFill>
              </a:rPr>
              <a:t/>
            </a:r>
            <a:br>
              <a:rPr lang="en-US" sz="1800" b="1" dirty="0" smtClean="0">
                <a:solidFill>
                  <a:schemeClr val="accent2"/>
                </a:solidFill>
              </a:rPr>
            </a:br>
            <a:endParaRPr lang="en-US" sz="1800" b="1" dirty="0" smtClean="0">
              <a:solidFill>
                <a:schemeClr val="accent2"/>
              </a:solidFill>
            </a:endParaRPr>
          </a:p>
          <a:p>
            <a:pPr>
              <a:lnSpc>
                <a:spcPct val="80000"/>
              </a:lnSpc>
              <a:defRPr/>
            </a:pPr>
            <a:r>
              <a:rPr lang="en-US" sz="2000" dirty="0" smtClean="0"/>
              <a:t>Led by teams in the US, Canada and Europe, the IHST now has teams in:</a:t>
            </a:r>
          </a:p>
          <a:p>
            <a:pPr lvl="1">
              <a:lnSpc>
                <a:spcPct val="80000"/>
              </a:lnSpc>
              <a:defRPr/>
            </a:pPr>
            <a:r>
              <a:rPr lang="en-US" sz="2000" dirty="0" smtClean="0"/>
              <a:t>Australia</a:t>
            </a:r>
          </a:p>
          <a:p>
            <a:pPr lvl="1">
              <a:lnSpc>
                <a:spcPct val="80000"/>
              </a:lnSpc>
              <a:defRPr/>
            </a:pPr>
            <a:r>
              <a:rPr lang="en-US" sz="2000" dirty="0" smtClean="0"/>
              <a:t>Brazil</a:t>
            </a:r>
          </a:p>
          <a:p>
            <a:pPr lvl="1">
              <a:lnSpc>
                <a:spcPct val="80000"/>
              </a:lnSpc>
              <a:defRPr/>
            </a:pPr>
            <a:r>
              <a:rPr lang="en-US" sz="2000" dirty="0" smtClean="0"/>
              <a:t>the Commonwealth of Independent States</a:t>
            </a:r>
          </a:p>
          <a:p>
            <a:pPr lvl="1">
              <a:lnSpc>
                <a:spcPct val="80000"/>
              </a:lnSpc>
              <a:defRPr/>
            </a:pPr>
            <a:r>
              <a:rPr lang="en-US" sz="2000" dirty="0" smtClean="0"/>
              <a:t>India</a:t>
            </a:r>
          </a:p>
          <a:p>
            <a:pPr lvl="1">
              <a:lnSpc>
                <a:spcPct val="80000"/>
              </a:lnSpc>
              <a:defRPr/>
            </a:pPr>
            <a:r>
              <a:rPr lang="en-US" sz="2000" dirty="0" smtClean="0"/>
              <a:t>Japan</a:t>
            </a:r>
          </a:p>
          <a:p>
            <a:pPr lvl="1">
              <a:lnSpc>
                <a:spcPct val="80000"/>
              </a:lnSpc>
              <a:defRPr/>
            </a:pPr>
            <a:r>
              <a:rPr lang="en-US" sz="2000" dirty="0" smtClean="0"/>
              <a:t>the Middle East &amp; North Africa</a:t>
            </a:r>
          </a:p>
          <a:p>
            <a:pPr marL="165100" indent="-165100">
              <a:lnSpc>
                <a:spcPct val="80000"/>
              </a:lnSpc>
              <a:defRPr/>
            </a:pPr>
            <a:r>
              <a:rPr lang="en-US" sz="2000" dirty="0" smtClean="0"/>
              <a:t>The IHST is working to establish effective teams in</a:t>
            </a:r>
          </a:p>
          <a:p>
            <a:pPr lvl="1">
              <a:lnSpc>
                <a:spcPct val="80000"/>
              </a:lnSpc>
              <a:defRPr/>
            </a:pPr>
            <a:r>
              <a:rPr lang="en-US" sz="2000" dirty="0" smtClean="0"/>
              <a:t>Asia</a:t>
            </a:r>
          </a:p>
          <a:p>
            <a:pPr lvl="1">
              <a:lnSpc>
                <a:spcPct val="80000"/>
              </a:lnSpc>
              <a:defRPr/>
            </a:pPr>
            <a:r>
              <a:rPr lang="en-US" sz="2000" dirty="0" smtClean="0"/>
              <a:t>Mexico </a:t>
            </a:r>
            <a:r>
              <a:rPr lang="en-US" sz="2000" dirty="0"/>
              <a:t>and the Spanish-speaking countries in </a:t>
            </a:r>
            <a:r>
              <a:rPr lang="en-US" sz="2000" dirty="0" smtClean="0"/>
              <a:t>Central and South America</a:t>
            </a:r>
            <a:endParaRPr lang="en-US" sz="2000" dirty="0"/>
          </a:p>
          <a:p>
            <a:pPr lvl="1">
              <a:lnSpc>
                <a:spcPct val="80000"/>
              </a:lnSpc>
              <a:defRPr/>
            </a:pPr>
            <a:r>
              <a:rPr lang="en-US" sz="2000" dirty="0" smtClean="0"/>
              <a:t>New Zealand</a:t>
            </a:r>
          </a:p>
          <a:p>
            <a:pPr lvl="1">
              <a:lnSpc>
                <a:spcPct val="80000"/>
              </a:lnSpc>
              <a:defRPr/>
            </a:pPr>
            <a:r>
              <a:rPr lang="en-US" sz="2000" dirty="0" smtClean="0"/>
              <a:t>South Africa</a:t>
            </a:r>
          </a:p>
        </p:txBody>
      </p:sp>
      <p:pic>
        <p:nvPicPr>
          <p:cNvPr id="14342" name="Picture 7" descr="187777_150529738351608_6278753_n"/>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467600" y="1828800"/>
            <a:ext cx="14605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 name="Picture 2" descr="C:\Users\tony molinaro\AppData\Local\Temp\1\notesFFF692\IHST_Banner-04.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57200" y="73152"/>
            <a:ext cx="8305800" cy="122224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905074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dirty="0"/>
          </a:p>
        </p:txBody>
      </p:sp>
      <p:pic>
        <p:nvPicPr>
          <p:cNvPr id="5" name="Picture 2" descr="C:\Users\tony molinaro\AppData\Local\Temp\1\notesFFF692\IHST_Banner-04.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57200" y="76200"/>
            <a:ext cx="8305800" cy="1222248"/>
          </a:xfrm>
          <a:prstGeom prst="rect">
            <a:avLst/>
          </a:prstGeom>
          <a:noFill/>
          <a:extLst>
            <a:ext uri="{909E8E84-426E-40dd-AFC4-6F175D3DCCD1}">
              <a14:hiddenFill xmlns:a14="http://schemas.microsoft.com/office/drawing/2010/main" xmlns="">
                <a:solidFill>
                  <a:srgbClr val="FFFFFF"/>
                </a:solidFill>
              </a14:hiddenFill>
            </a:ext>
          </a:extLst>
        </p:spPr>
      </p:pic>
      <p:pic>
        <p:nvPicPr>
          <p:cNvPr id="1027" name="Picture 3" descr="https://www.ihst.org/Portals/54/IHSS2014CA.gif"/>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7234" y="1474125"/>
            <a:ext cx="9000565" cy="2403292"/>
          </a:xfrm>
          <a:prstGeom prst="rect">
            <a:avLst/>
          </a:prstGeom>
          <a:noFill/>
          <a:extLst>
            <a:ext uri="{909E8E84-426E-40dd-AFC4-6F175D3DCCD1}">
              <a14:hiddenFill xmlns:a14="http://schemas.microsoft.com/office/drawing/2010/main" xmlns="">
                <a:solidFill>
                  <a:srgbClr val="FFFFFF"/>
                </a:solidFill>
              </a14:hiddenFill>
            </a:ext>
          </a:extLst>
        </p:spPr>
      </p:pic>
      <p:pic>
        <p:nvPicPr>
          <p:cNvPr id="1030" name="Picture 6"/>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0" y="4191000"/>
            <a:ext cx="2057400" cy="27892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3495906" y="4067489"/>
            <a:ext cx="2125663" cy="27892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32" name="Picture 8"/>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6992389" y="4067489"/>
            <a:ext cx="2133600" cy="27892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1540499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dirty="0"/>
          </a:p>
        </p:txBody>
      </p:sp>
      <p:sp>
        <p:nvSpPr>
          <p:cNvPr id="4" name="Content Placeholder 3"/>
          <p:cNvSpPr>
            <a:spLocks noGrp="1"/>
          </p:cNvSpPr>
          <p:nvPr>
            <p:ph idx="1"/>
          </p:nvPr>
        </p:nvSpPr>
        <p:spPr>
          <a:xfrm>
            <a:off x="228600" y="1600200"/>
            <a:ext cx="8686800" cy="4953000"/>
          </a:xfrm>
        </p:spPr>
        <p:txBody>
          <a:bodyPr/>
          <a:lstStyle/>
          <a:p>
            <a:pPr marL="0" indent="0" algn="ctr">
              <a:lnSpc>
                <a:spcPct val="150000"/>
              </a:lnSpc>
              <a:buNone/>
            </a:pPr>
            <a:r>
              <a:rPr lang="en-US" sz="2800" b="1" u="sng" dirty="0" smtClean="0"/>
              <a:t>2014 International Helicopter Safety Symposium</a:t>
            </a:r>
            <a:endParaRPr lang="en-US" dirty="0" smtClean="0"/>
          </a:p>
          <a:p>
            <a:r>
              <a:rPr lang="en-US" sz="2400" dirty="0" smtClean="0"/>
              <a:t>Presentations available </a:t>
            </a:r>
            <a:r>
              <a:rPr lang="en-US" sz="2400" dirty="0"/>
              <a:t>at </a:t>
            </a:r>
            <a:r>
              <a:rPr lang="en-US" sz="2400" dirty="0">
                <a:hlinkClick r:id="rId3"/>
              </a:rPr>
              <a:t>http://www.ihst.org</a:t>
            </a:r>
            <a:r>
              <a:rPr lang="en-US" sz="2400" dirty="0" smtClean="0">
                <a:hlinkClick r:id="rId3"/>
              </a:rPr>
              <a:t>/</a:t>
            </a:r>
            <a:endParaRPr lang="en-US" sz="2400" dirty="0" smtClean="0"/>
          </a:p>
          <a:p>
            <a:pPr>
              <a:lnSpc>
                <a:spcPct val="150000"/>
              </a:lnSpc>
            </a:pPr>
            <a:r>
              <a:rPr lang="en-US" sz="2400" dirty="0" smtClean="0"/>
              <a:t>Keynote speech by Kurt </a:t>
            </a:r>
            <a:r>
              <a:rPr lang="en-US" sz="2400" dirty="0"/>
              <a:t>Robinson </a:t>
            </a:r>
          </a:p>
          <a:p>
            <a:pPr>
              <a:lnSpc>
                <a:spcPct val="150000"/>
              </a:lnSpc>
            </a:pPr>
            <a:r>
              <a:rPr lang="en-US" sz="2400" dirty="0" smtClean="0"/>
              <a:t>Awesome talk by Julia Link </a:t>
            </a:r>
          </a:p>
          <a:p>
            <a:pPr>
              <a:lnSpc>
                <a:spcPct val="150000"/>
              </a:lnSpc>
            </a:pPr>
            <a:r>
              <a:rPr lang="en-US" sz="2400" dirty="0"/>
              <a:t>Panel on </a:t>
            </a:r>
            <a:r>
              <a:rPr lang="en-US" sz="2400" b="1" dirty="0"/>
              <a:t>safety culture</a:t>
            </a:r>
            <a:endParaRPr lang="en-US" sz="2400" dirty="0"/>
          </a:p>
          <a:p>
            <a:pPr>
              <a:lnSpc>
                <a:spcPct val="150000"/>
              </a:lnSpc>
            </a:pPr>
            <a:r>
              <a:rPr lang="en-US" sz="2400" dirty="0" smtClean="0"/>
              <a:t>Regional team reports and panel session with OEMs</a:t>
            </a:r>
          </a:p>
          <a:p>
            <a:pPr>
              <a:lnSpc>
                <a:spcPct val="150000"/>
              </a:lnSpc>
              <a:spcBef>
                <a:spcPts val="1200"/>
              </a:spcBef>
              <a:spcAft>
                <a:spcPts val="600"/>
              </a:spcAft>
              <a:defRPr/>
            </a:pPr>
            <a:endParaRPr lang="en-US" dirty="0"/>
          </a:p>
        </p:txBody>
      </p:sp>
      <p:pic>
        <p:nvPicPr>
          <p:cNvPr id="5" name="Picture 2" descr="C:\Users\tony molinaro\AppData\Local\Temp\1\notesFFF692\IHST_Banner-04.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57200" y="76200"/>
            <a:ext cx="8305800" cy="122224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5774784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8229600" cy="1143000"/>
          </a:xfrm>
        </p:spPr>
        <p:txBody>
          <a:bodyPr/>
          <a:lstStyle/>
          <a:p>
            <a:r>
              <a:rPr lang="en-US" dirty="0" smtClean="0"/>
              <a:t>Guidance from the IHST </a:t>
            </a:r>
            <a:r>
              <a:rPr lang="en-US" dirty="0" err="1" smtClean="0"/>
              <a:t>ExCom</a:t>
            </a:r>
            <a:endParaRPr lang="en-US" dirty="0"/>
          </a:p>
        </p:txBody>
      </p:sp>
      <p:sp>
        <p:nvSpPr>
          <p:cNvPr id="3" name="Content Placeholder 2"/>
          <p:cNvSpPr>
            <a:spLocks noGrp="1"/>
          </p:cNvSpPr>
          <p:nvPr>
            <p:ph idx="1"/>
          </p:nvPr>
        </p:nvSpPr>
        <p:spPr>
          <a:xfrm>
            <a:off x="457200" y="2590800"/>
            <a:ext cx="8229600" cy="4114800"/>
          </a:xfrm>
        </p:spPr>
        <p:txBody>
          <a:bodyPr/>
          <a:lstStyle/>
          <a:p>
            <a:r>
              <a:rPr lang="en-US" dirty="0" smtClean="0"/>
              <a:t>Funding</a:t>
            </a:r>
          </a:p>
          <a:p>
            <a:pPr lvl="1"/>
            <a:r>
              <a:rPr lang="en-US" dirty="0" smtClean="0"/>
              <a:t>Strive for local funding</a:t>
            </a:r>
          </a:p>
          <a:p>
            <a:pPr lvl="1"/>
            <a:r>
              <a:rPr lang="en-US" dirty="0" smtClean="0"/>
              <a:t>Leverage local manufacturing events</a:t>
            </a:r>
          </a:p>
          <a:p>
            <a:pPr lvl="1"/>
            <a:r>
              <a:rPr lang="en-US" dirty="0" smtClean="0"/>
              <a:t>Funding requests must follow </a:t>
            </a:r>
            <a:r>
              <a:rPr lang="en-US" dirty="0"/>
              <a:t>the policy at </a:t>
            </a:r>
            <a:r>
              <a:rPr lang="en-US" dirty="0">
                <a:hlinkClick r:id="rId3"/>
              </a:rPr>
              <a:t>http://www.ihst.org/portals/54/IHST%20FUNDING%20POLICY%</a:t>
            </a:r>
            <a:r>
              <a:rPr lang="en-US" dirty="0" smtClean="0">
                <a:hlinkClick r:id="rId3"/>
              </a:rPr>
              <a:t>20FINAL.pdf</a:t>
            </a:r>
            <a:r>
              <a:rPr lang="en-US" dirty="0" smtClean="0"/>
              <a:t> </a:t>
            </a:r>
          </a:p>
          <a:p>
            <a:r>
              <a:rPr lang="en-US" dirty="0" smtClean="0"/>
              <a:t>Focus on preventing fatalities</a:t>
            </a:r>
            <a:endParaRPr lang="en-US" dirty="0"/>
          </a:p>
        </p:txBody>
      </p:sp>
      <p:pic>
        <p:nvPicPr>
          <p:cNvPr id="4" name="Picture 2" descr="C:\Users\tony molinaro\AppData\Local\Temp\1\notesFFF692\IHST_Banner-04.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57200" y="76200"/>
            <a:ext cx="8305800" cy="122224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7505524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tony molinaro\AppData\Local\Temp\1\notesFFF692\IHST_Banner-04.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00231" y="0"/>
            <a:ext cx="7550727" cy="1111135"/>
          </a:xfrm>
          <a:prstGeom prst="rect">
            <a:avLst/>
          </a:prstGeom>
          <a:noFill/>
          <a:extLst>
            <a:ext uri="{909E8E84-426E-40dd-AFC4-6F175D3DCCD1}">
              <a14:hiddenFill xmlns:a14="http://schemas.microsoft.com/office/drawing/2010/main" xmlns="">
                <a:solidFill>
                  <a:srgbClr val="FFFFFF"/>
                </a:solidFill>
              </a14:hiddenFill>
            </a:ext>
          </a:extLst>
        </p:spPr>
      </p:pic>
      <p:pic>
        <p:nvPicPr>
          <p:cNvPr id="9" name="Picture 8"/>
          <p:cNvPicPr>
            <a:picLocks noChangeAspect="1"/>
          </p:cNvPicPr>
          <p:nvPr/>
        </p:nvPicPr>
        <p:blipFill>
          <a:blip r:embed="rId4" cstate="print"/>
          <a:stretch>
            <a:fillRect/>
          </a:stretch>
        </p:blipFill>
        <p:spPr>
          <a:xfrm>
            <a:off x="990600" y="2343727"/>
            <a:ext cx="7448550" cy="4514273"/>
          </a:xfrm>
          <a:prstGeom prst="rect">
            <a:avLst/>
          </a:prstGeom>
        </p:spPr>
      </p:pic>
      <p:sp>
        <p:nvSpPr>
          <p:cNvPr id="10" name="Title 9"/>
          <p:cNvSpPr>
            <a:spLocks noGrp="1"/>
          </p:cNvSpPr>
          <p:nvPr>
            <p:ph type="title"/>
          </p:nvPr>
        </p:nvSpPr>
        <p:spPr>
          <a:xfrm>
            <a:off x="457200" y="1143000"/>
            <a:ext cx="8229600" cy="1143000"/>
          </a:xfrm>
        </p:spPr>
        <p:txBody>
          <a:bodyPr/>
          <a:lstStyle/>
          <a:p>
            <a:r>
              <a:rPr lang="en-US" dirty="0" err="1" smtClean="0"/>
              <a:t>Helitech</a:t>
            </a:r>
            <a:r>
              <a:rPr lang="en-US" dirty="0" smtClean="0"/>
              <a:t> International</a:t>
            </a:r>
            <a:br>
              <a:rPr lang="en-US" dirty="0" smtClean="0"/>
            </a:br>
            <a:r>
              <a:rPr lang="en-US" sz="3600" dirty="0" smtClean="0"/>
              <a:t>Amsterdam – 14-16 October 2014</a:t>
            </a:r>
            <a:endParaRPr lang="en-US" sz="3600" dirty="0"/>
          </a:p>
        </p:txBody>
      </p:sp>
    </p:spTree>
    <p:extLst>
      <p:ext uri="{BB962C8B-B14F-4D97-AF65-F5344CB8AC3E}">
        <p14:creationId xmlns:p14="http://schemas.microsoft.com/office/powerpoint/2010/main" xmlns="" val="38964061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69175" y="1320615"/>
            <a:ext cx="7772400" cy="1069975"/>
          </a:xfrm>
        </p:spPr>
        <p:txBody>
          <a:bodyPr/>
          <a:lstStyle/>
          <a:p>
            <a:r>
              <a:rPr lang="en-GB" sz="5400" dirty="0" smtClean="0"/>
              <a:t>Questions?</a:t>
            </a:r>
            <a:endParaRPr lang="en-GB" sz="5400" dirty="0"/>
          </a:p>
        </p:txBody>
      </p:sp>
      <p:pic>
        <p:nvPicPr>
          <p:cNvPr id="5" name="Picture 2" descr="C:\Users\tony molinaro\AppData\Local\Temp\1\notesFFF692\IHST_Banner-04.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57200" y="76200"/>
            <a:ext cx="8305800" cy="1222248"/>
          </a:xfrm>
          <a:prstGeom prst="rect">
            <a:avLst/>
          </a:prstGeom>
          <a:noFill/>
          <a:extLst>
            <a:ext uri="{909E8E84-426E-40dd-AFC4-6F175D3DCCD1}">
              <a14:hiddenFill xmlns:a14="http://schemas.microsoft.com/office/drawing/2010/main" xmlns="">
                <a:solidFill>
                  <a:srgbClr val="FFFFFF"/>
                </a:solidFill>
              </a14:hiddenFill>
            </a:ext>
          </a:extLst>
        </p:spPr>
      </p:pic>
      <p:pic>
        <p:nvPicPr>
          <p:cNvPr id="3074" name="Picture 2"/>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943100" y="3352800"/>
            <a:ext cx="5257800" cy="3505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41883557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2514600"/>
            <a:ext cx="8153400" cy="4267200"/>
          </a:xfrm>
        </p:spPr>
        <p:txBody>
          <a:bodyPr/>
          <a:lstStyle/>
          <a:p>
            <a:r>
              <a:rPr lang="en-GB" sz="11500" b="1" dirty="0" smtClean="0">
                <a:latin typeface="+mj-lt"/>
              </a:rPr>
              <a:t>Thank you!</a:t>
            </a:r>
            <a:endParaRPr lang="en-GB" sz="11500" b="1" dirty="0">
              <a:latin typeface="+mj-lt"/>
            </a:endParaRPr>
          </a:p>
        </p:txBody>
      </p:sp>
      <p:pic>
        <p:nvPicPr>
          <p:cNvPr id="5" name="Picture 2" descr="C:\Users\tony molinaro\AppData\Local\Temp\1\notesFFF692\IHST_Banner-04.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57200" y="76200"/>
            <a:ext cx="8305800" cy="122224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097265330"/>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10369</TotalTime>
  <Words>766</Words>
  <Application>Microsoft Office PowerPoint</Application>
  <PresentationFormat>Экран (4:3)</PresentationFormat>
  <Paragraphs>72</Paragraphs>
  <Slides>9</Slides>
  <Notes>9</Notes>
  <HiddenSlides>0</HiddenSlides>
  <MMClips>0</MMClips>
  <ScaleCrop>false</ScaleCrop>
  <HeadingPairs>
    <vt:vector size="4" baseType="variant">
      <vt:variant>
        <vt:lpstr>Тема</vt:lpstr>
      </vt:variant>
      <vt:variant>
        <vt:i4>2</vt:i4>
      </vt:variant>
      <vt:variant>
        <vt:lpstr>Заголовки слайдов</vt:lpstr>
      </vt:variant>
      <vt:variant>
        <vt:i4>9</vt:i4>
      </vt:variant>
    </vt:vector>
  </HeadingPairs>
  <TitlesOfParts>
    <vt:vector size="11" baseType="lpstr">
      <vt:lpstr>Default Design</vt:lpstr>
      <vt:lpstr>Custom Design</vt:lpstr>
      <vt:lpstr>Слайд 1</vt:lpstr>
      <vt:lpstr>Слайд 2</vt:lpstr>
      <vt:lpstr>Слайд 3</vt:lpstr>
      <vt:lpstr>Слайд 4</vt:lpstr>
      <vt:lpstr>Слайд 5</vt:lpstr>
      <vt:lpstr>Guidance from the IHST ExCom</vt:lpstr>
      <vt:lpstr>Helitech International Amsterdam – 14-16 October 2014</vt:lpstr>
      <vt:lpstr>Questions?</vt:lpstr>
      <vt:lpstr>Слайд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tony molinaro</dc:creator>
  <cp:lastModifiedBy>Людмила</cp:lastModifiedBy>
  <cp:revision>371</cp:revision>
  <cp:lastPrinted>2013-01-25T17:13:11Z</cp:lastPrinted>
  <dcterms:created xsi:type="dcterms:W3CDTF">2011-08-10T21:06:44Z</dcterms:created>
  <dcterms:modified xsi:type="dcterms:W3CDTF">2014-05-13T11:30:15Z</dcterms:modified>
</cp:coreProperties>
</file>