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16" r:id="rId2"/>
    <p:sldId id="537" r:id="rId3"/>
    <p:sldId id="528" r:id="rId4"/>
    <p:sldId id="527" r:id="rId5"/>
    <p:sldId id="538" r:id="rId6"/>
    <p:sldId id="525" r:id="rId7"/>
    <p:sldId id="524" r:id="rId8"/>
    <p:sldId id="440" r:id="rId9"/>
    <p:sldId id="502" r:id="rId10"/>
    <p:sldId id="541" r:id="rId11"/>
    <p:sldId id="539" r:id="rId12"/>
    <p:sldId id="543" r:id="rId13"/>
    <p:sldId id="544" r:id="rId14"/>
    <p:sldId id="506" r:id="rId15"/>
    <p:sldId id="542" r:id="rId1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FF00"/>
    <a:srgbClr val="FF4B4B"/>
    <a:srgbClr val="B84542"/>
    <a:srgbClr val="BD92DE"/>
    <a:srgbClr val="A162D0"/>
    <a:srgbClr val="89E0FF"/>
    <a:srgbClr val="D9F5FF"/>
    <a:srgbClr val="BDEE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712" autoAdjust="0"/>
    <p:restoredTop sz="97929" autoAdjust="0"/>
  </p:normalViewPr>
  <p:slideViewPr>
    <p:cSldViewPr>
      <p:cViewPr varScale="1">
        <p:scale>
          <a:sx n="98" d="100"/>
          <a:sy n="98" d="100"/>
        </p:scale>
        <p:origin x="-4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1870D1E-68E8-47E1-B40C-04889C503CD7}" type="datetimeFigureOut">
              <a:rPr lang="ru-RU"/>
              <a:pPr>
                <a:defRPr/>
              </a:pPr>
              <a:t>19.07.2017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F4B3F9-0551-471D-A7ED-1147A0BBA4E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9522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 Проверить цифры круги опустить ниже</a:t>
            </a:r>
          </a:p>
          <a:p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B8C1C809-774B-40DA-BB6F-069A6C76E1F5}" type="slidenum">
              <a:rPr lang="ru-RU" smtClean="0"/>
              <a:pPr eaLnBrk="1" hangingPunct="1"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Бугульма чистополь лениногорск по детям посчитать зоны детских поликлиник - детских больниц-</a:t>
            </a:r>
          </a:p>
          <a:p>
            <a:r>
              <a:rPr lang="ru-RU" altLang="ru-RU" smtClean="0"/>
              <a:t>Детская республиканская клиническая больница» Министерства здравоохранения Республики Татарстан на 814 круглосуточных коек из них 49 реанимационных; 9 </a:t>
            </a:r>
          </a:p>
          <a:p>
            <a:r>
              <a:rPr lang="ru-RU" altLang="ru-RU" smtClean="0"/>
              <a:t>детских городских больниц, 21 амбулаторно-поликлиническое учреждение  (детские отделения и детские самостоятельные поликлиники), республиканские специализированные учреждения здравоохранения, 6 детских стоматологических поликлиник, 7 детских санаториев, 1 ГАУЗ «Республиканский дом ребенка специализированный» (2 филиала), центр реабилитации инвалидов при городской детской поликлининке №7. Казани.</a:t>
            </a:r>
          </a:p>
          <a:p>
            <a:r>
              <a:rPr lang="ru-RU" altLang="ru-RU" smtClean="0"/>
              <a:t>Вставить пирамиду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D8D5DC-7F4A-441A-994D-4DC0446608F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Work\Красная строка\Минздав\презентация Вафин Яковлева\A9RF34D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88" y="-4763"/>
            <a:ext cx="91440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D:\Work\Красная строка\Минздав\презентация Вафин Яковлева\LOGO_minzdrav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304800"/>
            <a:ext cx="2736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7926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Work\Красная строка\Минздав\презентация Вафин Яковлева\A9RF34D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ятиугольник 7"/>
          <p:cNvSpPr/>
          <p:nvPr userDrawn="1"/>
        </p:nvSpPr>
        <p:spPr>
          <a:xfrm>
            <a:off x="0" y="134937"/>
            <a:ext cx="8001000" cy="1008063"/>
          </a:xfrm>
          <a:prstGeom prst="homePlat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4" descr="D:\Work\Красная строка\Минздав\презентация Вафин Яковлева\LOGO_minzdrav.png"/>
          <p:cNvPicPr>
            <a:picLocks noChangeAspect="1" noChangeArrowheads="1"/>
          </p:cNvPicPr>
          <p:nvPr userDrawn="1"/>
        </p:nvPicPr>
        <p:blipFill rotWithShape="1">
          <a:blip r:embed="rId3"/>
          <a:srcRect r="77257"/>
          <a:stretch/>
        </p:blipFill>
        <p:spPr bwMode="auto">
          <a:xfrm>
            <a:off x="250825" y="287337"/>
            <a:ext cx="54661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25717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Work\Красная строка\Минздав\презентация Вафин Яковлева\A9RF34D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 userDrawn="1"/>
        </p:nvSpPr>
        <p:spPr>
          <a:xfrm>
            <a:off x="0" y="134937"/>
            <a:ext cx="9144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Picture 4" descr="D:\Work\Красная строка\Минздав\презентация Вафин Яковлева\LOGO_minzdrav.png"/>
          <p:cNvPicPr>
            <a:picLocks noChangeAspect="1" noChangeArrowheads="1"/>
          </p:cNvPicPr>
          <p:nvPr userDrawn="1"/>
        </p:nvPicPr>
        <p:blipFill rotWithShape="1">
          <a:blip r:embed="rId3"/>
          <a:srcRect r="77257"/>
          <a:stretch/>
        </p:blipFill>
        <p:spPr bwMode="auto">
          <a:xfrm>
            <a:off x="107504" y="237990"/>
            <a:ext cx="54661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01861538"/>
      </p:ext>
    </p:extLst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30968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03D6F-DA9F-4CB7-A636-1172EE071F61}" type="datetimeFigureOut">
              <a:rPr lang="ru-RU"/>
              <a:pPr>
                <a:defRPr/>
              </a:pPr>
              <a:t>19.07.2017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756DB9-7DA3-4B22-9A7D-852E57EFF8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180256" y="2060848"/>
            <a:ext cx="8856984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ОПЫТ ПРИМЕНЕНИЯ И  ПРОБЛЕМНЫЕ ВОПРОСЫ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МЕДИЦИНСКОЙ ЭВАКУАЦИИ НА ВЕРТОЛЕТЕ «АНСАТ»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2400" dirty="0" smtClean="0">
                <a:solidFill>
                  <a:srgbClr val="002060"/>
                </a:solidFill>
                <a:latin typeface="Arial" panose="020B0604020202020204" pitchFamily="34" charset="0"/>
              </a:rPr>
              <a:t>В РЕСПУБЛИКЕ ТАТАРСТА</a:t>
            </a:r>
            <a:r>
              <a:rPr lang="ru-RU" altLang="ru-RU" sz="2700" dirty="0" smtClean="0">
                <a:solidFill>
                  <a:srgbClr val="002060"/>
                </a:solidFill>
                <a:latin typeface="Arial" panose="020B0604020202020204" pitchFamily="34" charset="0"/>
              </a:rPr>
              <a:t>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80112" y="4966716"/>
            <a:ext cx="3466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Руководитель РЦМК, к.м.н. 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главный внештатный специалист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МЗ РТ по медицине катастроф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</a:rPr>
              <a:t>И.В. Исаева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18975" y="6444044"/>
            <a:ext cx="1273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dirty="0">
                <a:latin typeface="Arial Narrow" panose="020B0606020202030204" pitchFamily="34" charset="0"/>
              </a:rPr>
              <a:t>Казань </a:t>
            </a:r>
            <a:r>
              <a:rPr lang="ru-RU" altLang="ru-RU" dirty="0" smtClean="0">
                <a:latin typeface="Arial Narrow" panose="020B0606020202030204" pitchFamily="34" charset="0"/>
              </a:rPr>
              <a:t>2017</a:t>
            </a:r>
            <a:endParaRPr lang="ru-RU" altLang="ru-RU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8595" y="346378"/>
            <a:ext cx="34981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cap="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Преимущества</a:t>
            </a:r>
            <a:endParaRPr lang="ru-RU" sz="2400" b="1" cap="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527" y="128095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Крейсерская скорость</a:t>
            </a:r>
            <a:r>
              <a:rPr lang="ru-RU" altLang="ru-RU" sz="2000" dirty="0" smtClean="0">
                <a:latin typeface="Arial" panose="020B0604020202020204" pitchFamily="34" charset="0"/>
              </a:rPr>
              <a:t> 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250 км/ч</a:t>
            </a:r>
          </a:p>
          <a:p>
            <a:pPr marL="342900" indent="-342900" algn="just"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altLang="ru-RU" sz="2000" b="1" i="1" dirty="0" smtClean="0">
                <a:latin typeface="Arial" panose="020B0604020202020204" pitchFamily="34" charset="0"/>
              </a:rPr>
              <a:t>Практическая дальность полета</a:t>
            </a:r>
            <a:r>
              <a:rPr lang="ru-RU" altLang="ru-RU" sz="2000" dirty="0" smtClean="0">
                <a:latin typeface="Arial" panose="020B0604020202020204" pitchFamily="34" charset="0"/>
              </a:rPr>
              <a:t> – </a:t>
            </a:r>
            <a:r>
              <a:rPr lang="ru-RU" alt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500 км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7929618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cap="all" dirty="0" smtClean="0">
                <a:solidFill>
                  <a:srgbClr val="FF0000"/>
                </a:solidFill>
                <a:latin typeface="Arial" panose="020B0604020202020204" pitchFamily="34" charset="0"/>
              </a:rPr>
              <a:t>Необходимо установить</a:t>
            </a:r>
            <a:r>
              <a:rPr lang="ru-RU" b="1" i="1" cap="all" dirty="0" smtClean="0">
                <a:latin typeface="Arial" panose="020B0604020202020204" pitchFamily="34" charset="0"/>
              </a:rPr>
              <a:t> </a:t>
            </a:r>
            <a:endParaRPr lang="en-US" b="1" i="1" cap="all" dirty="0" smtClean="0">
              <a:latin typeface="Arial" panose="020B0604020202020204" pitchFamily="34" charset="0"/>
            </a:endParaRP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b="1" i="1" u="sng" dirty="0" smtClean="0">
                <a:latin typeface="Arial" panose="020B0604020202020204" pitchFamily="34" charset="0"/>
              </a:rPr>
              <a:t>Неонатальные опции</a:t>
            </a:r>
            <a:r>
              <a:rPr lang="ru-RU" dirty="0" smtClean="0">
                <a:latin typeface="Arial" panose="020B0604020202020204" pitchFamily="34" charset="0"/>
              </a:rPr>
              <a:t> системы </a:t>
            </a:r>
            <a:r>
              <a:rPr lang="ru-RU" dirty="0" err="1" smtClean="0">
                <a:latin typeface="Arial" panose="020B0604020202020204" pitchFamily="34" charset="0"/>
              </a:rPr>
              <a:t>мониторирования</a:t>
            </a:r>
            <a:r>
              <a:rPr lang="ru-RU" dirty="0" smtClean="0">
                <a:latin typeface="Arial" panose="020B0604020202020204" pitchFamily="34" charset="0"/>
              </a:rPr>
              <a:t> и </a:t>
            </a:r>
            <a:r>
              <a:rPr lang="ru-RU" dirty="0" err="1" smtClean="0">
                <a:latin typeface="Arial" panose="020B0604020202020204" pitchFamily="34" charset="0"/>
              </a:rPr>
              <a:t>дефибрилляции</a:t>
            </a:r>
            <a:r>
              <a:rPr lang="ru-RU" dirty="0" smtClean="0">
                <a:latin typeface="Arial" panose="020B0604020202020204" pitchFamily="34" charset="0"/>
              </a:rPr>
              <a:t> </a:t>
            </a:r>
            <a:r>
              <a:rPr lang="ru-RU" dirty="0" err="1" smtClean="0">
                <a:latin typeface="Arial" panose="020B0604020202020204" pitchFamily="34" charset="0"/>
              </a:rPr>
              <a:t>Corpuls</a:t>
            </a:r>
            <a:r>
              <a:rPr lang="ru-RU" dirty="0" smtClean="0">
                <a:latin typeface="Arial" panose="020B0604020202020204" pitchFamily="34" charset="0"/>
              </a:rPr>
              <a:t> 3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b="1" i="1" u="sng" dirty="0" smtClean="0">
                <a:latin typeface="Arial" panose="020B0604020202020204" pitchFamily="34" charset="0"/>
              </a:rPr>
              <a:t>Быстроразъемный коннектор</a:t>
            </a:r>
            <a:r>
              <a:rPr lang="ru-RU" dirty="0" smtClean="0">
                <a:latin typeface="Arial" panose="020B0604020202020204" pitchFamily="34" charset="0"/>
              </a:rPr>
              <a:t> стандарта DIN  (газовая розетка для коннектора)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b="1" i="1" u="sng" dirty="0" err="1">
                <a:latin typeface="Arial" panose="020B0604020202020204" pitchFamily="34" charset="0"/>
              </a:rPr>
              <a:t>Пульсоксиметрические</a:t>
            </a:r>
            <a:r>
              <a:rPr lang="ru-RU" b="1" i="1" u="sng" dirty="0">
                <a:latin typeface="Arial" panose="020B0604020202020204" pitchFamily="34" charset="0"/>
              </a:rPr>
              <a:t> датчики</a:t>
            </a:r>
            <a:r>
              <a:rPr lang="ru-RU" dirty="0">
                <a:latin typeface="Arial" panose="020B0604020202020204" pitchFamily="34" charset="0"/>
              </a:rPr>
              <a:t> неонатальные многоразовые (силиконовые)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b="1" i="1" u="sng" dirty="0">
                <a:latin typeface="Arial" panose="020B0604020202020204" pitchFamily="34" charset="0"/>
              </a:rPr>
              <a:t>Система кондиционирования</a:t>
            </a:r>
            <a:r>
              <a:rPr lang="ru-RU" dirty="0">
                <a:latin typeface="Arial" panose="020B0604020202020204" pitchFamily="34" charset="0"/>
              </a:rPr>
              <a:t> салона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b="1" i="1" u="sng" dirty="0">
                <a:latin typeface="Arial" panose="020B0604020202020204" pitchFamily="34" charset="0"/>
              </a:rPr>
              <a:t>Система </a:t>
            </a:r>
            <a:r>
              <a:rPr lang="ru-RU" b="1" i="1" u="sng" dirty="0" err="1">
                <a:latin typeface="Arial" panose="020B0604020202020204" pitchFamily="34" charset="0"/>
              </a:rPr>
              <a:t>спецсигналов</a:t>
            </a:r>
            <a:r>
              <a:rPr lang="ru-RU" dirty="0">
                <a:latin typeface="Arial" panose="020B0604020202020204" pitchFamily="34" charset="0"/>
              </a:rPr>
              <a:t> (громкоговоритель, сигнальные огни, сирена)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b="1" i="1" u="sng" dirty="0">
                <a:latin typeface="Arial" panose="020B0604020202020204" pitchFamily="34" charset="0"/>
              </a:rPr>
              <a:t>Крепление для </a:t>
            </a:r>
            <a:r>
              <a:rPr lang="ru-RU" b="1" i="1" u="sng" dirty="0" err="1">
                <a:latin typeface="Arial" panose="020B0604020202020204" pitchFamily="34" charset="0"/>
              </a:rPr>
              <a:t>кювезы</a:t>
            </a:r>
            <a:r>
              <a:rPr lang="ru-RU" dirty="0">
                <a:latin typeface="Arial" panose="020B0604020202020204" pitchFamily="34" charset="0"/>
              </a:rPr>
              <a:t>  новорожденных</a:t>
            </a:r>
          </a:p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ü"/>
            </a:pPr>
            <a:r>
              <a:rPr lang="ru-RU" b="1" i="1" u="sng" dirty="0">
                <a:latin typeface="Arial" panose="020B0604020202020204" pitchFamily="34" charset="0"/>
              </a:rPr>
              <a:t>Отдельные выходы</a:t>
            </a:r>
            <a:r>
              <a:rPr lang="ru-RU" dirty="0">
                <a:latin typeface="Arial" panose="020B0604020202020204" pitchFamily="34" charset="0"/>
              </a:rPr>
              <a:t> для переменного тока напряжением 220 </a:t>
            </a:r>
            <a:r>
              <a:rPr lang="ru-RU" dirty="0" smtClean="0">
                <a:latin typeface="Arial" panose="020B0604020202020204" pitchFamily="34" charset="0"/>
              </a:rPr>
              <a:t>В</a:t>
            </a: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7725" y="3933056"/>
            <a:ext cx="7786742" cy="847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200"/>
              </a:spcAft>
            </a:pPr>
            <a:endParaRPr lang="ru-RU" dirty="0" smtClean="0">
              <a:solidFill>
                <a:srgbClr val="21212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200"/>
              </a:spcAft>
            </a:pP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0"/>
              </a:spcBef>
              <a:buFont typeface="Arial" pitchFamily="34" charset="0"/>
              <a:buNone/>
            </a:pPr>
            <a:endParaRPr lang="ru-RU" altLang="ru-RU" dirty="0" smtClean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  <a:buFont typeface="Arial" pitchFamily="34" charset="0"/>
              <a:buNone/>
            </a:pPr>
            <a:r>
              <a:rPr lang="ru-RU" altLang="ru-RU" dirty="0" smtClean="0">
                <a:latin typeface="Arial Narrow" panose="020B0606020202030204" pitchFamily="34" charset="0"/>
              </a:rPr>
              <a:t>                          </a:t>
            </a:r>
          </a:p>
          <a:p>
            <a:pPr algn="just">
              <a:spcBef>
                <a:spcPts val="0"/>
              </a:spcBef>
              <a:buFont typeface="Arial" pitchFamily="34" charset="0"/>
              <a:buNone/>
            </a:pPr>
            <a:r>
              <a:rPr lang="ru-RU" altLang="ru-RU" dirty="0" smtClean="0">
                <a:latin typeface="Arial Narrow" panose="020B0606020202030204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8864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ОПЫТ ПРИМЕНЕНИЯ  ВЕРТОЛЕТА  АНСАТ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74472" y="1272275"/>
            <a:ext cx="8395055" cy="186204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   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Всего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</a:rPr>
              <a:t> вылетов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</a:rPr>
              <a:t>19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</a:rPr>
              <a:t>(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</a:rPr>
              <a:t>13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</a:rPr>
              <a:t> к взрослым,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ea typeface="Times New Roman" pitchFamily="18" charset="0"/>
              </a:rPr>
              <a:t> к детям) </a:t>
            </a:r>
          </a:p>
          <a:p>
            <a:pPr marR="0" lvl="0" algn="just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endParaRPr kumimoji="0" lang="ru-RU" b="1" i="0" u="none" strike="noStrike" cap="none" normalizeH="0" baseline="0" dirty="0" smtClean="0">
              <a:ln>
                <a:noFill/>
              </a:ln>
              <a:effectLst/>
              <a:latin typeface="Arial" panose="020B0604020202020204" pitchFamily="34" charset="0"/>
              <a:ea typeface="Times New Roman" pitchFamily="18" charset="0"/>
            </a:endParaRPr>
          </a:p>
          <a:p>
            <a:pPr marR="0" lvl="0" algn="just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Эвакуировано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–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16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пациентов</a:t>
            </a:r>
          </a:p>
          <a:p>
            <a:pPr marR="0" lvl="0" algn="just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sz="1600" b="1" dirty="0" smtClean="0">
                <a:latin typeface="Arial" panose="020B0604020202020204" pitchFamily="34" charset="0"/>
                <a:ea typeface="Times New Roman" pitchFamily="18" charset="0"/>
              </a:rPr>
              <a:t>      </a:t>
            </a:r>
          </a:p>
          <a:p>
            <a:pPr marR="0" lvl="0" algn="just" defTabSz="914400" rtl="0" eaLnBrk="1" fontAlgn="base" latinLnBrk="0" hangingPunct="1">
              <a:lnSpc>
                <a:spcPts val="23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</a:rPr>
              <a:t>18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вылетов осуществлено по РТ (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на место ДТП,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2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на ЧС)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1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itchFamily="18" charset="0"/>
              </a:rPr>
              <a:t> в федеральный ожоговый центр в Нижнем Новгороде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836" b="13669"/>
          <a:stretch/>
        </p:blipFill>
        <p:spPr>
          <a:xfrm>
            <a:off x="5491936" y="3356992"/>
            <a:ext cx="3017085" cy="3205749"/>
          </a:xfrm>
          <a:prstGeom prst="rect">
            <a:avLst/>
          </a:prstGeom>
        </p:spPr>
      </p:pic>
      <p:pic>
        <p:nvPicPr>
          <p:cNvPr id="7" name="Рисунок 6" descr="IMG_0071.JPG"/>
          <p:cNvPicPr>
            <a:picLocks noChangeAspect="1"/>
          </p:cNvPicPr>
          <p:nvPr/>
        </p:nvPicPr>
        <p:blipFill rotWithShape="1">
          <a:blip r:embed="rId3" cstate="print"/>
          <a:srcRect l="7234" r="6432"/>
          <a:stretch/>
        </p:blipFill>
        <p:spPr>
          <a:xfrm>
            <a:off x="585499" y="3356992"/>
            <a:ext cx="4555448" cy="3205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269833"/>
            <a:ext cx="8715404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300"/>
              </a:lnSpc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Times New Roman" pitchFamily="18" charset="0"/>
              </a:rPr>
              <a:t>    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</a:rPr>
              <a:t>Состояние всех эвакуированных – тяжелое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(</a:t>
            </a:r>
            <a:r>
              <a:rPr lang="ru-RU" dirty="0" err="1" smtClean="0">
                <a:latin typeface="Arial" panose="020B0604020202020204" pitchFamily="34" charset="0"/>
                <a:ea typeface="Times New Roman" pitchFamily="18" charset="0"/>
              </a:rPr>
              <a:t>менингиальный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токсический шок, полная АВ блокада (для ЭКС), О. Пневмония ДН 2, </a:t>
            </a:r>
            <a:r>
              <a:rPr lang="ru-RU" dirty="0" err="1" smtClean="0">
                <a:latin typeface="Arial" panose="020B0604020202020204" pitchFamily="34" charset="0"/>
                <a:ea typeface="Times New Roman" pitchFamily="18" charset="0"/>
              </a:rPr>
              <a:t>менингоэнцефалит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, сочетанная травма и др.)  </a:t>
            </a:r>
          </a:p>
          <a:p>
            <a:pPr lvl="0" algn="just">
              <a:lnSpc>
                <a:spcPts val="2300"/>
              </a:lnSpc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    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</a:rPr>
              <a:t>Больные, оставленные на месте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после консультации специалистов или оперативного вмешательства находились в крайне тяжелом состоянии с высоким риском летального исхода при эвакуации. Осуществляется круглосуточный мониторинг пациентов до стабилизации состояния. (1 из пациентов с сочетанной травмой переведен в ТЦ РКБ через 5 суток наземным транспортом состояние стабильное,  2  – летальный исход. </a:t>
            </a:r>
            <a:endParaRPr lang="ru-RU" dirty="0" smtClean="0">
              <a:latin typeface="Arial" panose="020B0604020202020204" pitchFamily="34" charset="0"/>
            </a:endParaRPr>
          </a:p>
          <a:p>
            <a:pPr lvl="0" algn="just" eaLnBrk="0" hangingPunct="0">
              <a:lnSpc>
                <a:spcPts val="2300"/>
              </a:lnSpc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    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62574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ОПЫТ ПРИМЕНЕНИЯ  ВЕРТОЛЕТА  АНСАТ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09" r="7339"/>
          <a:stretch/>
        </p:blipFill>
        <p:spPr>
          <a:xfrm>
            <a:off x="4786298" y="4073955"/>
            <a:ext cx="3888432" cy="247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815" b="294"/>
          <a:stretch/>
        </p:blipFill>
        <p:spPr>
          <a:xfrm>
            <a:off x="663231" y="4074947"/>
            <a:ext cx="3888432" cy="2475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96752"/>
            <a:ext cx="8001056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>
              <a:lnSpc>
                <a:spcPts val="2300"/>
              </a:lnSpc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</a:rPr>
              <a:t>Вертолет базируется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в аэропорту г.Казань,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</a:rPr>
              <a:t>время </a:t>
            </a:r>
            <a:r>
              <a:rPr lang="ru-RU" b="1" u="sng" dirty="0" err="1" smtClean="0">
                <a:latin typeface="Arial" panose="020B0604020202020204" pitchFamily="34" charset="0"/>
                <a:ea typeface="Times New Roman" pitchFamily="18" charset="0"/>
              </a:rPr>
              <a:t>доезда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до основных больниц (ГАУЗ «РКБ МЗ РТ», ГАУЗ «ДРКБ МЗ РТ», ГАУЗ «МКДЦ»)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</a:rPr>
              <a:t>до 15 минут</a:t>
            </a:r>
            <a:endParaRPr lang="ru-RU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lvl="0" algn="just" eaLnBrk="0" hangingPunct="0">
              <a:lnSpc>
                <a:spcPts val="2300"/>
              </a:lnSpc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    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</a:rPr>
              <a:t>Разработана маршрутизация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по районам республики</a:t>
            </a:r>
          </a:p>
          <a:p>
            <a:pPr lvl="0" algn="just" eaLnBrk="0" hangingPunct="0">
              <a:lnSpc>
                <a:spcPts val="2300"/>
              </a:lnSpc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     </a:t>
            </a:r>
            <a:r>
              <a:rPr lang="ru-RU" b="1" u="sng" dirty="0" smtClean="0">
                <a:latin typeface="Arial" panose="020B0604020202020204" pitchFamily="34" charset="0"/>
                <a:ea typeface="Times New Roman" pitchFamily="18" charset="0"/>
              </a:rPr>
              <a:t>Оператором</a:t>
            </a:r>
            <a:r>
              <a:rPr lang="ru-RU" dirty="0" smtClean="0">
                <a:latin typeface="Arial" panose="020B0604020202020204" pitchFamily="34" charset="0"/>
                <a:ea typeface="Times New Roman" pitchFamily="18" charset="0"/>
              </a:rPr>
              <a:t> определен «Республиканский центр медицины катастроф»</a:t>
            </a:r>
            <a:endParaRPr lang="ru-RU" b="1" dirty="0" smtClean="0">
              <a:latin typeface="Arial" panose="020B0604020202020204" pitchFamily="34" charset="0"/>
              <a:ea typeface="Times New Roman" pitchFamily="18" charset="0"/>
            </a:endParaRPr>
          </a:p>
          <a:p>
            <a:pPr lvl="0" algn="just" eaLnBrk="0" hangingPunct="0">
              <a:lnSpc>
                <a:spcPts val="2300"/>
              </a:lnSpc>
              <a:tabLst>
                <a:tab pos="1524000" algn="l"/>
                <a:tab pos="2935288" algn="l"/>
                <a:tab pos="4657725" algn="l"/>
                <a:tab pos="5848350" algn="l"/>
              </a:tabLst>
            </a:pP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      На </a:t>
            </a:r>
            <a:r>
              <a:rPr lang="ru-RU" b="1" i="1" u="sng" dirty="0" smtClean="0">
                <a:latin typeface="Arial" panose="020B0604020202020204" pitchFamily="34" charset="0"/>
                <a:ea typeface="Times New Roman" pitchFamily="18" charset="0"/>
              </a:rPr>
              <a:t>19.07.2017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 выполнено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73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вылета, из них </a:t>
            </a:r>
            <a:r>
              <a:rPr lang="en-US" b="1" dirty="0" smtClean="0">
                <a:latin typeface="Arial" panose="020B0604020202020204" pitchFamily="34" charset="0"/>
                <a:ea typeface="Times New Roman" pitchFamily="18" charset="0"/>
              </a:rPr>
              <a:t>R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39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; Ми-2 –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15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, </a:t>
            </a:r>
            <a:r>
              <a:rPr lang="ru-RU" b="1" dirty="0" err="1" smtClean="0">
                <a:latin typeface="Arial" panose="020B0604020202020204" pitchFamily="34" charset="0"/>
                <a:ea typeface="Times New Roman" pitchFamily="18" charset="0"/>
              </a:rPr>
              <a:t>Ансат</a:t>
            </a:r>
            <a:r>
              <a:rPr lang="ru-RU" b="1" dirty="0" smtClean="0">
                <a:latin typeface="Arial" panose="020B0604020202020204" pitchFamily="34" charset="0"/>
                <a:ea typeface="Times New Roman" pitchFamily="18" charset="0"/>
              </a:rPr>
              <a:t> –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itchFamily="18" charset="0"/>
              </a:rPr>
              <a:t>19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28604"/>
            <a:ext cx="83582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ОПЫТ ПРИМЕНЕНИЯ  ВЕРТОЛЕТА  АНСАТ</a:t>
            </a:r>
            <a:endParaRPr lang="ru-RU" sz="2400" b="1" dirty="0"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104"/>
          <a:stretch/>
        </p:blipFill>
        <p:spPr>
          <a:xfrm>
            <a:off x="827584" y="3648705"/>
            <a:ext cx="4638955" cy="3092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45" b="13035"/>
          <a:stretch/>
        </p:blipFill>
        <p:spPr>
          <a:xfrm>
            <a:off x="5724128" y="3648705"/>
            <a:ext cx="2841780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640960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0" indent="0" algn="just">
              <a:spcBef>
                <a:spcPct val="20000"/>
              </a:spcBef>
            </a:pPr>
            <a:r>
              <a:rPr lang="ru-RU" altLang="ru-RU" sz="2000" dirty="0" smtClean="0">
                <a:latin typeface="Arial" panose="020B0604020202020204" pitchFamily="34" charset="0"/>
              </a:rPr>
              <a:t>	При </a:t>
            </a:r>
            <a:r>
              <a:rPr lang="ru-RU" altLang="ru-RU" sz="2000" dirty="0">
                <a:latin typeface="Arial" panose="020B0604020202020204" pitchFamily="34" charset="0"/>
              </a:rPr>
              <a:t>активном использовании санитарного транспорта в республике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потребность службы</a:t>
            </a:r>
            <a:r>
              <a:rPr lang="ru-RU" altLang="ru-RU" sz="2000" dirty="0">
                <a:latin typeface="Arial" panose="020B0604020202020204" pitchFamily="34" charset="0"/>
              </a:rPr>
              <a:t> санитарной авиации РТ составит:</a:t>
            </a: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80</a:t>
            </a:r>
            <a:r>
              <a:rPr lang="ru-RU" altLang="ru-RU" b="1" dirty="0" smtClean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вылетов в год (</a:t>
            </a:r>
            <a:r>
              <a:rPr lang="ru-RU" altLang="ru-RU" b="1" i="1" u="sng" dirty="0">
                <a:latin typeface="Arial" panose="020B0604020202020204" pitchFamily="34" charset="0"/>
              </a:rPr>
              <a:t>доставка консультантов</a:t>
            </a:r>
            <a:r>
              <a:rPr lang="ru-RU" altLang="ru-RU" dirty="0">
                <a:latin typeface="Arial" panose="020B0604020202020204" pitchFamily="34" charset="0"/>
              </a:rPr>
              <a:t> для экстренных оперативных вмешательств, экстренная </a:t>
            </a:r>
            <a:r>
              <a:rPr lang="ru-RU" altLang="ru-RU" b="1" i="1" u="sng" dirty="0">
                <a:latin typeface="Arial" panose="020B0604020202020204" pitchFamily="34" charset="0"/>
              </a:rPr>
              <a:t>доставка медикаментов</a:t>
            </a:r>
            <a:r>
              <a:rPr lang="ru-RU" altLang="ru-RU" dirty="0">
                <a:latin typeface="Arial" panose="020B0604020202020204" pitchFamily="34" charset="0"/>
              </a:rPr>
              <a:t> и изделий медицинского назначения и др.) </a:t>
            </a:r>
            <a:r>
              <a:rPr lang="ru-RU" alt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с преимущественным использованием </a:t>
            </a:r>
            <a:r>
              <a:rPr lang="en-US" alt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R</a:t>
            </a:r>
            <a:r>
              <a:rPr lang="ru-RU" alt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- 44</a:t>
            </a:r>
            <a:r>
              <a:rPr lang="ru-RU" altLang="ru-RU" b="1" u="sng" dirty="0" smtClean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ru-RU" altLang="ru-RU" b="1" u="sng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en-US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ru-RU" alt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0</a:t>
            </a:r>
            <a:r>
              <a:rPr lang="en-US" altLang="ru-RU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вылетов в год </a:t>
            </a:r>
            <a:r>
              <a:rPr lang="ru-RU" altLang="ru-RU" dirty="0" smtClean="0">
                <a:latin typeface="Arial" panose="020B0604020202020204" pitchFamily="34" charset="0"/>
              </a:rPr>
              <a:t>(</a:t>
            </a:r>
            <a:r>
              <a:rPr lang="ru-RU" altLang="ru-RU" b="1" i="1" u="sng" dirty="0" smtClean="0">
                <a:latin typeface="Arial" panose="020B0604020202020204" pitchFamily="34" charset="0"/>
              </a:rPr>
              <a:t>эвакуация </a:t>
            </a:r>
            <a:r>
              <a:rPr lang="ru-RU" altLang="ru-RU" b="1" i="1" u="sng" dirty="0">
                <a:latin typeface="Arial" panose="020B0604020202020204" pitchFamily="34" charset="0"/>
              </a:rPr>
              <a:t>пострадавших</a:t>
            </a:r>
            <a:r>
              <a:rPr lang="ru-RU" altLang="ru-RU" dirty="0">
                <a:latin typeface="Arial" panose="020B0604020202020204" pitchFamily="34" charset="0"/>
              </a:rPr>
              <a:t> с места ДТП, больных и пострадавших в медицинские организации более высокого уровня) </a:t>
            </a:r>
            <a:r>
              <a:rPr lang="ru-RU" altLang="ru-RU" dirty="0" smtClean="0">
                <a:latin typeface="Arial" panose="020B0604020202020204" pitchFamily="34" charset="0"/>
              </a:rPr>
              <a:t/>
            </a:r>
            <a:br>
              <a:rPr lang="ru-RU" altLang="ru-RU" dirty="0" smtClean="0">
                <a:latin typeface="Arial" panose="020B0604020202020204" pitchFamily="34" charset="0"/>
              </a:rPr>
            </a:br>
            <a:r>
              <a:rPr lang="ru-RU" alt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с </a:t>
            </a:r>
            <a:r>
              <a:rPr lang="ru-RU" alt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преимущественным использованием  Ансат (</a:t>
            </a:r>
            <a:r>
              <a:rPr lang="ru-RU" alt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МИ-2) </a:t>
            </a:r>
            <a:r>
              <a:rPr lang="ru-RU" altLang="ru-RU" b="1" u="sng" dirty="0">
                <a:solidFill>
                  <a:srgbClr val="FF0000"/>
                </a:solidFill>
                <a:latin typeface="Arial" panose="020B0604020202020204" pitchFamily="34" charset="0"/>
              </a:rPr>
              <a:t>с медицинским </a:t>
            </a:r>
            <a:r>
              <a:rPr lang="ru-RU" altLang="ru-RU" b="1" u="sng" dirty="0" smtClean="0">
                <a:solidFill>
                  <a:srgbClr val="FF0000"/>
                </a:solidFill>
                <a:latin typeface="Arial" panose="020B0604020202020204" pitchFamily="34" charset="0"/>
              </a:rPr>
              <a:t>модулем</a:t>
            </a:r>
            <a:endParaRPr lang="ru-RU" altLang="ru-RU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251520" y="332656"/>
            <a:ext cx="80010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ПЕРСПЕКТИВЫ РАЗВИТИЯ СЛУЖБЫ</a:t>
            </a:r>
          </a:p>
        </p:txBody>
      </p:sp>
      <p:pic>
        <p:nvPicPr>
          <p:cNvPr id="7" name="Рисунок 6" descr="_MG_59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4221088"/>
            <a:ext cx="3581020" cy="235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70" y="4221088"/>
            <a:ext cx="3541002" cy="2359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996952"/>
            <a:ext cx="8001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cap="all" dirty="0" smtClean="0">
                <a:solidFill>
                  <a:srgbClr val="002060"/>
                </a:solidFill>
                <a:latin typeface="Arial" panose="020B0604020202020204" pitchFamily="34" charset="0"/>
              </a:rPr>
              <a:t>Благодарю за внимание</a:t>
            </a:r>
            <a:endParaRPr lang="ru-RU" sz="2800" b="1" cap="all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712578" y="247722"/>
            <a:ext cx="8383629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cap="all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Общая площадь Татарстана</a:t>
            </a:r>
            <a:r>
              <a:rPr lang="ru-RU" alt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 — 67 836 </a:t>
            </a:r>
            <a:r>
              <a:rPr lang="ru-RU" alt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км² </a:t>
            </a:r>
            <a:endParaRPr lang="ru-RU" alt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/>
            <a:r>
              <a:rPr lang="ru-RU" alt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Население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– </a:t>
            </a: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3 818 504 </a:t>
            </a:r>
            <a:r>
              <a:rPr lang="ru-RU" alt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человека</a:t>
            </a:r>
          </a:p>
        </p:txBody>
      </p:sp>
      <p:pic>
        <p:nvPicPr>
          <p:cNvPr id="7171" name="Picture 3" descr="КартаTAT S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79" y="2061243"/>
            <a:ext cx="7205109" cy="460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Карттат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879" y="2039466"/>
            <a:ext cx="7194709" cy="460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43" y="3356278"/>
            <a:ext cx="7013429" cy="826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236" y="2114961"/>
            <a:ext cx="1274899" cy="152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829347" y="2043821"/>
            <a:ext cx="943544" cy="27875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800" b="1">
                <a:latin typeface="Arial" pitchFamily="34" charset="0"/>
              </a:rPr>
              <a:t>Казань-Малмыж</a:t>
            </a:r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68" y="3562438"/>
            <a:ext cx="890051" cy="230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84913" y="3521787"/>
            <a:ext cx="4451745" cy="2656854"/>
            <a:chOff x="1517" y="1988"/>
            <a:chExt cx="2996" cy="1830"/>
          </a:xfrm>
        </p:grpSpPr>
        <p:pic>
          <p:nvPicPr>
            <p:cNvPr id="7193" name="Picture 1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267380">
              <a:off x="1836" y="2069"/>
              <a:ext cx="563" cy="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1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804304">
              <a:off x="2444" y="2359"/>
              <a:ext cx="595" cy="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1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9904" r="14453"/>
            <a:stretch>
              <a:fillRect/>
            </a:stretch>
          </p:blipFill>
          <p:spPr bwMode="auto">
            <a:xfrm rot="6550342">
              <a:off x="3933" y="3239"/>
              <a:ext cx="751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14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640570">
              <a:off x="3362" y="2362"/>
              <a:ext cx="533" cy="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15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42386" t="85715" r="37862"/>
            <a:stretch>
              <a:fillRect/>
            </a:stretch>
          </p:blipFill>
          <p:spPr bwMode="auto">
            <a:xfrm rot="9069342">
              <a:off x="1517" y="1988"/>
              <a:ext cx="508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Freeform 16"/>
          <p:cNvSpPr>
            <a:spLocks/>
          </p:cNvSpPr>
          <p:nvPr/>
        </p:nvSpPr>
        <p:spPr bwMode="auto">
          <a:xfrm>
            <a:off x="7200845" y="5812779"/>
            <a:ext cx="1010409" cy="460231"/>
          </a:xfrm>
          <a:custGeom>
            <a:avLst/>
            <a:gdLst>
              <a:gd name="T0" fmla="*/ 0 w 275"/>
              <a:gd name="T1" fmla="*/ 2147483647 h 232"/>
              <a:gd name="T2" fmla="*/ 2147483647 w 275"/>
              <a:gd name="T3" fmla="*/ 2147483647 h 232"/>
              <a:gd name="T4" fmla="*/ 2147483647 w 275"/>
              <a:gd name="T5" fmla="*/ 2147483647 h 232"/>
              <a:gd name="T6" fmla="*/ 2147483647 w 275"/>
              <a:gd name="T7" fmla="*/ 2147483647 h 232"/>
              <a:gd name="T8" fmla="*/ 2147483647 w 275"/>
              <a:gd name="T9" fmla="*/ 2147483647 h 232"/>
              <a:gd name="T10" fmla="*/ 2147483647 w 275"/>
              <a:gd name="T11" fmla="*/ 2147483647 h 23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75"/>
              <a:gd name="T19" fmla="*/ 0 h 232"/>
              <a:gd name="T20" fmla="*/ 275 w 275"/>
              <a:gd name="T21" fmla="*/ 232 h 23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75" h="232">
                <a:moveTo>
                  <a:pt x="0" y="232"/>
                </a:moveTo>
                <a:cubicBezTo>
                  <a:pt x="11" y="199"/>
                  <a:pt x="21" y="185"/>
                  <a:pt x="50" y="165"/>
                </a:cubicBezTo>
                <a:cubicBezTo>
                  <a:pt x="69" y="105"/>
                  <a:pt x="41" y="175"/>
                  <a:pt x="83" y="123"/>
                </a:cubicBezTo>
                <a:cubicBezTo>
                  <a:pt x="103" y="98"/>
                  <a:pt x="77" y="63"/>
                  <a:pt x="125" y="48"/>
                </a:cubicBezTo>
                <a:cubicBezTo>
                  <a:pt x="186" y="28"/>
                  <a:pt x="158" y="36"/>
                  <a:pt x="209" y="23"/>
                </a:cubicBezTo>
                <a:cubicBezTo>
                  <a:pt x="246" y="0"/>
                  <a:pt x="224" y="7"/>
                  <a:pt x="275" y="7"/>
                </a:cubicBezTo>
              </a:path>
            </a:pathLst>
          </a:custGeom>
          <a:noFill/>
          <a:ln w="5715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6" name="Rectangle 17"/>
          <p:cNvSpPr>
            <a:spLocks noChangeArrowheads="1"/>
          </p:cNvSpPr>
          <p:nvPr/>
        </p:nvSpPr>
        <p:spPr bwMode="auto">
          <a:xfrm>
            <a:off x="6251357" y="6084272"/>
            <a:ext cx="964347" cy="306336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800" b="1">
                <a:latin typeface="Arial" pitchFamily="34" charset="0"/>
              </a:rPr>
              <a:t>Казань-Оренбург</a:t>
            </a: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8076038" y="5680662"/>
            <a:ext cx="539381" cy="262781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000" b="1">
                <a:solidFill>
                  <a:schemeClr val="bg1"/>
                </a:solidFill>
                <a:latin typeface="Arial" pitchFamily="34" charset="0"/>
              </a:rPr>
              <a:t>М – 5 </a:t>
            </a: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2279558" y="5661788"/>
            <a:ext cx="927199" cy="278752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800" b="1">
                <a:solidFill>
                  <a:schemeClr val="folHlink"/>
                </a:solidFill>
                <a:latin typeface="Arial" pitchFamily="34" charset="0"/>
              </a:rPr>
              <a:t>Казань-Ульяновск</a:t>
            </a:r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26" y="3324337"/>
            <a:ext cx="417536" cy="4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00" y="5685017"/>
            <a:ext cx="267461" cy="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24" y="3568245"/>
            <a:ext cx="267461" cy="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51" y="4964908"/>
            <a:ext cx="417536" cy="4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4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552" y="3696007"/>
            <a:ext cx="417537" cy="45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WordArt 25"/>
          <p:cNvSpPr>
            <a:spLocks noChangeArrowheads="1" noChangeShapeType="1" noTextEdit="1"/>
          </p:cNvSpPr>
          <p:nvPr/>
        </p:nvSpPr>
        <p:spPr bwMode="auto">
          <a:xfrm>
            <a:off x="3334544" y="3093497"/>
            <a:ext cx="89154" cy="235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5" name="WordArt 26"/>
          <p:cNvSpPr>
            <a:spLocks noChangeArrowheads="1" noChangeShapeType="1" noTextEdit="1"/>
          </p:cNvSpPr>
          <p:nvPr/>
        </p:nvSpPr>
        <p:spPr bwMode="auto">
          <a:xfrm>
            <a:off x="6908123" y="3883294"/>
            <a:ext cx="89154" cy="235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6" name="WordArt 27"/>
          <p:cNvSpPr>
            <a:spLocks noChangeArrowheads="1" noChangeShapeType="1" noTextEdit="1"/>
          </p:cNvSpPr>
          <p:nvPr/>
        </p:nvSpPr>
        <p:spPr bwMode="auto">
          <a:xfrm>
            <a:off x="6706041" y="4702127"/>
            <a:ext cx="89154" cy="235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I</a:t>
            </a:r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37" name="WordArt 28"/>
          <p:cNvSpPr>
            <a:spLocks noChangeArrowheads="1" noChangeShapeType="1" noTextEdit="1"/>
          </p:cNvSpPr>
          <p:nvPr/>
        </p:nvSpPr>
        <p:spPr bwMode="auto">
          <a:xfrm>
            <a:off x="6144373" y="3253198"/>
            <a:ext cx="178308" cy="235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II</a:t>
            </a:r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8" name="WordArt 29"/>
          <p:cNvSpPr>
            <a:spLocks noChangeArrowheads="1" noChangeShapeType="1" noTextEdit="1"/>
          </p:cNvSpPr>
          <p:nvPr/>
        </p:nvSpPr>
        <p:spPr bwMode="auto">
          <a:xfrm>
            <a:off x="7223133" y="5359807"/>
            <a:ext cx="178308" cy="2351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II</a:t>
            </a:r>
            <a:endParaRPr lang="ru-RU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" name="Двойная стрелка вверх/вниз 2"/>
          <p:cNvSpPr/>
          <p:nvPr/>
        </p:nvSpPr>
        <p:spPr>
          <a:xfrm>
            <a:off x="179512" y="1628800"/>
            <a:ext cx="180000" cy="4825131"/>
          </a:xfrm>
          <a:prstGeom prst="upDown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3769876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290 км.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  <p:sp>
        <p:nvSpPr>
          <p:cNvPr id="39" name="Двойная стрелка вверх/вниз 38"/>
          <p:cNvSpPr/>
          <p:nvPr/>
        </p:nvSpPr>
        <p:spPr>
          <a:xfrm rot="5400000">
            <a:off x="4841089" y="-2386609"/>
            <a:ext cx="180000" cy="7922785"/>
          </a:xfrm>
          <a:prstGeom prst="upDown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312040" y="1681644"/>
            <a:ext cx="1204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460 км.</a:t>
            </a:r>
            <a:endParaRPr lang="ru-RU" sz="2800" b="1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5920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МЕДИЦИНСКАЯ ЭВАКУАЦИЯ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95536" y="1268760"/>
            <a:ext cx="84237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eaLnBrk="0" hangingPunct="0">
              <a:tabLst>
                <a:tab pos="-809625" algn="l"/>
              </a:tabLst>
            </a:pPr>
            <a:r>
              <a:rPr lang="ru-RU" sz="1600" b="1" dirty="0" smtClean="0">
                <a:latin typeface="Arial" pitchFamily="34" charset="0"/>
              </a:rPr>
              <a:t>Медицинская эвакуация </a:t>
            </a:r>
            <a:r>
              <a:rPr lang="ru-RU" sz="1600" dirty="0" smtClean="0">
                <a:latin typeface="Arial" pitchFamily="34" charset="0"/>
              </a:rPr>
              <a:t>является вынужденным мероприятием, которое для  пациентов не является положительным фактором, а лишь средством, способствующим достижению наилучших результатов при выполнении одной из главных задач – быстрейшего восстановления здоровья, максимального сокращения неблагоприятных исходов.</a:t>
            </a:r>
          </a:p>
          <a:p>
            <a:pPr indent="449263" algn="just" eaLnBrk="0" hangingPunct="0">
              <a:tabLst>
                <a:tab pos="-809625" algn="l"/>
              </a:tabLst>
            </a:pPr>
            <a:endParaRPr lang="ru-RU" sz="1600" dirty="0" smtClean="0">
              <a:latin typeface="Arial" pitchFamily="34" charset="0"/>
            </a:endParaRPr>
          </a:p>
          <a:p>
            <a:pPr indent="449263" algn="just" eaLnBrk="0" hangingPunct="0">
              <a:tabLst>
                <a:tab pos="-809625" algn="l"/>
              </a:tabLst>
            </a:pPr>
            <a:r>
              <a:rPr lang="ru-RU" sz="1600" dirty="0" smtClean="0">
                <a:latin typeface="Arial" pitchFamily="34" charset="0"/>
              </a:rPr>
              <a:t>Поэтому </a:t>
            </a:r>
            <a:r>
              <a:rPr lang="ru-RU" sz="1600" b="1" dirty="0" smtClean="0">
                <a:latin typeface="Arial" pitchFamily="34" charset="0"/>
              </a:rPr>
              <a:t>эвакуация </a:t>
            </a:r>
            <a:r>
              <a:rPr lang="ru-RU" sz="1600" dirty="0" smtClean="0">
                <a:latin typeface="Arial" pitchFamily="34" charset="0"/>
              </a:rPr>
              <a:t>должна быть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</a:rPr>
              <a:t>быстрой</a:t>
            </a:r>
            <a:r>
              <a:rPr lang="ru-RU" sz="1600" b="1" dirty="0" smtClean="0">
                <a:latin typeface="Arial" pitchFamily="34" charset="0"/>
              </a:rPr>
              <a:t>,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</a:rPr>
              <a:t>щадящей</a:t>
            </a:r>
            <a:r>
              <a:rPr lang="ru-RU" sz="1600" b="1" dirty="0" smtClean="0">
                <a:latin typeface="Arial" pitchFamily="34" charset="0"/>
              </a:rPr>
              <a:t> и 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</a:rPr>
              <a:t>обеспеченной</a:t>
            </a:r>
            <a:r>
              <a:rPr lang="ru-RU" sz="1600" b="1" dirty="0" smtClean="0">
                <a:latin typeface="Arial" pitchFamily="34" charset="0"/>
              </a:rPr>
              <a:t> в медицинском отношении. В каждом случае решение о медицинской эвакуации должно приниматься индивидуально и крайне взвешенно.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67" y="3789040"/>
            <a:ext cx="3995858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89040"/>
            <a:ext cx="3816424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332656"/>
            <a:ext cx="70723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НОРМАТИВНЫЕ ДОКУМЕНТЫ РФ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5231" y="1196752"/>
            <a:ext cx="87849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0" hangingPunct="0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-809625" algn="l"/>
              </a:tabLst>
            </a:pPr>
            <a:r>
              <a:rPr lang="ru-RU" sz="1600" b="1" dirty="0" smtClean="0">
                <a:latin typeface="Arial" panose="020B0604020202020204" pitchFamily="34" charset="0"/>
              </a:rPr>
              <a:t>184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ФЗ</a:t>
            </a:r>
            <a:r>
              <a:rPr lang="ru-RU" sz="1600" b="1" dirty="0" smtClean="0">
                <a:latin typeface="Arial" panose="020B0604020202020204" pitchFamily="34" charset="0"/>
              </a:rPr>
              <a:t> от 06.10.1999 </a:t>
            </a:r>
            <a:r>
              <a:rPr lang="ru-RU" sz="1600" dirty="0" smtClean="0">
                <a:latin typeface="Arial" panose="020B0604020202020204" pitchFamily="34" charset="0"/>
              </a:rPr>
              <a:t>«Об общих принципах организации законодательных (представительных) и исполнительных органов государственной власти субъектов Российской Федерации» (</a:t>
            </a:r>
            <a:r>
              <a:rPr lang="ru-RU" sz="1600" i="1" dirty="0" smtClean="0">
                <a:latin typeface="Arial" panose="020B0604020202020204" pitchFamily="34" charset="0"/>
              </a:rPr>
              <a:t>ограничивает финансирование экстренной консультативной медицинской помощи в субъектах Российской Федерации рамками региональных бюджетов, для которых в большинстве случаев такие расходы являются непосильными)</a:t>
            </a:r>
            <a:endParaRPr lang="ru-RU" sz="1600" dirty="0">
              <a:latin typeface="Arial" panose="020B0604020202020204" pitchFamily="34" charset="0"/>
            </a:endParaRPr>
          </a:p>
          <a:p>
            <a:pPr algn="just" eaLnBrk="0" hangingPunct="0">
              <a:buClr>
                <a:srgbClr val="FF0000"/>
              </a:buClr>
              <a:tabLst>
                <a:tab pos="-809625" algn="l"/>
              </a:tabLst>
            </a:pPr>
            <a:endParaRPr lang="ru-RU" sz="1600" dirty="0" smtClean="0">
              <a:latin typeface="Arial" panose="020B0604020202020204" pitchFamily="34" charset="0"/>
            </a:endParaRPr>
          </a:p>
          <a:p>
            <a:pPr marL="285750" indent="-285750" algn="just" eaLnBrk="0" hangingPunct="0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-809625" algn="l"/>
              </a:tabLst>
            </a:pPr>
            <a:r>
              <a:rPr lang="ru-RU" sz="1600" b="1" dirty="0" smtClean="0">
                <a:latin typeface="Arial" panose="020B0604020202020204" pitchFamily="34" charset="0"/>
              </a:rPr>
              <a:t>323 –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ФЗ</a:t>
            </a:r>
            <a:r>
              <a:rPr lang="ru-RU" sz="1600" b="1" dirty="0" smtClean="0">
                <a:latin typeface="Arial" panose="020B0604020202020204" pitchFamily="34" charset="0"/>
              </a:rPr>
              <a:t> от 21.11.2011 </a:t>
            </a:r>
            <a:r>
              <a:rPr lang="ru-RU" sz="1600" dirty="0" smtClean="0">
                <a:latin typeface="Arial" panose="020B0604020202020204" pitchFamily="34" charset="0"/>
              </a:rPr>
              <a:t>«Об основах охраны здоровья граждан в Российской Федерации» </a:t>
            </a:r>
            <a:r>
              <a:rPr lang="ru-RU" sz="1600" i="1" dirty="0" smtClean="0">
                <a:latin typeface="Arial" panose="020B0604020202020204" pitchFamily="34" charset="0"/>
              </a:rPr>
              <a:t>(впервые законодательно регламентирована  деятельность Всероссийской службы медицины катастроф по оказанию медицинской помощи пострадавшим в ЧС (ст. 41), введено понятие «медицинская эвакуация», но отсутствует понятие «экстренная консультативная медицинская помощь». Поэтому медицинские организации, оказывающие  экстренную консультативную медицинскую помощь, лишены возможности лицензировать свою деятельность в соответствии с выполняемой работой)</a:t>
            </a:r>
          </a:p>
          <a:p>
            <a:pPr algn="just" eaLnBrk="0" hangingPunct="0">
              <a:buClr>
                <a:srgbClr val="FF0000"/>
              </a:buClr>
              <a:tabLst>
                <a:tab pos="-809625" algn="l"/>
              </a:tabLst>
            </a:pPr>
            <a:endParaRPr lang="ru-RU" sz="1600" i="1" dirty="0" smtClean="0">
              <a:latin typeface="Arial" panose="020B0604020202020204" pitchFamily="34" charset="0"/>
            </a:endParaRPr>
          </a:p>
          <a:p>
            <a:pPr marL="285750" indent="-285750" algn="just" eaLnBrk="0" hangingPunct="0">
              <a:buClr>
                <a:srgbClr val="FF0000"/>
              </a:buClr>
              <a:buFont typeface="Wingdings" panose="05000000000000000000" pitchFamily="2" charset="2"/>
              <a:buChar char="ü"/>
              <a:tabLst>
                <a:tab pos="-809625" algn="l"/>
              </a:tabLst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Приказ</a:t>
            </a:r>
            <a:r>
              <a:rPr lang="ru-RU" sz="1600" b="1" dirty="0" smtClean="0">
                <a:latin typeface="Arial" panose="020B0604020202020204" pitchFamily="34" charset="0"/>
              </a:rPr>
              <a:t> Минздравсоцразвития России от 05.905.2012 г. № 500Н </a:t>
            </a:r>
            <a:r>
              <a:rPr lang="ru-RU" sz="1600" dirty="0" smtClean="0">
                <a:latin typeface="Arial" panose="020B0604020202020204" pitchFamily="34" charset="0"/>
              </a:rPr>
              <a:t>«Об утверждении перечня федеральных государственных учреждений, осуществляющих медицинскую эвакуацию»</a:t>
            </a:r>
          </a:p>
          <a:p>
            <a:pPr algn="just" eaLnBrk="0" hangingPunct="0">
              <a:buClr>
                <a:srgbClr val="FF0000"/>
              </a:buClr>
              <a:tabLst>
                <a:tab pos="-809625" algn="l"/>
              </a:tabLst>
            </a:pPr>
            <a:endParaRPr lang="ru-RU" sz="1600" dirty="0" smtClean="0">
              <a:latin typeface="Arial" panose="020B0604020202020204" pitchFamily="34" charset="0"/>
            </a:endParaRPr>
          </a:p>
          <a:p>
            <a:pPr marL="285750" lvl="0" indent="-285750" algn="just" eaLnBrk="0" hangingPunct="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itchFamily="18" charset="0"/>
              </a:rPr>
              <a:t>Приказ</a:t>
            </a:r>
            <a:r>
              <a:rPr lang="ru-RU" sz="1600" b="1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</a:rPr>
              <a:t>МЗ РФ от 20 июня 2013 г. N 388н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</a:rPr>
              <a:t>«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itchFamily="18" charset="0"/>
              </a:rPr>
              <a:t>Об утверждении порядка оказания скорой, в том числе скорой специализированной медицинской помощи»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1619672" y="214290"/>
            <a:ext cx="52488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НОРМАТИВНЫЕ ДОКУМЕНТЫ РТ</a:t>
            </a:r>
            <a:endParaRPr lang="ru-RU" alt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195" name="Прямоугольник 4"/>
          <p:cNvSpPr>
            <a:spLocks noChangeArrowheads="1"/>
          </p:cNvSpPr>
          <p:nvPr/>
        </p:nvSpPr>
        <p:spPr bwMode="auto">
          <a:xfrm>
            <a:off x="107504" y="1102578"/>
            <a:ext cx="892899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Приказ</a:t>
            </a:r>
            <a:r>
              <a:rPr lang="ru-RU" altLang="ru-RU" sz="1600" dirty="0" smtClean="0"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</a:rPr>
              <a:t>Министерства здравоохранения Республики Татарстан </a:t>
            </a:r>
            <a:r>
              <a:rPr lang="ru-RU" altLang="ru-RU" sz="1600" b="1" dirty="0">
                <a:latin typeface="Arial" panose="020B0604020202020204" pitchFamily="34" charset="0"/>
              </a:rPr>
              <a:t>от 10.05.2012 № 673 </a:t>
            </a:r>
            <a:r>
              <a:rPr lang="ru-RU" altLang="ru-RU" sz="1600" dirty="0">
                <a:latin typeface="Arial" panose="020B0604020202020204" pitchFamily="34" charset="0"/>
              </a:rPr>
              <a:t>«Об утверждении Порядка работы выездных, в том числе выездных экстренных консультативных, бригад скорой медицинской помощи и медицинской эвакуации граждан, находящихся на лечении в медицинских организациях в Республике Татарстан</a:t>
            </a:r>
            <a:r>
              <a:rPr lang="ru-RU" altLang="ru-RU" sz="1600" dirty="0" smtClean="0">
                <a:latin typeface="Arial" panose="020B0604020202020204" pitchFamily="34" charset="0"/>
              </a:rPr>
              <a:t>»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Регламент</a:t>
            </a:r>
            <a:r>
              <a:rPr lang="ru-RU" altLang="ru-RU" sz="1600" dirty="0" smtClean="0"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</a:rPr>
              <a:t>взаимодействия Министерства здравоохранения Республики Татарстан, Министерства внутренних дел по Республике Татарстан, Министерства по делам гражданской обороны и чрезвычайным ситуациям Республики Татарстан и Главного управления МЧС России по Республике Татарстан в области профилактики и снижения дорожно-транспортных происшествий с использованием вертолетной </a:t>
            </a:r>
            <a:r>
              <a:rPr lang="ru-RU" altLang="ru-RU" sz="1600" dirty="0" smtClean="0">
                <a:latin typeface="Arial" panose="020B0604020202020204" pitchFamily="34" charset="0"/>
              </a:rPr>
              <a:t>техники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Приказ</a:t>
            </a:r>
            <a:r>
              <a:rPr lang="ru-RU" altLang="ru-RU" sz="1600" dirty="0" smtClean="0"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</a:rPr>
              <a:t>Министерства здравоохранения Республики Татарстан </a:t>
            </a:r>
            <a:r>
              <a:rPr lang="ru-RU" altLang="ru-RU" sz="1600" b="1" dirty="0">
                <a:latin typeface="Arial" panose="020B0604020202020204" pitchFamily="34" charset="0"/>
              </a:rPr>
              <a:t>от 05.12.2013 № 2287 </a:t>
            </a:r>
            <a:r>
              <a:rPr lang="ru-RU" altLang="ru-RU" sz="1600" dirty="0">
                <a:latin typeface="Arial" panose="020B0604020202020204" pitchFamily="34" charset="0"/>
              </a:rPr>
              <a:t>«О порядке оказания медицинской помощи пострадавшим при дорожно-транспортных происшествиях на территории Республики Татарстан</a:t>
            </a:r>
            <a:r>
              <a:rPr lang="ru-RU" altLang="ru-RU" sz="1600" dirty="0" smtClean="0">
                <a:latin typeface="Arial" panose="020B0604020202020204" pitchFamily="34" charset="0"/>
              </a:rPr>
              <a:t>»</a:t>
            </a:r>
            <a:endParaRPr lang="ru-RU" altLang="ru-RU" sz="1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altLang="ru-RU" sz="1600" dirty="0">
              <a:latin typeface="Arial" panose="020B0604020202020204" pitchFamily="34" charset="0"/>
            </a:endParaRPr>
          </a:p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Приказ</a:t>
            </a:r>
            <a:r>
              <a:rPr lang="ru-RU" altLang="ru-RU" sz="1600" dirty="0" smtClean="0">
                <a:latin typeface="Arial" panose="020B0604020202020204" pitchFamily="34" charset="0"/>
              </a:rPr>
              <a:t> </a:t>
            </a:r>
            <a:r>
              <a:rPr lang="ru-RU" altLang="ru-RU" sz="1600" dirty="0">
                <a:latin typeface="Arial" panose="020B0604020202020204" pitchFamily="34" charset="0"/>
              </a:rPr>
              <a:t>Министерства здравоохранения Республики Татарстан </a:t>
            </a:r>
            <a:r>
              <a:rPr lang="ru-RU" altLang="ru-RU" sz="1600" b="1" dirty="0">
                <a:latin typeface="Arial" panose="020B0604020202020204" pitchFamily="34" charset="0"/>
              </a:rPr>
              <a:t>от 01.10.2015 № 2040</a:t>
            </a:r>
            <a:r>
              <a:rPr lang="ru-RU" altLang="ru-RU" sz="1600" dirty="0">
                <a:latin typeface="Arial" panose="020B0604020202020204" pitchFamily="34" charset="0"/>
              </a:rPr>
              <a:t> «Об организации санитарно-авиационной эвакуации пострадавших и больных в Республике Татарстан</a:t>
            </a:r>
            <a:r>
              <a:rPr lang="ru-RU" altLang="ru-RU" sz="1600" dirty="0" smtClean="0">
                <a:latin typeface="Arial" panose="020B0604020202020204" pitchFamily="34" charset="0"/>
              </a:rPr>
              <a:t>»</a:t>
            </a:r>
            <a:endParaRPr lang="en-US" altLang="ru-RU" sz="1600" dirty="0" smtClean="0">
              <a:latin typeface="Arial" panose="020B0604020202020204" pitchFamily="34" charset="0"/>
            </a:endParaRPr>
          </a:p>
          <a:p>
            <a:pPr marL="285750" indent="-285750" algn="just" eaLnBrk="1" hangingPunct="1">
              <a:buClr>
                <a:srgbClr val="FF0000"/>
              </a:buClr>
              <a:buFont typeface="Wingdings" panose="05000000000000000000" pitchFamily="2" charset="2"/>
              <a:buChar char="ü"/>
            </a:pPr>
            <a:endParaRPr lang="ru-RU" altLang="ru-RU" sz="1600" dirty="0" smtClean="0">
              <a:latin typeface="Arial" panose="020B0604020202020204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Приказ</a:t>
            </a:r>
            <a:r>
              <a:rPr lang="ru-RU" altLang="ru-RU" sz="1600" dirty="0" smtClean="0">
                <a:latin typeface="Arial" panose="020B0604020202020204" pitchFamily="34" charset="0"/>
              </a:rPr>
              <a:t> Министерства здравоохранения Республики Татарстан </a:t>
            </a:r>
            <a:r>
              <a:rPr lang="ru-RU" altLang="ru-RU" sz="1600" b="1" dirty="0" smtClean="0">
                <a:latin typeface="Arial" panose="020B0604020202020204" pitchFamily="34" charset="0"/>
              </a:rPr>
              <a:t> от 11.07.2017 № 1508 </a:t>
            </a:r>
            <a:r>
              <a:rPr lang="ru-RU" altLang="ru-RU" sz="1600" dirty="0" smtClean="0">
                <a:latin typeface="Arial" panose="020B0604020202020204" pitchFamily="34" charset="0"/>
              </a:rPr>
              <a:t>«</a:t>
            </a:r>
            <a:r>
              <a:rPr lang="ru-RU" sz="1600" dirty="0" smtClean="0">
                <a:latin typeface="Arial" panose="020B0604020202020204" pitchFamily="34" charset="0"/>
              </a:rPr>
              <a:t>О совершенствовании организации оказания  специализированной медицинской помощи в экстренной форме в Республике Татарстан»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24744"/>
            <a:ext cx="860619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Авиамедицинская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бригада</a:t>
            </a:r>
            <a:r>
              <a:rPr lang="ru-RU" b="1" dirty="0" smtClean="0">
                <a:latin typeface="Arial" panose="020B0604020202020204" pitchFamily="34" charset="0"/>
              </a:rPr>
              <a:t> (</a:t>
            </a:r>
            <a:r>
              <a:rPr lang="ru-RU" b="1" dirty="0" err="1" smtClean="0">
                <a:latin typeface="Arial" panose="020B0604020202020204" pitchFamily="34" charset="0"/>
              </a:rPr>
              <a:t>АМБр</a:t>
            </a:r>
            <a:r>
              <a:rPr lang="ru-RU" b="1" dirty="0" smtClean="0">
                <a:latin typeface="Arial" panose="020B0604020202020204" pitchFamily="34" charset="0"/>
              </a:rPr>
              <a:t>)</a:t>
            </a:r>
            <a:r>
              <a:rPr lang="ru-RU" dirty="0" smtClean="0">
                <a:latin typeface="Arial" panose="020B0604020202020204" pitchFamily="34" charset="0"/>
              </a:rPr>
              <a:t> – медицинская бригада, предназначенная для оказания </a:t>
            </a:r>
            <a:r>
              <a:rPr lang="ru-RU" b="1" i="1" u="sng" dirty="0" smtClean="0">
                <a:latin typeface="Arial" panose="020B0604020202020204" pitchFamily="34" charset="0"/>
              </a:rPr>
              <a:t>экстренной медицинской помощи</a:t>
            </a:r>
            <a:r>
              <a:rPr lang="ru-RU" dirty="0" smtClean="0">
                <a:latin typeface="Arial" panose="020B0604020202020204" pitchFamily="34" charset="0"/>
              </a:rPr>
              <a:t> при </a:t>
            </a:r>
            <a:r>
              <a:rPr lang="ru-RU" dirty="0" err="1" smtClean="0">
                <a:latin typeface="Arial" panose="020B0604020202020204" pitchFamily="34" charset="0"/>
              </a:rPr>
              <a:t>санитарно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–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</a:rPr>
              <a:t>авиационной эвакуации. </a:t>
            </a:r>
          </a:p>
          <a:p>
            <a:pPr algn="just"/>
            <a:r>
              <a:rPr lang="ru-RU" i="1" dirty="0" smtClean="0">
                <a:latin typeface="Arial" panose="020B0604020202020204" pitchFamily="34" charset="0"/>
              </a:rPr>
              <a:t>В состав </a:t>
            </a:r>
            <a:r>
              <a:rPr lang="ru-RU" b="1" i="1" dirty="0" err="1" smtClean="0">
                <a:latin typeface="Arial" panose="020B0604020202020204" pitchFamily="34" charset="0"/>
              </a:rPr>
              <a:t>АМБр</a:t>
            </a:r>
            <a:r>
              <a:rPr lang="ru-RU" i="1" dirty="0" smtClean="0">
                <a:latin typeface="Arial" panose="020B0604020202020204" pitchFamily="34" charset="0"/>
              </a:rPr>
              <a:t> входят </a:t>
            </a:r>
            <a:r>
              <a:rPr lang="ru-RU" b="1" i="1" dirty="0" smtClean="0">
                <a:latin typeface="Arial" panose="020B0604020202020204" pitchFamily="34" charset="0"/>
              </a:rPr>
              <a:t>врач анестезиолог-реаниматолог</a:t>
            </a:r>
            <a:r>
              <a:rPr lang="ru-RU" i="1" dirty="0" smtClean="0">
                <a:latin typeface="Arial" panose="020B0604020202020204" pitchFamily="34" charset="0"/>
              </a:rPr>
              <a:t> (врач скорой медицинской помощи) и </a:t>
            </a:r>
            <a:r>
              <a:rPr lang="ru-RU" b="1" i="1" dirty="0" smtClean="0">
                <a:latin typeface="Arial" panose="020B0604020202020204" pitchFamily="34" charset="0"/>
              </a:rPr>
              <a:t>фельдшер</a:t>
            </a:r>
            <a:r>
              <a:rPr lang="ru-RU" i="1" dirty="0" smtClean="0">
                <a:latin typeface="Arial" panose="020B0604020202020204" pitchFamily="34" charset="0"/>
              </a:rPr>
              <a:t> (медицинская сестра). Специалисты </a:t>
            </a:r>
            <a:r>
              <a:rPr lang="ru-RU" i="1" dirty="0" err="1" smtClean="0">
                <a:latin typeface="Arial" panose="020B0604020202020204" pitchFamily="34" charset="0"/>
              </a:rPr>
              <a:t>АМБр</a:t>
            </a:r>
            <a:r>
              <a:rPr lang="ru-RU" i="1" dirty="0" smtClean="0">
                <a:latin typeface="Arial" panose="020B0604020202020204" pitchFamily="34" charset="0"/>
              </a:rPr>
              <a:t> должны пройти специальную подготовку и получить соответствующий документ, являющийся допуском к работе на воздушном судне</a:t>
            </a:r>
            <a:endParaRPr lang="ru-RU" dirty="0" smtClean="0">
              <a:latin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ru-RU" b="1" i="1" dirty="0" smtClean="0">
                <a:latin typeface="Arial" panose="020B0604020202020204" pitchFamily="34" charset="0"/>
              </a:rPr>
              <a:t>В РТ обучены </a:t>
            </a:r>
            <a:r>
              <a:rPr lang="ru-RU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70</a:t>
            </a:r>
            <a:r>
              <a:rPr lang="ru-RU" b="1" i="1" dirty="0" smtClean="0">
                <a:latin typeface="Arial" panose="020B0604020202020204" pitchFamily="34" charset="0"/>
              </a:rPr>
              <a:t> медицинских работников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332656"/>
            <a:ext cx="7858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АВИАМЕДИЦИНСКАЯ  БРИГАДА</a:t>
            </a:r>
            <a:endParaRPr lang="ru-RU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/>
          </a:blip>
          <a:srcRect l="2122" r="3915"/>
          <a:stretch/>
        </p:blipFill>
        <p:spPr bwMode="auto">
          <a:xfrm>
            <a:off x="4716016" y="4041170"/>
            <a:ext cx="3960440" cy="269532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37" b="3078"/>
          <a:stretch/>
        </p:blipFill>
        <p:spPr>
          <a:xfrm>
            <a:off x="611560" y="4041169"/>
            <a:ext cx="3888432" cy="2700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2"/>
          <p:cNvSpPr txBox="1">
            <a:spLocks noChangeArrowheads="1"/>
          </p:cNvSpPr>
          <p:nvPr/>
        </p:nvSpPr>
        <p:spPr>
          <a:xfrm>
            <a:off x="675284" y="194123"/>
            <a:ext cx="5492393" cy="11686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ВЕРТОЛЕТЫ ОТДЕЛЕНИЯ САНИТАРНОЙ АВИАЦИИ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251520" y="1349095"/>
            <a:ext cx="5817258" cy="72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ru-RU" altLang="ru-RU" b="1" i="1" dirty="0" smtClean="0">
                <a:latin typeface="Arial" panose="020B0604020202020204" pitchFamily="34" charset="0"/>
              </a:rPr>
              <a:t>Обслуживание </a:t>
            </a:r>
            <a:r>
              <a:rPr lang="ru-RU" altLang="ru-RU" b="1" i="1" dirty="0">
                <a:latin typeface="Arial" panose="020B0604020202020204" pitchFamily="34" charset="0"/>
              </a:rPr>
              <a:t>вылетов  </a:t>
            </a:r>
            <a:r>
              <a:rPr lang="ru-RU" altLang="ru-RU" dirty="0">
                <a:latin typeface="Arial" panose="020B0604020202020204" pitchFamily="34" charset="0"/>
              </a:rPr>
              <a:t>проводится </a:t>
            </a:r>
            <a:r>
              <a:rPr lang="ru-RU" altLang="ru-RU" dirty="0" smtClean="0">
                <a:latin typeface="Arial" panose="020B0604020202020204" pitchFamily="34" charset="0"/>
              </a:rPr>
              <a:t>вертолетами </a:t>
            </a:r>
            <a:r>
              <a:rPr lang="en-US" altLang="ru-RU" dirty="0" smtClean="0">
                <a:latin typeface="Arial" panose="020B0604020202020204" pitchFamily="34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МИ-2</a:t>
            </a:r>
            <a:r>
              <a:rPr lang="ru-RU" altLang="ru-RU" dirty="0">
                <a:latin typeface="Arial" panose="020B0604020202020204" pitchFamily="34" charset="0"/>
              </a:rPr>
              <a:t>,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МИ-8</a:t>
            </a:r>
            <a:r>
              <a:rPr lang="ru-RU" altLang="ru-RU" dirty="0">
                <a:latin typeface="Arial" panose="020B0604020202020204" pitchFamily="34" charset="0"/>
              </a:rPr>
              <a:t>,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</a:t>
            </a:r>
            <a:r>
              <a:rPr lang="en-US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- </a:t>
            </a:r>
            <a:r>
              <a:rPr lang="ru-RU" alt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44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»</a:t>
            </a:r>
            <a:r>
              <a:rPr lang="ru-RU" altLang="ru-RU" dirty="0" smtClean="0">
                <a:latin typeface="Arial" panose="020B0604020202020204" pitchFamily="34" charset="0"/>
              </a:rPr>
              <a:t>, </a:t>
            </a:r>
            <a:r>
              <a:rPr lang="ru-RU" alt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Ансат</a:t>
            </a:r>
            <a:endParaRPr lang="ru-RU" altLang="ru-RU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36" name="Picture 4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203362" y="263654"/>
            <a:ext cx="2713929" cy="158047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30982557"/>
              </p:ext>
            </p:extLst>
          </p:nvPr>
        </p:nvGraphicFramePr>
        <p:xfrm>
          <a:off x="382175" y="2083131"/>
          <a:ext cx="8215341" cy="43824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0163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9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92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05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128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  <a:p>
                      <a:pPr algn="ctr"/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(6 </a:t>
                      </a:r>
                      <a:r>
                        <a:rPr lang="ru-RU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</a:t>
                      </a:r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84115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Вылеты</a:t>
                      </a:r>
                      <a:r>
                        <a:rPr lang="ru-R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(всего)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 +</a:t>
                      </a:r>
                      <a:r>
                        <a:rPr lang="ru-RU" sz="2000" b="1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МЧС</a:t>
                      </a:r>
                      <a:endParaRPr lang="ru-RU" sz="2000" b="1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</a:t>
                      </a:r>
                      <a:r>
                        <a:rPr lang="ru-RU" sz="20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+ 1 МЧС</a:t>
                      </a:r>
                      <a:endParaRPr lang="ru-RU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98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МИ-8 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МЧС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(МЧС)</a:t>
                      </a:r>
                      <a:endParaRPr lang="ru-RU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98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en-US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– 44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562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МИ-2</a:t>
                      </a:r>
                      <a:endParaRPr lang="ru-RU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73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</a:t>
                      </a:r>
                      <a:r>
                        <a:rPr lang="ru-RU" sz="24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Ансат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668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Эвакуировано</a:t>
                      </a:r>
                      <a:r>
                        <a:rPr lang="ru-RU" sz="24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24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 +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0" i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МЧС</a:t>
                      </a:r>
                      <a:endParaRPr lang="ru-RU" sz="2000" b="0" i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+ </a:t>
                      </a:r>
                    </a:p>
                    <a:p>
                      <a:pPr algn="ctr"/>
                      <a:r>
                        <a:rPr lang="ru-RU" sz="2000" b="0" i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МЧС</a:t>
                      </a:r>
                      <a:endParaRPr lang="ru-RU" sz="20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237480" y="260574"/>
            <a:ext cx="6862912" cy="79216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КООРДИНАЦИЯ РАБОТЫ САНАВИАЦИИ</a:t>
            </a:r>
          </a:p>
        </p:txBody>
      </p:sp>
      <p:sp>
        <p:nvSpPr>
          <p:cNvPr id="19" name="Rectangle 34"/>
          <p:cNvSpPr>
            <a:spLocks noChangeArrowheads="1"/>
          </p:cNvSpPr>
          <p:nvPr/>
        </p:nvSpPr>
        <p:spPr bwMode="auto">
          <a:xfrm>
            <a:off x="5748616" y="1335157"/>
            <a:ext cx="328788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ru-RU" altLang="ru-RU" sz="2000" b="1" u="sng" dirty="0">
                <a:latin typeface="Arial" panose="020B0604020202020204" pitchFamily="34" charset="0"/>
              </a:rPr>
              <a:t>Максимальное приближение</a:t>
            </a:r>
            <a:r>
              <a:rPr lang="ru-RU" altLang="ru-RU" sz="2000" dirty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высокотехнологической медицинской помощи к пациенту, независимо от места его нахождения </a:t>
            </a:r>
            <a:br>
              <a:rPr lang="ru-RU" altLang="ru-RU" dirty="0">
                <a:latin typeface="Arial" panose="020B0604020202020204" pitchFamily="34" charset="0"/>
              </a:rPr>
            </a:br>
            <a:r>
              <a:rPr lang="ru-RU" altLang="ru-RU" dirty="0">
                <a:latin typeface="Arial" panose="020B0604020202020204" pitchFamily="34" charset="0"/>
              </a:rPr>
              <a:t>(ДТП, инсульты, инфаркт миокарда и др.)</a:t>
            </a:r>
          </a:p>
          <a:p>
            <a:pPr algn="just" eaLnBrk="1" hangingPunct="1"/>
            <a:endParaRPr lang="ru-RU" altLang="ru-RU" sz="2000" dirty="0">
              <a:latin typeface="Arial" panose="020B0604020202020204" pitchFamily="34" charset="0"/>
            </a:endParaRPr>
          </a:p>
          <a:p>
            <a:pPr algn="just" eaLnBrk="1" hangingPunct="1"/>
            <a:r>
              <a:rPr lang="ru-RU" altLang="ru-RU" dirty="0">
                <a:latin typeface="Arial" panose="020B0604020202020204" pitchFamily="34" charset="0"/>
              </a:rPr>
              <a:t>При организации работы </a:t>
            </a:r>
            <a:r>
              <a:rPr lang="ru-RU" altLang="ru-RU" dirty="0" err="1">
                <a:latin typeface="Arial" panose="020B0604020202020204" pitchFamily="34" charset="0"/>
              </a:rPr>
              <a:t>санавиации</a:t>
            </a:r>
            <a:r>
              <a:rPr lang="ru-RU" altLang="ru-RU" dirty="0">
                <a:latin typeface="Arial" panose="020B0604020202020204" pitchFamily="34" charset="0"/>
              </a:rPr>
              <a:t> воздушным транспортом      в указанных центрах </a:t>
            </a:r>
            <a:r>
              <a:rPr lang="ru-RU" altLang="ru-RU" sz="2000" b="1" u="sng" dirty="0">
                <a:latin typeface="Arial" panose="020B0604020202020204" pitchFamily="34" charset="0"/>
              </a:rPr>
              <a:t>самое дальнее расстояние</a:t>
            </a:r>
            <a:r>
              <a:rPr lang="ru-RU" altLang="ru-RU" sz="2000" u="sng" dirty="0">
                <a:latin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</a:rPr>
              <a:t>маршрута Казань (РКБ) – </a:t>
            </a:r>
            <a:r>
              <a:rPr lang="ru-RU" altLang="ru-RU" dirty="0" err="1">
                <a:latin typeface="Arial" panose="020B0604020202020204" pitchFamily="34" charset="0"/>
              </a:rPr>
              <a:t>Дрожжаное</a:t>
            </a:r>
            <a:r>
              <a:rPr lang="ru-RU" altLang="ru-RU" dirty="0">
                <a:latin typeface="Arial" panose="020B0604020202020204" pitchFamily="34" charset="0"/>
              </a:rPr>
              <a:t> составит  170 км </a:t>
            </a:r>
            <a:r>
              <a:rPr lang="ru-RU" altLang="ru-RU" dirty="0" smtClean="0">
                <a:latin typeface="Arial" panose="020B0604020202020204" pitchFamily="34" charset="0"/>
              </a:rPr>
              <a:t>(</a:t>
            </a:r>
            <a:r>
              <a:rPr lang="ru-RU" altLang="ru-RU" dirty="0">
                <a:latin typeface="Arial" panose="020B0604020202020204" pitchFamily="34" charset="0"/>
              </a:rPr>
              <a:t>1 час лета);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2780928"/>
            <a:ext cx="5518158" cy="3929091"/>
            <a:chOff x="179512" y="2780928"/>
            <a:chExt cx="5518158" cy="3929091"/>
          </a:xfrm>
        </p:grpSpPr>
        <p:pic>
          <p:nvPicPr>
            <p:cNvPr id="11268" name="Picture 3" descr="КартаTAT S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920906"/>
              <a:ext cx="5276850" cy="345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9" name="Picture 4" descr="Карттат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258" y="3224118"/>
              <a:ext cx="5018117" cy="344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Овал 15"/>
            <p:cNvSpPr/>
            <p:nvPr/>
          </p:nvSpPr>
          <p:spPr>
            <a:xfrm>
              <a:off x="1279650" y="4162331"/>
              <a:ext cx="741362" cy="200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11271" name="Picture 5" descr="C:\Documents and Settings\Nurmiev\Мои документы\Мои рисунки\1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112" y="3871818"/>
              <a:ext cx="423863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Овал 17"/>
            <p:cNvSpPr/>
            <p:nvPr/>
          </p:nvSpPr>
          <p:spPr>
            <a:xfrm>
              <a:off x="3583112" y="4362356"/>
              <a:ext cx="741363" cy="200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 Narrow" panose="020B0606020202030204" pitchFamily="34" charset="0"/>
              </a:endParaRPr>
            </a:p>
          </p:txBody>
        </p:sp>
        <p:sp>
          <p:nvSpPr>
            <p:cNvPr id="20" name="Овал 17"/>
            <p:cNvSpPr/>
            <p:nvPr/>
          </p:nvSpPr>
          <p:spPr>
            <a:xfrm>
              <a:off x="3727575" y="5586318"/>
              <a:ext cx="741362" cy="2000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11275" name="Picture 5" descr="C:\Documents and Settings\Nurmiev\Мои документы\Мои рисунки\1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2037" y="5297393"/>
              <a:ext cx="423863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Oval 16"/>
            <p:cNvSpPr>
              <a:spLocks noChangeArrowheads="1"/>
            </p:cNvSpPr>
            <p:nvPr/>
          </p:nvSpPr>
          <p:spPr bwMode="auto">
            <a:xfrm>
              <a:off x="196944" y="2780928"/>
              <a:ext cx="3500462" cy="392909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 Narrow" panose="020B0606020202030204" pitchFamily="34" charset="0"/>
              </a:endParaRPr>
            </a:p>
          </p:txBody>
        </p:sp>
        <p:sp>
          <p:nvSpPr>
            <p:cNvPr id="11278" name="Oval 17"/>
            <p:cNvSpPr>
              <a:spLocks noChangeArrowheads="1"/>
            </p:cNvSpPr>
            <p:nvPr/>
          </p:nvSpPr>
          <p:spPr bwMode="auto">
            <a:xfrm>
              <a:off x="3268778" y="2923805"/>
              <a:ext cx="2428892" cy="378621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eaLnBrk="1" hangingPunct="1"/>
              <a:endParaRPr lang="ru-RU" altLang="ru-RU">
                <a:latin typeface="Arial Narrow" panose="020B0606020202030204" pitchFamily="34" charset="0"/>
              </a:endParaRPr>
            </a:p>
          </p:txBody>
        </p:sp>
        <p:sp>
          <p:nvSpPr>
            <p:cNvPr id="11279" name="Text Box 18"/>
            <p:cNvSpPr txBox="1">
              <a:spLocks noChangeArrowheads="1"/>
            </p:cNvSpPr>
            <p:nvPr/>
          </p:nvSpPr>
          <p:spPr bwMode="auto">
            <a:xfrm rot="18714093">
              <a:off x="1100232" y="4751294"/>
              <a:ext cx="400110" cy="304800"/>
            </a:xfrm>
            <a:prstGeom prst="rect">
              <a:avLst/>
            </a:prstGeom>
            <a:solidFill>
              <a:schemeClr val="bg1">
                <a:alpha val="5098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ru-RU" altLang="ru-RU" sz="1400">
                <a:solidFill>
                  <a:srgbClr val="0000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280" name="Text Box 19"/>
            <p:cNvSpPr txBox="1">
              <a:spLocks noChangeArrowheads="1"/>
            </p:cNvSpPr>
            <p:nvPr/>
          </p:nvSpPr>
          <p:spPr bwMode="auto">
            <a:xfrm rot="18307582">
              <a:off x="542257" y="4817174"/>
              <a:ext cx="1287462" cy="244475"/>
            </a:xfrm>
            <a:prstGeom prst="rect">
              <a:avLst/>
            </a:prstGeom>
            <a:solidFill>
              <a:schemeClr val="bg1">
                <a:alpha val="5098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altLang="ru-RU" sz="1000">
                  <a:solidFill>
                    <a:srgbClr val="0000FF"/>
                  </a:solidFill>
                  <a:latin typeface="Arial Narrow" panose="020B0606020202030204" pitchFamily="34" charset="0"/>
                </a:rPr>
                <a:t>Плечо доезда</a:t>
              </a:r>
            </a:p>
          </p:txBody>
        </p:sp>
        <p:sp>
          <p:nvSpPr>
            <p:cNvPr id="11281" name="Line 20"/>
            <p:cNvSpPr>
              <a:spLocks noChangeShapeType="1"/>
            </p:cNvSpPr>
            <p:nvPr/>
          </p:nvSpPr>
          <p:spPr bwMode="auto">
            <a:xfrm flipH="1">
              <a:off x="487487" y="4287743"/>
              <a:ext cx="1079500" cy="14398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>
                <a:latin typeface="Arial Narrow" panose="020B0606020202030204" pitchFamily="34" charset="0"/>
              </a:endParaRPr>
            </a:p>
          </p:txBody>
        </p:sp>
        <p:pic>
          <p:nvPicPr>
            <p:cNvPr id="11282" name="Picture 5" descr="C:\Documents and Settings\Nurmiev\Мои документы\Мои рисунки\12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5512" y="4087718"/>
              <a:ext cx="423863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83" name="Прямоугольник 2"/>
          <p:cNvSpPr>
            <a:spLocks noChangeArrowheads="1"/>
          </p:cNvSpPr>
          <p:nvPr/>
        </p:nvSpPr>
        <p:spPr bwMode="auto">
          <a:xfrm>
            <a:off x="715620" y="1235923"/>
            <a:ext cx="4266233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indent="12700" algn="ctr" eaLnBrk="1" hangingPunct="1">
              <a:spcBef>
                <a:spcPct val="20000"/>
              </a:spcBef>
            </a:pPr>
            <a:r>
              <a:rPr lang="ru-RU" altLang="ru-RU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Управление процессом оперативного реагирования на всей территории республики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574675" y="372715"/>
            <a:ext cx="8001000" cy="6080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ПОТРЕБНОСТЬ</a:t>
            </a:r>
          </a:p>
        </p:txBody>
      </p:sp>
      <p:sp>
        <p:nvSpPr>
          <p:cNvPr id="13315" name="Rectangle 3"/>
          <p:cNvSpPr txBox="1">
            <a:spLocks noChangeArrowheads="1"/>
          </p:cNvSpPr>
          <p:nvPr/>
        </p:nvSpPr>
        <p:spPr bwMode="auto">
          <a:xfrm>
            <a:off x="326231" y="1383965"/>
            <a:ext cx="8497887" cy="864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just">
              <a:spcBef>
                <a:spcPts val="0"/>
              </a:spcBef>
              <a:buFont typeface="Arial" pitchFamily="34" charset="0"/>
              <a:buNone/>
            </a:pPr>
            <a:r>
              <a:rPr lang="ru-RU" altLang="ru-RU" sz="2400" dirty="0">
                <a:latin typeface="Arial" panose="020B0604020202020204" pitchFamily="34" charset="0"/>
              </a:rPr>
              <a:t>На территории республики </a:t>
            </a:r>
            <a:r>
              <a:rPr lang="ru-RU" altLang="ru-RU" sz="2400" dirty="0" smtClean="0">
                <a:latin typeface="Arial" panose="020B0604020202020204" pitchFamily="34" charset="0"/>
              </a:rPr>
              <a:t>с </a:t>
            </a:r>
            <a:r>
              <a:rPr lang="ru-RU" altLang="ru-RU" sz="2400" b="1" i="1" dirty="0" smtClean="0">
                <a:latin typeface="Arial" panose="020B0604020202020204" pitchFamily="34" charset="0"/>
              </a:rPr>
              <a:t>июня 2017 </a:t>
            </a:r>
            <a:r>
              <a:rPr lang="ru-RU" altLang="ru-RU" sz="2400" dirty="0" smtClean="0">
                <a:latin typeface="Arial" panose="020B0604020202020204" pitchFamily="34" charset="0"/>
              </a:rPr>
              <a:t>используется </a:t>
            </a:r>
            <a:r>
              <a:rPr lang="ru-RU" alt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«Ансат» </a:t>
            </a: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с </a:t>
            </a:r>
            <a:r>
              <a:rPr lang="ru-RU" altLang="ru-RU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медицинским модулем</a:t>
            </a:r>
            <a:r>
              <a:rPr lang="ru-RU" altLang="ru-RU" sz="2400" dirty="0">
                <a:latin typeface="Arial" panose="020B0604020202020204" pitchFamily="34" charset="0"/>
              </a:rPr>
              <a:t> </a:t>
            </a:r>
            <a:endParaRPr lang="ru-RU" altLang="ru-RU" sz="2400" dirty="0"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163" b="4762"/>
          <a:stretch/>
        </p:blipFill>
        <p:spPr>
          <a:xfrm>
            <a:off x="1436345" y="2420888"/>
            <a:ext cx="6277658" cy="4099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6164</TotalTime>
  <Words>950</Words>
  <Application>Microsoft Office PowerPoint</Application>
  <PresentationFormat>Экран (4:3)</PresentationFormat>
  <Paragraphs>130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КООРДИНАЦИЯ РАБОТЫ САНАВИАЦИИ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Марат С. Нурмиев</dc:creator>
  <cp:lastModifiedBy>Isaeva</cp:lastModifiedBy>
  <cp:revision>584</cp:revision>
  <cp:lastPrinted>2012-09-28T06:04:03Z</cp:lastPrinted>
  <dcterms:created xsi:type="dcterms:W3CDTF">2010-11-16T13:06:07Z</dcterms:created>
  <dcterms:modified xsi:type="dcterms:W3CDTF">2017-07-19T11:18:51Z</dcterms:modified>
</cp:coreProperties>
</file>