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0"/>
  </p:notesMasterIdLst>
  <p:handoutMasterIdLst>
    <p:handoutMasterId r:id="rId21"/>
  </p:handoutMasterIdLst>
  <p:sldIdLst>
    <p:sldId id="292" r:id="rId3"/>
    <p:sldId id="320" r:id="rId4"/>
    <p:sldId id="299" r:id="rId5"/>
    <p:sldId id="306" r:id="rId6"/>
    <p:sldId id="289" r:id="rId7"/>
    <p:sldId id="257" r:id="rId8"/>
    <p:sldId id="318" r:id="rId9"/>
    <p:sldId id="321" r:id="rId10"/>
    <p:sldId id="311" r:id="rId11"/>
    <p:sldId id="312" r:id="rId12"/>
    <p:sldId id="313" r:id="rId13"/>
    <p:sldId id="314" r:id="rId14"/>
    <p:sldId id="315" r:id="rId15"/>
    <p:sldId id="319" r:id="rId16"/>
    <p:sldId id="316" r:id="rId17"/>
    <p:sldId id="317" r:id="rId18"/>
    <p:sldId id="293" r:id="rId19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A43"/>
    <a:srgbClr val="A60643"/>
    <a:srgbClr val="A40029"/>
    <a:srgbClr val="000000"/>
    <a:srgbClr val="99CCFF"/>
    <a:srgbClr val="343434"/>
    <a:srgbClr val="255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9606" autoAdjust="0"/>
  </p:normalViewPr>
  <p:slideViewPr>
    <p:cSldViewPr snapToObjects="1">
      <p:cViewPr>
        <p:scale>
          <a:sx n="50" d="100"/>
          <a:sy n="50" d="100"/>
        </p:scale>
        <p:origin x="-1397" y="-29"/>
      </p:cViewPr>
      <p:guideLst>
        <p:guide orient="horz" pos="417"/>
        <p:guide orient="horz" pos="3302"/>
        <p:guide orient="horz" pos="117"/>
        <p:guide orient="horz" pos="1078"/>
        <p:guide orient="horz" pos="1319"/>
        <p:guide pos="476"/>
        <p:guide pos="1438"/>
        <p:guide pos="2399"/>
        <p:guide pos="4563"/>
        <p:guide pos="3360"/>
        <p:guide pos="5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-3708" y="-84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95FC2CA8-20F8-409B-A6F3-9D4CD668C8F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8826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079" y="9378826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810D629-B720-4B6E-95A2-0EBBEFD96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2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F01D62-9DD0-42DD-87F5-0BD7BC2A118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6" y="4690270"/>
            <a:ext cx="5379720" cy="4443412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6"/>
            <a:ext cx="2914015" cy="49371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DE68288C-A559-40B0-8B08-5F5C1BFB8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0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8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 санитарной авиации перед машиной скорой помощи, при условии тяжелого</a:t>
            </a:r>
            <a:r>
              <a:rPr lang="ru-RU" baseline="0" dirty="0" smtClean="0"/>
              <a:t> или крайне тяжёлого состояния пациента.</a:t>
            </a:r>
          </a:p>
          <a:p>
            <a:r>
              <a:rPr lang="ru-RU" baseline="0" dirty="0" smtClean="0"/>
              <a:t>Согласно правилу «золотого часа», а также в случае удаленности инцидента.</a:t>
            </a:r>
          </a:p>
          <a:p>
            <a:r>
              <a:rPr lang="ru-RU" baseline="0" dirty="0" smtClean="0"/>
              <a:t>Общие расходы на полное восстановление здоровья больного или пострадавшего будут ниже, если успеть оказать первую помощь в течение 60 минут (золотой час).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4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2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288C-A559-40B0-8B08-5F5C1BFB870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7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26249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© 2016 АО «Вертолеты России»,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4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1700808"/>
            <a:ext cx="7620001" cy="40141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Arial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9" name="Picture 2" descr="C:\2015\Лого\RH_logos_rus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62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259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818DDE6-E8C3-457F-96F2-AC138B8C6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бъект 2"/>
          <p:cNvSpPr>
            <a:spLocks noGrp="1"/>
          </p:cNvSpPr>
          <p:nvPr>
            <p:ph idx="14" hasCustomPrompt="1"/>
          </p:nvPr>
        </p:nvSpPr>
        <p:spPr>
          <a:xfrm>
            <a:off x="3402613" y="1329958"/>
            <a:ext cx="4999967" cy="49613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 sz="1400" i="1"/>
            </a:lvl1pPr>
            <a:lvl2pPr>
              <a:buFont typeface="Arial" pitchFamily="34" charset="0"/>
              <a:buNone/>
              <a:defRPr sz="1600" i="1"/>
            </a:lvl2pPr>
            <a:lvl3pPr>
              <a:buFont typeface="Arial" pitchFamily="34" charset="0"/>
              <a:buNone/>
              <a:defRPr sz="1600" i="1"/>
            </a:lvl3pPr>
            <a:lvl4pPr>
              <a:buFont typeface="Arial" pitchFamily="34" charset="0"/>
              <a:buNone/>
              <a:defRPr sz="1600" i="1"/>
            </a:lvl4pPr>
            <a:lvl5pPr>
              <a:buFont typeface="Arial" pitchFamily="34" charset="0"/>
              <a:buNone/>
              <a:defRPr sz="1600" i="1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7" name="Picture 2" descr="C:\2015\Лого\RH_logos_rus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Содержание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2847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907754" y="1772816"/>
            <a:ext cx="2474246" cy="39421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buNone/>
              <a:defRPr sz="1600"/>
            </a:lvl2pPr>
            <a:lvl3pPr algn="l">
              <a:buNone/>
              <a:defRPr sz="16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1772816"/>
            <a:ext cx="4999967" cy="39421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Arial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818DDE6-E8C3-457F-96F2-AC138B8C6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3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Picture 2" descr="C:\2015\Лого\RH_logos_rus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3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9199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 мир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818DDE6-E8C3-457F-96F2-AC138B8C6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Picture 2" descr="C:\2015\Лого\RH_logos_ru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2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086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 Росси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818DDE6-E8C3-457F-96F2-AC138B8C6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27" name="Picture 2" descr="C:\2015\Лого\RH_logos_ru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2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6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818DDE6-E8C3-457F-96F2-AC138B8C6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Picture 2" descr="C:\2015\Лого\RH_logos_rus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74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48" y="3112320"/>
            <a:ext cx="7625152" cy="646331"/>
          </a:xfrm>
          <a:prstGeom prst="rect">
            <a:avLst/>
          </a:prstGeom>
          <a:solidFill>
            <a:srgbClr val="A60643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Спасибо за внимание!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2015\Лого\RH_logos_ru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260648"/>
            <a:ext cx="18084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05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© 2016 АО «Вертолеты России»,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4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1700808"/>
            <a:ext cx="7620001" cy="40141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Arial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9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422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42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4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1700808"/>
            <a:ext cx="7620001" cy="40141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Arial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9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3" name="Овал 52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26" name="Объект 2"/>
          <p:cNvSpPr>
            <a:spLocks noGrp="1"/>
          </p:cNvSpPr>
          <p:nvPr>
            <p:ph idx="14" hasCustomPrompt="1"/>
          </p:nvPr>
        </p:nvSpPr>
        <p:spPr>
          <a:xfrm>
            <a:off x="3402613" y="1329958"/>
            <a:ext cx="4999967" cy="49613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 sz="1400" i="1"/>
            </a:lvl1pPr>
            <a:lvl2pPr>
              <a:buFont typeface="Arial" pitchFamily="34" charset="0"/>
              <a:buNone/>
              <a:defRPr sz="1600" i="1"/>
            </a:lvl2pPr>
            <a:lvl3pPr>
              <a:buFont typeface="Arial" pitchFamily="34" charset="0"/>
              <a:buNone/>
              <a:defRPr sz="1600" i="1"/>
            </a:lvl3pPr>
            <a:lvl4pPr>
              <a:buFont typeface="Arial" pitchFamily="34" charset="0"/>
              <a:buNone/>
              <a:defRPr sz="1600" i="1"/>
            </a:lvl4pPr>
            <a:lvl5pPr>
              <a:buFont typeface="Arial" pitchFamily="34" charset="0"/>
              <a:buNone/>
              <a:defRPr sz="1600" i="1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dirty="0" smtClean="0"/>
              <a:t>Слайд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7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Содержание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187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907754" y="1772816"/>
            <a:ext cx="2474246" cy="39421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buNone/>
              <a:defRPr sz="1600"/>
            </a:lvl2pPr>
            <a:lvl3pPr algn="l">
              <a:buNone/>
              <a:defRPr sz="16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4" hasCustomPrompt="1"/>
          </p:nvPr>
        </p:nvSpPr>
        <p:spPr>
          <a:xfrm>
            <a:off x="761999" y="1772816"/>
            <a:ext cx="4999967" cy="39421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Font typeface="Arial" pitchFamily="34" charset="0"/>
              <a:buNone/>
              <a:defRPr sz="16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None/>
              <a:defRPr sz="16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 шрифт </a:t>
            </a:r>
            <a:r>
              <a:rPr lang="en-US" dirty="0" smtClean="0"/>
              <a:t>Arial</a:t>
            </a:r>
            <a:r>
              <a:rPr lang="ru-RU" dirty="0" smtClean="0"/>
              <a:t> размер 16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1" name="Овал 50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3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  <p:pic>
        <p:nvPicPr>
          <p:cNvPr id="28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3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844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мир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3" name="Овал 52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  <p:pic>
        <p:nvPicPr>
          <p:cNvPr id="26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2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1962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Росси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Овал 13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27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62000" y="1234547"/>
            <a:ext cx="7620000" cy="322245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266700" indent="-266700" algn="l">
              <a:buNone/>
              <a:defRPr sz="18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(шрифт </a:t>
            </a:r>
            <a:r>
              <a:rPr lang="en-US" dirty="0" smtClean="0"/>
              <a:t>Arial </a:t>
            </a:r>
            <a:r>
              <a:rPr lang="ru-RU" dirty="0" smtClean="0"/>
              <a:t>размер 20)</a:t>
            </a:r>
            <a:endParaRPr lang="ru-RU" dirty="0"/>
          </a:p>
        </p:txBody>
      </p:sp>
      <p:sp>
        <p:nvSpPr>
          <p:cNvPr id="28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62000" y="662081"/>
            <a:ext cx="7620000" cy="477055"/>
          </a:xfrm>
          <a:prstGeom prst="rect">
            <a:avLst/>
          </a:prstGeom>
          <a:effectLst/>
        </p:spPr>
        <p:txBody>
          <a:bodyPr anchor="t"/>
          <a:lstStyle>
            <a:lvl1pPr algn="l">
              <a:lnSpc>
                <a:spcPct val="100000"/>
              </a:lnSpc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 (шрифт А</a:t>
            </a:r>
            <a:r>
              <a:rPr lang="en-US" dirty="0" err="1" smtClean="0"/>
              <a:t>rial</a:t>
            </a:r>
            <a:r>
              <a:rPr lang="en-US" dirty="0" smtClean="0"/>
              <a:t> </a:t>
            </a:r>
            <a:r>
              <a:rPr lang="ru-RU" dirty="0" smtClean="0"/>
              <a:t>размер 2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03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957274" y="0"/>
            <a:ext cx="2186725" cy="37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5179" y="-1860"/>
            <a:ext cx="2104979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066859" y="-1144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48504" y="-1144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402613" y="-1144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64391" y="0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6444173" y="0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35467" y="0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738367" y="0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-5178" y="6503274"/>
            <a:ext cx="2186725" cy="3758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118955" y="6504633"/>
            <a:ext cx="2025045" cy="375848"/>
          </a:xfrm>
          <a:prstGeom prst="rect">
            <a:avLst/>
          </a:prstGeom>
          <a:solidFill>
            <a:srgbClr val="A6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731244" y="6501685"/>
            <a:ext cx="387711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5761966" y="6509329"/>
            <a:ext cx="969278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4404977" y="6501685"/>
            <a:ext cx="1356989" cy="3758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2683820" y="6503274"/>
            <a:ext cx="288821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2170719" y="6503274"/>
            <a:ext cx="513101" cy="3758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2972641" y="6503274"/>
            <a:ext cx="1028923" cy="375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01564" y="6509329"/>
            <a:ext cx="403413" cy="3758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3" name="Овал 52"/>
          <p:cNvSpPr/>
          <p:nvPr userDrawn="1"/>
        </p:nvSpPr>
        <p:spPr>
          <a:xfrm>
            <a:off x="8664023" y="6540324"/>
            <a:ext cx="285750" cy="285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Номер слайда 18"/>
          <p:cNvSpPr>
            <a:spLocks noGrp="1"/>
          </p:cNvSpPr>
          <p:nvPr>
            <p:ph type="sldNum" sz="quarter" idx="16"/>
          </p:nvPr>
        </p:nvSpPr>
        <p:spPr>
          <a:xfrm>
            <a:off x="8610900" y="6526226"/>
            <a:ext cx="387350" cy="365125"/>
          </a:xfrm>
          <a:prstGeom prst="rect">
            <a:avLst/>
          </a:prstGeom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1400" b="1">
                <a:solidFill>
                  <a:srgbClr val="A60643"/>
                </a:solidFill>
                <a:latin typeface="Myriad Pro" pitchFamily="34" charset="0"/>
              </a:defRPr>
            </a:lvl1pPr>
          </a:lstStyle>
          <a:p>
            <a:fld id="{2757C4D5-EAE6-4A23-B5E6-961ECDCC6D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55635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© 2016 АО «Вертолеты России», все права защищены</a:t>
            </a:r>
            <a:endParaRPr lang="ru-RU" dirty="0"/>
          </a:p>
        </p:txBody>
      </p:sp>
      <p:pic>
        <p:nvPicPr>
          <p:cNvPr id="25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99" y="92671"/>
            <a:ext cx="90421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11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18848" y="3112320"/>
            <a:ext cx="7625152" cy="646331"/>
          </a:xfrm>
          <a:prstGeom prst="rect">
            <a:avLst/>
          </a:prstGeom>
          <a:solidFill>
            <a:srgbClr val="A60643"/>
          </a:solidFill>
        </p:spPr>
        <p:txBody>
          <a:bodyPr wrap="square" rtlCol="0">
            <a:spAutoFit/>
          </a:bodyPr>
          <a:lstStyle/>
          <a:p>
            <a:r>
              <a:rPr lang="ru-RU" sz="36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</a:t>
            </a:r>
            <a:r>
              <a:rPr lang="ru-RU" sz="3600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внимание!</a:t>
            </a:r>
            <a:endParaRPr lang="ru-RU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2015\Лого\RH_logos_rus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260648"/>
            <a:ext cx="18084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9"/>
          <p:cNvSpPr>
            <a:spLocks noGrp="1"/>
          </p:cNvSpPr>
          <p:nvPr>
            <p:ph type="ftr" sz="quarter" idx="17"/>
          </p:nvPr>
        </p:nvSpPr>
        <p:spPr>
          <a:xfrm>
            <a:off x="3059986" y="6262496"/>
            <a:ext cx="3611055" cy="26596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3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3048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6" r:id="rId3"/>
    <p:sldLayoutId id="2147483649" r:id="rId4"/>
    <p:sldLayoutId id="2147483664" r:id="rId5"/>
    <p:sldLayoutId id="2147483665" r:id="rId6"/>
    <p:sldLayoutId id="2147483663" r:id="rId7"/>
    <p:sldLayoutId id="214748366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7200"/>
        </a:lnSpc>
        <a:spcBef>
          <a:spcPct val="0"/>
        </a:spcBef>
        <a:buNone/>
        <a:defRPr lang="ru-RU" sz="7200" b="0" kern="1200" dirty="0" smtClean="0">
          <a:solidFill>
            <a:schemeClr val="tx1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92075" indent="-92075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177800" indent="-84138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274638" indent="-8731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354013" indent="-8255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449263" indent="-9366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3048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6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7200"/>
        </a:lnSpc>
        <a:spcBef>
          <a:spcPct val="0"/>
        </a:spcBef>
        <a:buNone/>
        <a:defRPr lang="ru-RU" sz="7200" b="0" kern="1200" dirty="0" smtClean="0">
          <a:solidFill>
            <a:schemeClr val="tx1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92075" indent="-92075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177800" indent="-84138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274638" indent="-8731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354013" indent="-8255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449263" indent="-93663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56650" y="6526213"/>
            <a:ext cx="387350" cy="365125"/>
          </a:xfrm>
          <a:prstGeom prst="rect">
            <a:avLst/>
          </a:prstGeom>
        </p:spPr>
        <p:txBody>
          <a:bodyPr/>
          <a:lstStyle/>
          <a:p>
            <a:fld id="{2757C4D5-EAE6-4A23-B5E6-961ECDCC6DD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81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fld id="{2757C4D5-EAE6-4A23-B5E6-961ECDCC6DD8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2016 АО Вертолеты России, все права защищены</a:t>
            </a:r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idx="4294967295"/>
          </p:nvPr>
        </p:nvSpPr>
        <p:spPr>
          <a:xfrm>
            <a:off x="179512" y="4141788"/>
            <a:ext cx="5904656" cy="21050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b="1" dirty="0" smtClean="0">
                <a:latin typeface="+mj-lt"/>
                <a:cs typeface="Arial" pitchFamily="34" charset="0"/>
              </a:rPr>
              <a:t>Решаемые задачи: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cs typeface="Arial" pitchFamily="34" charset="0"/>
              </a:rPr>
              <a:t>Э</a:t>
            </a:r>
            <a:r>
              <a:rPr lang="ru-RU" sz="1400" dirty="0" smtClean="0">
                <a:latin typeface="+mj-lt"/>
                <a:cs typeface="Arial" pitchFamily="34" charset="0"/>
              </a:rPr>
              <a:t>вакуация пострадавшего в сопровождении двух медработников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cs typeface="Arial" pitchFamily="34" charset="0"/>
              </a:rPr>
              <a:t>О</a:t>
            </a:r>
            <a:r>
              <a:rPr lang="ru-RU" sz="1400" dirty="0" smtClean="0">
                <a:latin typeface="+mj-lt"/>
                <a:cs typeface="Arial" pitchFamily="34" charset="0"/>
              </a:rPr>
              <a:t>казание </a:t>
            </a:r>
            <a:r>
              <a:rPr lang="ru-RU" sz="1400" dirty="0">
                <a:latin typeface="+mj-lt"/>
                <a:cs typeface="Arial" pitchFamily="34" charset="0"/>
              </a:rPr>
              <a:t>медицинской помощи при эвакуации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+mj-lt"/>
                <a:cs typeface="Arial" pitchFamily="34" charset="0"/>
              </a:rPr>
              <a:t>В</a:t>
            </a:r>
            <a:r>
              <a:rPr lang="ru-RU" sz="1400" dirty="0" smtClean="0">
                <a:latin typeface="+mj-lt"/>
                <a:cs typeface="Arial" pitchFamily="34" charset="0"/>
              </a:rPr>
              <a:t>ыполнение  </a:t>
            </a:r>
            <a:r>
              <a:rPr lang="ru-RU" sz="1400" dirty="0">
                <a:latin typeface="+mj-lt"/>
                <a:cs typeface="Arial" pitchFamily="34" charset="0"/>
              </a:rPr>
              <a:t>реанимационных мероприятий на борту вертолета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pitchFamily="34" charset="0"/>
              </a:rPr>
              <a:t>Перевозка медицинского персонала 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548680"/>
            <a:ext cx="7106647" cy="576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lang="ru-RU" sz="7200" b="0" kern="1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Легкий  многоцелевой вертолет АНСАТ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5" name="Picture 2" descr="\\nexus\design\russian_helicopters\interactive_presentation\IP_Ansat_en\sourse\PNG\002_FirstSlide_render_copter_shdw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02" y="1412776"/>
            <a:ext cx="4371286" cy="18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97476"/>
              </p:ext>
            </p:extLst>
          </p:nvPr>
        </p:nvGraphicFramePr>
        <p:xfrm>
          <a:off x="4291186" y="1330592"/>
          <a:ext cx="4795758" cy="2133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352"/>
                <a:gridCol w="1274406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j-lt"/>
                          <a:cs typeface="Arial" pitchFamily="34" charset="0"/>
                        </a:rPr>
                        <a:t>Основные характеристики</a:t>
                      </a:r>
                      <a:endParaRPr lang="ru-RU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Максимальная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взлётная масса, кг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3600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Полезная</a:t>
                      </a:r>
                      <a:r>
                        <a:rPr lang="ru-RU" sz="1400" baseline="0" dirty="0" smtClean="0">
                          <a:latin typeface="+mj-lt"/>
                          <a:cs typeface="Arial" pitchFamily="34" charset="0"/>
                        </a:rPr>
                        <a:t> нагрузка</a:t>
                      </a:r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 внутри кабины</a:t>
                      </a:r>
                      <a:r>
                        <a:rPr lang="ru-RU" sz="1400" baseline="0" dirty="0" smtClean="0">
                          <a:latin typeface="+mj-lt"/>
                          <a:cs typeface="Arial" pitchFamily="34" charset="0"/>
                        </a:rPr>
                        <a:t>, кг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1272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Максимальная скорость, км/ч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260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Крейсерская скорость, км/ч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240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Практический</a:t>
                      </a:r>
                      <a:r>
                        <a:rPr lang="ru-RU" sz="1400" baseline="0" dirty="0" smtClean="0">
                          <a:latin typeface="+mj-lt"/>
                          <a:cs typeface="Arial" pitchFamily="34" charset="0"/>
                        </a:rPr>
                        <a:t> потолок, м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4600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Дальность полёта, км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520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</a:tbl>
          </a:graphicData>
        </a:graphic>
      </p:graphicFrame>
      <p:pic>
        <p:nvPicPr>
          <p:cNvPr id="10" name="Рисунок 9" descr="D:\Темы работ и рабочие материалы\АНСАТ медицинский вариант\1б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47732" r="2502" b="5896"/>
          <a:stretch/>
        </p:blipFill>
        <p:spPr bwMode="auto">
          <a:xfrm>
            <a:off x="5959118" y="3861048"/>
            <a:ext cx="3039132" cy="2162473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54" y="6218448"/>
            <a:ext cx="5478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/>
              </a:rPr>
              <a:t>СЕРТИФИЦИРОВАН В 2015 г.</a:t>
            </a:r>
            <a:endParaRPr lang="ru-RU" sz="14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6441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b31298e8a19afa4383b8a2d197c828f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278" y="4168311"/>
            <a:ext cx="1661070" cy="113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a6afd9d4a3855250497de49f7a61b1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11" y="5301208"/>
            <a:ext cx="15208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25"/>
          <p:cNvSpPr>
            <a:spLocks noChangeArrowheads="1"/>
          </p:cNvSpPr>
          <p:nvPr/>
        </p:nvSpPr>
        <p:spPr bwMode="auto">
          <a:xfrm>
            <a:off x="135791" y="3257562"/>
            <a:ext cx="566034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Состав медицинского оборудования: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Дефибриллятор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Аппарат ИВЛ типа «</a:t>
            </a:r>
            <a:r>
              <a:rPr lang="es-ES_tradnl" sz="1400" dirty="0">
                <a:solidFill>
                  <a:prstClr val="black"/>
                </a:solidFill>
                <a:latin typeface="+mj-lt"/>
                <a:cs typeface="Arial" pitchFamily="34" charset="0"/>
              </a:rPr>
              <a:t>P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ulmonetic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LTV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-1200»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Монитор контроля состояния пациента типа «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Corpuls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3»  с параметрами spo2, НИАД, 12-канальным ЭКГ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Реанимационный чемодан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Кислородные баллоны с кислородным редуктором и шлангами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Аспирационная система типа «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accuvac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rescue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»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Набор из пневматических шин 4-х размеров с сумкой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Вакуумный матрас типа «</a:t>
            </a:r>
            <a:r>
              <a:rPr lang="es-ES_tradnl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pen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с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er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nexus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»</a:t>
            </a:r>
            <a:endParaRPr lang="ru-RU" sz="14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7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341" y="2084280"/>
            <a:ext cx="145812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136" y="5194383"/>
            <a:ext cx="12083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 descr="http://www.8a.ru/kat/big/1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866" y="4287638"/>
            <a:ext cx="1436704" cy="107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http://www.dreveterinary.com/catalog/images/ltv_1200_vet_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462" y="3257562"/>
            <a:ext cx="843072" cy="7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9" descr="http://zdorov-103.com.ua/published/publicdata/ZDOROV39WAOSCOM/attachments/SC/products_pictures/ULM%20CASE%20Basis_th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15" y="3131969"/>
            <a:ext cx="1311925" cy="12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fld id="{2757C4D5-EAE6-4A23-B5E6-961ECDCC6DD8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2016 АО Вертолеты России, все права защищены</a:t>
            </a:r>
            <a:endParaRPr lang="ru-RU" dirty="0"/>
          </a:p>
        </p:txBody>
      </p:sp>
      <p:pic>
        <p:nvPicPr>
          <p:cNvPr id="9" name="Picture 2" descr="\\nexus\design\russian_helicopters\interactive_presentation\IP_Ansat_en\sourse\PNG\010_sar_ems_v0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2505" y="1069285"/>
            <a:ext cx="5227021" cy="202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Заголовок 2"/>
          <p:cNvSpPr txBox="1">
            <a:spLocks/>
          </p:cNvSpPr>
          <p:nvPr/>
        </p:nvSpPr>
        <p:spPr>
          <a:xfrm>
            <a:off x="179512" y="548680"/>
            <a:ext cx="7106647" cy="576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lang="ru-RU" sz="7200" b="0" kern="1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Медицинское оборудование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52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2016 АО Вертолеты России, все права защищены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36357"/>
              </p:ext>
            </p:extLst>
          </p:nvPr>
        </p:nvGraphicFramePr>
        <p:xfrm>
          <a:off x="4565194" y="1350984"/>
          <a:ext cx="4422090" cy="2133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5198"/>
                <a:gridCol w="88689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j-lt"/>
                        </a:rPr>
                        <a:t>Основные Характеристики:</a:t>
                      </a:r>
                      <a:endParaRPr lang="ru-RU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Максимальная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взлётная масса, кг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13000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Полезная</a:t>
                      </a:r>
                      <a:r>
                        <a:rPr lang="ru-RU" sz="1400" baseline="0" dirty="0" smtClean="0">
                          <a:latin typeface="+mj-lt"/>
                          <a:cs typeface="Arial" pitchFamily="34" charset="0"/>
                        </a:rPr>
                        <a:t> нагрузка</a:t>
                      </a:r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 внутри кабины</a:t>
                      </a:r>
                      <a:r>
                        <a:rPr lang="ru-RU" sz="1400" baseline="0" dirty="0" smtClean="0">
                          <a:latin typeface="+mj-lt"/>
                          <a:cs typeface="Arial" pitchFamily="34" charset="0"/>
                        </a:rPr>
                        <a:t>, кг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4000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Максимальная скорость, км/ч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250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Крейсерская скорость, км/ч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230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Практический</a:t>
                      </a:r>
                      <a:r>
                        <a:rPr lang="ru-RU" sz="1400" baseline="0" dirty="0" smtClean="0">
                          <a:latin typeface="+mj-lt"/>
                          <a:cs typeface="Arial" pitchFamily="34" charset="0"/>
                        </a:rPr>
                        <a:t> потолок, м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  <a:cs typeface="Arial" pitchFamily="34" charset="0"/>
                        </a:rPr>
                        <a:t>6000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Дальность полёта с АНЗ на 30 мин., км</a:t>
                      </a:r>
                    </a:p>
                  </a:txBody>
                  <a:tcPr marL="91449" marR="91449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615</a:t>
                      </a:r>
                      <a:endParaRPr lang="ru-RU" sz="1400" dirty="0"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681" marB="45681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31885"/>
            <a:ext cx="3168352" cy="2020443"/>
          </a:xfrm>
          <a:prstGeom prst="rect">
            <a:avLst/>
          </a:prstGeom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179512" y="3866445"/>
            <a:ext cx="4609311" cy="1717398"/>
          </a:xfrm>
          <a:prstGeom prst="rect">
            <a:avLst/>
          </a:prstGeom>
        </p:spPr>
        <p:txBody>
          <a:bodyPr/>
          <a:lstStyle>
            <a:lvl1pPr marL="92075" indent="-920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77800" indent="-841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638" indent="-873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54013" indent="-825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49263" indent="-936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+mj-lt"/>
                <a:cs typeface="Arial" pitchFamily="34" charset="0"/>
              </a:rPr>
              <a:t>Решаемые задачи:</a:t>
            </a:r>
          </a:p>
          <a:p>
            <a:pPr marL="285750" indent="-285750"/>
            <a:r>
              <a:rPr lang="ru-RU" sz="1400" dirty="0" smtClean="0">
                <a:latin typeface="+mj-lt"/>
                <a:cs typeface="Arial" pitchFamily="34" charset="0"/>
              </a:rPr>
              <a:t>Эвакуация пострадавших к месту оказания медицинской помощи (до 12 пострадавших на носилках)</a:t>
            </a:r>
          </a:p>
          <a:p>
            <a:pPr marL="285750" indent="-285750"/>
            <a:r>
              <a:rPr lang="ru-RU" sz="1400" dirty="0" smtClean="0">
                <a:latin typeface="+mj-lt"/>
                <a:cs typeface="Arial" pitchFamily="34" charset="0"/>
              </a:rPr>
              <a:t>Перевозка медицинского персонала </a:t>
            </a:r>
          </a:p>
          <a:p>
            <a:pPr marL="285750" indent="-285750"/>
            <a:r>
              <a:rPr lang="ru-RU" sz="1400" dirty="0" smtClean="0">
                <a:latin typeface="+mj-lt"/>
                <a:cs typeface="Arial" pitchFamily="34" charset="0"/>
              </a:rPr>
              <a:t>Оказание медицинской помощи при эвакуации</a:t>
            </a:r>
          </a:p>
          <a:p>
            <a:pPr marL="285750" indent="-285750"/>
            <a:r>
              <a:rPr lang="ru-RU" sz="1400" dirty="0" smtClean="0">
                <a:latin typeface="+mj-lt"/>
                <a:cs typeface="Arial" pitchFamily="34" charset="0"/>
              </a:rPr>
              <a:t>Выполнение  реанимационных мероприятий на борту вертолета</a:t>
            </a:r>
          </a:p>
          <a:p>
            <a:pPr marL="285750" indent="-285750"/>
            <a:r>
              <a:rPr lang="ru-RU" sz="1400" dirty="0">
                <a:cs typeface="Arial" pitchFamily="34" charset="0"/>
              </a:rPr>
              <a:t>Поиск и спасение</a:t>
            </a:r>
          </a:p>
          <a:p>
            <a:pPr marL="285750" indent="-285750"/>
            <a:endParaRPr lang="ru-RU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79512" y="548680"/>
            <a:ext cx="7106647" cy="576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lang="ru-RU" sz="7200" b="0" kern="1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Многоцелевые вертолёты Ми-8/Ми-171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ysota.aero/upload/iblock/24a/mm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23" y="3840880"/>
            <a:ext cx="3850186" cy="17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194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2016 АО Вертолеты России, все права защищены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236708"/>
            <a:ext cx="50760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Состав медицинского оборудования: </a:t>
            </a:r>
          </a:p>
          <a:p>
            <a:endParaRPr lang="ru-RU" sz="1400" b="1" dirty="0" smtClean="0">
              <a:latin typeface="+mj-lt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Аппарат ИВЛ «</a:t>
            </a:r>
            <a:r>
              <a:rPr lang="en-US" sz="1400" dirty="0" err="1">
                <a:latin typeface="+mj-lt"/>
                <a:cs typeface="Arial" pitchFamily="34" charset="0"/>
              </a:rPr>
              <a:t>Pulmonetic</a:t>
            </a:r>
            <a:r>
              <a:rPr lang="en-US" sz="1400" dirty="0">
                <a:latin typeface="+mj-lt"/>
                <a:cs typeface="Arial" pitchFamily="34" charset="0"/>
              </a:rPr>
              <a:t> LTV-1200»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Система </a:t>
            </a:r>
            <a:r>
              <a:rPr lang="ru-RU" sz="1400" dirty="0" err="1">
                <a:latin typeface="+mj-lt"/>
                <a:cs typeface="Arial" pitchFamily="34" charset="0"/>
              </a:rPr>
              <a:t>мониторирования</a:t>
            </a:r>
            <a:r>
              <a:rPr lang="ru-RU" sz="1400" dirty="0">
                <a:latin typeface="+mj-lt"/>
                <a:cs typeface="Arial" pitchFamily="34" charset="0"/>
              </a:rPr>
              <a:t> и </a:t>
            </a:r>
            <a:r>
              <a:rPr lang="ru-RU" sz="1400" dirty="0" err="1">
                <a:latin typeface="+mj-lt"/>
                <a:cs typeface="Arial" pitchFamily="34" charset="0"/>
              </a:rPr>
              <a:t>дефибриляции</a:t>
            </a:r>
            <a:r>
              <a:rPr lang="ru-RU" sz="1400" dirty="0"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latin typeface="+mj-lt"/>
                <a:cs typeface="Arial" pitchFamily="34" charset="0"/>
              </a:rPr>
              <a:t>Аспиратор </a:t>
            </a:r>
            <a:r>
              <a:rPr lang="ru-RU" sz="1400" dirty="0">
                <a:latin typeface="+mj-lt"/>
                <a:cs typeface="Arial" pitchFamily="34" charset="0"/>
              </a:rPr>
              <a:t>ТБД «</a:t>
            </a:r>
            <a:r>
              <a:rPr lang="en-US" sz="1400" dirty="0" err="1">
                <a:latin typeface="+mj-lt"/>
                <a:cs typeface="Arial" pitchFamily="34" charset="0"/>
              </a:rPr>
              <a:t>Weinmann</a:t>
            </a:r>
            <a:r>
              <a:rPr lang="en-US" sz="1400" dirty="0">
                <a:latin typeface="+mj-lt"/>
                <a:cs typeface="Arial" pitchFamily="34" charset="0"/>
              </a:rPr>
              <a:t> </a:t>
            </a:r>
            <a:r>
              <a:rPr lang="en-US" sz="1400" dirty="0" err="1">
                <a:latin typeface="+mj-lt"/>
                <a:cs typeface="Arial" pitchFamily="34" charset="0"/>
              </a:rPr>
              <a:t>Accuvac</a:t>
            </a:r>
            <a:r>
              <a:rPr lang="en-US" sz="1400" dirty="0">
                <a:latin typeface="+mj-lt"/>
                <a:cs typeface="Arial" pitchFamily="34" charset="0"/>
              </a:rPr>
              <a:t> Rescue»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Электрокардиограф «</a:t>
            </a:r>
            <a:r>
              <a:rPr lang="en-US" sz="1400" dirty="0">
                <a:latin typeface="+mj-lt"/>
                <a:cs typeface="Arial" pitchFamily="34" charset="0"/>
              </a:rPr>
              <a:t>Shiller AT 101»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Шприцевой насос «</a:t>
            </a:r>
            <a:r>
              <a:rPr lang="en-US" sz="1400" dirty="0" err="1">
                <a:latin typeface="+mj-lt"/>
                <a:cs typeface="Arial" pitchFamily="34" charset="0"/>
              </a:rPr>
              <a:t>B.Braun</a:t>
            </a:r>
            <a:r>
              <a:rPr lang="en-US" sz="1400" dirty="0">
                <a:latin typeface="+mj-lt"/>
                <a:cs typeface="Arial" pitchFamily="34" charset="0"/>
              </a:rPr>
              <a:t>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 err="1">
                <a:latin typeface="+mj-lt"/>
                <a:cs typeface="Arial" pitchFamily="34" charset="0"/>
              </a:rPr>
              <a:t>Инфузионный</a:t>
            </a:r>
            <a:r>
              <a:rPr lang="ru-RU" sz="1400" dirty="0">
                <a:latin typeface="+mj-lt"/>
                <a:cs typeface="Arial" pitchFamily="34" charset="0"/>
              </a:rPr>
              <a:t> насос «</a:t>
            </a:r>
            <a:r>
              <a:rPr lang="en-US" sz="1400" dirty="0" err="1">
                <a:latin typeface="+mj-lt"/>
                <a:cs typeface="Arial" pitchFamily="34" charset="0"/>
              </a:rPr>
              <a:t>B.Braun</a:t>
            </a:r>
            <a:r>
              <a:rPr lang="en-US" sz="1400" dirty="0">
                <a:latin typeface="+mj-lt"/>
                <a:cs typeface="Arial" pitchFamily="34" charset="0"/>
              </a:rPr>
              <a:t>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Подогреватель «</a:t>
            </a:r>
            <a:r>
              <a:rPr lang="en-US" sz="1400" dirty="0">
                <a:latin typeface="+mj-lt"/>
                <a:cs typeface="Arial" pitchFamily="34" charset="0"/>
              </a:rPr>
              <a:t>Sahara Inline»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Аппарат ИВЛ «</a:t>
            </a:r>
            <a:r>
              <a:rPr lang="en-US" sz="1400" dirty="0" err="1">
                <a:latin typeface="+mj-lt"/>
                <a:cs typeface="Arial" pitchFamily="34" charset="0"/>
              </a:rPr>
              <a:t>Weinmann</a:t>
            </a:r>
            <a:r>
              <a:rPr lang="en-US" sz="1400" dirty="0">
                <a:latin typeface="+mj-lt"/>
                <a:cs typeface="Arial" pitchFamily="34" charset="0"/>
              </a:rPr>
              <a:t> </a:t>
            </a:r>
            <a:r>
              <a:rPr lang="en-US" sz="1400" dirty="0" err="1">
                <a:latin typeface="+mj-lt"/>
                <a:cs typeface="Arial" pitchFamily="34" charset="0"/>
              </a:rPr>
              <a:t>Medumat</a:t>
            </a:r>
            <a:r>
              <a:rPr lang="en-US" sz="1400" dirty="0">
                <a:latin typeface="+mj-lt"/>
                <a:cs typeface="Arial" pitchFamily="34" charset="0"/>
              </a:rPr>
              <a:t> standard A</a:t>
            </a:r>
            <a:r>
              <a:rPr lang="en-US" sz="1400" dirty="0" smtClean="0">
                <a:latin typeface="+mj-lt"/>
                <a:cs typeface="Arial" pitchFamily="34" charset="0"/>
              </a:rPr>
              <a:t>»</a:t>
            </a:r>
            <a:r>
              <a:rPr lang="en-US" sz="1400" dirty="0">
                <a:latin typeface="+mj-lt"/>
                <a:cs typeface="Arial" pitchFamily="34" charset="0"/>
              </a:rPr>
              <a:t>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Комплект шейных шин для взрослых и детей </a:t>
            </a:r>
            <a:r>
              <a:rPr lang="ru-RU" sz="1400" dirty="0" smtClean="0">
                <a:latin typeface="+mj-lt"/>
                <a:cs typeface="Arial" pitchFamily="34" charset="0"/>
              </a:rPr>
              <a:t>Вакуумный </a:t>
            </a:r>
            <a:r>
              <a:rPr lang="ru-RU" sz="1400" dirty="0">
                <a:latin typeface="+mj-lt"/>
                <a:cs typeface="Arial" pitchFamily="34" charset="0"/>
              </a:rPr>
              <a:t>матрас с насосом «</a:t>
            </a:r>
            <a:r>
              <a:rPr lang="en-US" sz="1400" dirty="0">
                <a:latin typeface="+mj-lt"/>
                <a:cs typeface="Arial" pitchFamily="34" charset="0"/>
              </a:rPr>
              <a:t>Spencer Nexus»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Щит пластиковый с ремнями «</a:t>
            </a:r>
            <a:r>
              <a:rPr lang="en-US" sz="1400" dirty="0">
                <a:latin typeface="+mj-lt"/>
                <a:cs typeface="Arial" pitchFamily="34" charset="0"/>
              </a:rPr>
              <a:t>Spencer Rock»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Укладка врача скорой медицинской помощи «</a:t>
            </a:r>
            <a:r>
              <a:rPr lang="en-US" sz="1400" dirty="0" err="1">
                <a:latin typeface="+mj-lt"/>
                <a:cs typeface="Arial" pitchFamily="34" charset="0"/>
              </a:rPr>
              <a:t>Weinmann</a:t>
            </a:r>
            <a:r>
              <a:rPr lang="en-US" sz="1400" dirty="0">
                <a:latin typeface="+mj-lt"/>
                <a:cs typeface="Arial" pitchFamily="34" charset="0"/>
              </a:rPr>
              <a:t> ULM Case II»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Укладка врача скорой медицинской помощи «</a:t>
            </a:r>
            <a:r>
              <a:rPr lang="en-US" sz="1400" dirty="0" err="1">
                <a:latin typeface="+mj-lt"/>
                <a:cs typeface="Arial" pitchFamily="34" charset="0"/>
              </a:rPr>
              <a:t>Weinmann</a:t>
            </a:r>
            <a:r>
              <a:rPr lang="en-US" sz="1400" dirty="0">
                <a:latin typeface="+mj-lt"/>
                <a:cs typeface="Arial" pitchFamily="34" charset="0"/>
              </a:rPr>
              <a:t> Paramedic-Box»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Укладка врача скорой медицинской помощи «</a:t>
            </a:r>
            <a:r>
              <a:rPr lang="en-US" sz="1400" dirty="0" err="1">
                <a:latin typeface="+mj-lt"/>
                <a:cs typeface="Arial" pitchFamily="34" charset="0"/>
              </a:rPr>
              <a:t>Weinmann</a:t>
            </a:r>
            <a:r>
              <a:rPr lang="en-US" sz="1400" dirty="0">
                <a:latin typeface="+mj-lt"/>
                <a:cs typeface="Arial" pitchFamily="34" charset="0"/>
              </a:rPr>
              <a:t> Rescue-Pack» 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>
                <a:latin typeface="+mj-lt"/>
                <a:cs typeface="Arial" pitchFamily="34" charset="0"/>
              </a:rPr>
              <a:t>Контейнер-саквояж теплоизоляционный «КСТ-6». </a:t>
            </a:r>
          </a:p>
          <a:p>
            <a:pPr marL="184150" indent="-171450"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400" dirty="0" err="1">
                <a:latin typeface="+mj-lt"/>
                <a:cs typeface="Arial" pitchFamily="34" charset="0"/>
              </a:rPr>
              <a:t>Пульсоксиметр</a:t>
            </a:r>
            <a:r>
              <a:rPr lang="ru-RU" sz="1400" dirty="0">
                <a:latin typeface="+mj-lt"/>
                <a:cs typeface="Arial" pitchFamily="34" charset="0"/>
              </a:rPr>
              <a:t> «</a:t>
            </a:r>
            <a:r>
              <a:rPr lang="en-US" sz="1400" dirty="0" err="1">
                <a:latin typeface="+mj-lt"/>
                <a:cs typeface="Arial" pitchFamily="34" charset="0"/>
              </a:rPr>
              <a:t>Criticare</a:t>
            </a:r>
            <a:r>
              <a:rPr lang="en-US" sz="1400" dirty="0">
                <a:latin typeface="+mj-lt"/>
                <a:cs typeface="Arial" pitchFamily="34" charset="0"/>
              </a:rPr>
              <a:t> 503 DX» </a:t>
            </a: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79512" y="548680"/>
            <a:ext cx="7106647" cy="576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lang="ru-RU" sz="7200" b="0" kern="1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Медицинское оборудование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30" name="Picture 6" descr="http://vysota.aero/upload/iblock/620/DSC_573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6" y="3604954"/>
            <a:ext cx="3350919" cy="25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ysota.aero/upload/iblock/8f7/c1301a42f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6" y="1236708"/>
            <a:ext cx="3350919" cy="22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690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2016 АО Вертолеты России, все права защищены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518" y="1472972"/>
            <a:ext cx="4206670" cy="1153445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72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90787" y="-56257"/>
            <a:ext cx="8620126" cy="197135"/>
          </a:xfrm>
          <a:prstGeom prst="rect">
            <a:avLst/>
          </a:prstGeom>
        </p:spPr>
        <p:txBody>
          <a:bodyPr wrap="none"/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lang="ru-RU" sz="7200" b="0" kern="1200" dirty="0" smtClean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2400" b="1" dirty="0" smtClean="0">
                <a:latin typeface="+mj-lt"/>
              </a:rPr>
              <a:t>Обзо</a:t>
            </a:r>
            <a:r>
              <a:rPr lang="ru-RU" sz="2400" b="1" dirty="0">
                <a:latin typeface="+mj-lt"/>
              </a:rPr>
              <a:t>р</a:t>
            </a:r>
            <a:r>
              <a:rPr lang="ru-RU" sz="2400" b="1" dirty="0" smtClean="0">
                <a:latin typeface="+mj-lt"/>
              </a:rPr>
              <a:t> услуг по ППО вертолетной техники </a:t>
            </a:r>
            <a:endParaRPr lang="ru-RU" sz="24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561" y="3483772"/>
            <a:ext cx="1656879" cy="547989"/>
          </a:xfrm>
          <a:prstGeom prst="rect">
            <a:avLst/>
          </a:prstGeom>
          <a:solidFill>
            <a:srgbClr val="9E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/>
            <a:r>
              <a:rPr lang="ru-RU" sz="1200" b="1" kern="0" dirty="0">
                <a:solidFill>
                  <a:srgbClr val="FFFFFF"/>
                </a:solidFill>
                <a:latin typeface="Arial"/>
              </a:rPr>
              <a:t>Материально-техническое</a:t>
            </a:r>
          </a:p>
          <a:p>
            <a:pPr algn="ctr"/>
            <a:r>
              <a:rPr lang="ru-RU" sz="1200" b="1" kern="0" dirty="0">
                <a:solidFill>
                  <a:srgbClr val="FFFFFF"/>
                </a:solidFill>
                <a:latin typeface="Arial"/>
              </a:rPr>
              <a:t>обеспечение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3575" y="3483772"/>
            <a:ext cx="1715017" cy="547989"/>
          </a:xfrm>
          <a:prstGeom prst="rect">
            <a:avLst/>
          </a:prstGeom>
          <a:solidFill>
            <a:srgbClr val="9E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ТОиР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29736" y="3483772"/>
            <a:ext cx="1620000" cy="547989"/>
          </a:xfrm>
          <a:prstGeom prst="rect">
            <a:avLst/>
          </a:prstGeom>
          <a:solidFill>
            <a:srgbClr val="9E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Модернизации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26406" y="3483772"/>
            <a:ext cx="1620000" cy="547989"/>
          </a:xfrm>
          <a:prstGeom prst="rect">
            <a:avLst/>
          </a:prstGeom>
          <a:solidFill>
            <a:srgbClr val="9E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Документация и техническая поддержка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25962" y="3483772"/>
            <a:ext cx="1620000" cy="547989"/>
          </a:xfrm>
          <a:prstGeom prst="rect">
            <a:avLst/>
          </a:prstGeom>
          <a:solidFill>
            <a:srgbClr val="9E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Обучение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561" y="4067337"/>
            <a:ext cx="1656879" cy="1523008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72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Обеспечение новыми запасными частями (собственного и стороннего производства)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Аренда/обмен запчастей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Пул запчастей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3575" y="4067337"/>
            <a:ext cx="1715017" cy="1523008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72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Периодическое ТО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Текущий ремонт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Капитальный ремонт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Продление ресурсов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Создание СЦ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 поставка оборудования для ТОиР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9736" y="4067336"/>
            <a:ext cx="1620000" cy="1953952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72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Выпуск бюллетеней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 модернизациям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Оборудование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 комплекты запчастей для проведения модернизации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Проведение работ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 модернизации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406" y="4067336"/>
            <a:ext cx="1620000" cy="1953952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72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Эксплуатационная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 ремонтная документация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 ее обновление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Техническая поддержка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 конструкторское сопровождение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5962" y="4067336"/>
            <a:ext cx="1620000" cy="1953952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72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Обучение технического 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и летного персонала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Технологический консалтинг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560" y="5628444"/>
            <a:ext cx="3430031" cy="392844"/>
          </a:xfrm>
          <a:prstGeom prst="rect">
            <a:avLst/>
          </a:prstGeom>
          <a:solidFill>
            <a:srgbClr val="FFFFFF">
              <a:lumMod val="95000"/>
            </a:srgbClr>
          </a:solidFill>
          <a:ln w="5715">
            <a:solidFill>
              <a:srgbClr val="000000"/>
            </a:solidFill>
          </a:ln>
          <a:effectLst/>
        </p:spPr>
        <p:txBody>
          <a:bodyPr wrap="square" lIns="72000" tIns="36000" rIns="0" bIns="0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1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Пакеты сервисных услуг – контракты жизненного цикла/ оплата за летный час</a:t>
            </a:r>
          </a:p>
        </p:txBody>
      </p:sp>
      <p:pic>
        <p:nvPicPr>
          <p:cNvPr id="24" name="Picture 2" descr="F:\ФОТО АРХИВ КВЗ 2014\ВЕРТОЛЁТЫ\Ансат\Схемы,рис,пр-ции,3D\Проекции\Анс пр-ция пр.борт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2" y="1340768"/>
            <a:ext cx="2823766" cy="9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71600" y="2271793"/>
            <a:ext cx="3024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kern="0" dirty="0">
                <a:latin typeface="Arial"/>
              </a:rPr>
              <a:t>Послепродажное облуживание вертолетной техники</a:t>
            </a:r>
          </a:p>
        </p:txBody>
      </p:sp>
      <p:cxnSp>
        <p:nvCxnSpPr>
          <p:cNvPr id="26" name="Соединительная линия уступом 25"/>
          <p:cNvCxnSpPr>
            <a:stCxn id="25" idx="2"/>
            <a:endCxn id="10" idx="0"/>
          </p:cNvCxnSpPr>
          <p:nvPr/>
        </p:nvCxnSpPr>
        <p:spPr>
          <a:xfrm rot="5400000">
            <a:off x="1471044" y="2470970"/>
            <a:ext cx="688759" cy="1336844"/>
          </a:xfrm>
          <a:prstGeom prst="bentConnector3">
            <a:avLst/>
          </a:prstGeom>
          <a:ln w="317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25" idx="2"/>
            <a:endCxn id="11" idx="0"/>
          </p:cNvCxnSpPr>
          <p:nvPr/>
        </p:nvCxnSpPr>
        <p:spPr>
          <a:xfrm rot="16200000" flipH="1">
            <a:off x="2343085" y="2935772"/>
            <a:ext cx="688759" cy="407239"/>
          </a:xfrm>
          <a:prstGeom prst="bentConnector3">
            <a:avLst/>
          </a:prstGeom>
          <a:ln w="317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25" idx="2"/>
            <a:endCxn id="12" idx="0"/>
          </p:cNvCxnSpPr>
          <p:nvPr/>
        </p:nvCxnSpPr>
        <p:spPr>
          <a:xfrm rot="16200000" flipH="1">
            <a:off x="3217411" y="2061446"/>
            <a:ext cx="688759" cy="2155891"/>
          </a:xfrm>
          <a:prstGeom prst="bentConnector3">
            <a:avLst>
              <a:gd name="adj1" fmla="val 50000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5" idx="2"/>
            <a:endCxn id="17" idx="0"/>
          </p:cNvCxnSpPr>
          <p:nvPr/>
        </p:nvCxnSpPr>
        <p:spPr>
          <a:xfrm rot="16200000" flipH="1">
            <a:off x="4065524" y="1213333"/>
            <a:ext cx="688759" cy="3852117"/>
          </a:xfrm>
          <a:prstGeom prst="bentConnector3">
            <a:avLst>
              <a:gd name="adj1" fmla="val 50000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5" idx="2"/>
            <a:endCxn id="15" idx="0"/>
          </p:cNvCxnSpPr>
          <p:nvPr/>
        </p:nvCxnSpPr>
        <p:spPr>
          <a:xfrm rot="16200000" flipH="1">
            <a:off x="4915746" y="363111"/>
            <a:ext cx="688759" cy="5552561"/>
          </a:xfrm>
          <a:prstGeom prst="bentConnector3">
            <a:avLst>
              <a:gd name="adj1" fmla="val 50000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649341" y="1439366"/>
            <a:ext cx="4206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+mj-lt"/>
                <a:ea typeface="MingLiU-ExtB" panose="02020500000000000000" pitchFamily="18" charset="-120"/>
                <a:cs typeface="Arial" pitchFamily="34" charset="0"/>
              </a:rPr>
              <a:t>Гарантия на поставляемые вертолеты составляет: </a:t>
            </a:r>
            <a:r>
              <a:rPr lang="ru-RU" sz="1200" dirty="0" smtClean="0">
                <a:latin typeface="+mj-lt"/>
                <a:ea typeface="MingLiU-ExtB" panose="02020500000000000000" pitchFamily="18" charset="-120"/>
                <a:cs typeface="Arial" pitchFamily="34" charset="0"/>
              </a:rPr>
              <a:t>до - </a:t>
            </a:r>
            <a:r>
              <a:rPr lang="ru-RU" sz="1200" dirty="0">
                <a:latin typeface="+mj-lt"/>
                <a:ea typeface="MingLiU-ExtB" panose="02020500000000000000" pitchFamily="18" charset="-120"/>
                <a:cs typeface="Arial" pitchFamily="34" charset="0"/>
              </a:rPr>
              <a:t>1000 л. часов/ 24 месяца по условиям договора)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+mj-lt"/>
                <a:ea typeface="MingLiU-ExtB" panose="02020500000000000000" pitchFamily="18" charset="-120"/>
                <a:cs typeface="Arial" pitchFamily="34" charset="0"/>
              </a:rPr>
              <a:t>Поставка и актуализация ЭТД </a:t>
            </a:r>
            <a:r>
              <a:rPr lang="ru-RU" sz="1200" dirty="0" smtClean="0">
                <a:latin typeface="+mj-lt"/>
                <a:ea typeface="MingLiU-ExtB" panose="02020500000000000000" pitchFamily="18" charset="-120"/>
                <a:cs typeface="Arial" pitchFamily="34" charset="0"/>
              </a:rPr>
              <a:t>(</a:t>
            </a:r>
            <a:r>
              <a:rPr lang="ru-RU" sz="1200" dirty="0">
                <a:latin typeface="+mj-lt"/>
                <a:ea typeface="MingLiU-ExtB" panose="02020500000000000000" pitchFamily="18" charset="-120"/>
                <a:cs typeface="Arial" pitchFamily="34" charset="0"/>
              </a:rPr>
              <a:t>рассылка вновь выпускаемых бюллетеней и изменений в РТЭ, РТО)</a:t>
            </a:r>
            <a:endParaRPr lang="en-US" sz="1200" dirty="0">
              <a:latin typeface="+mj-lt"/>
              <a:ea typeface="MingLiU-ExtB" panose="02020500000000000000" pitchFamily="18" charset="-120"/>
              <a:cs typeface="Arial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sz="1200" dirty="0" smtClean="0">
              <a:latin typeface="+mj-lt"/>
              <a:ea typeface="MingLiU-ExtB" panose="02020500000000000000" pitchFamily="18" charset="-12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3518" y="1196752"/>
            <a:ext cx="4206670" cy="273995"/>
          </a:xfrm>
          <a:prstGeom prst="rect">
            <a:avLst/>
          </a:prstGeom>
          <a:solidFill>
            <a:srgbClr val="5F6062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ctr"/>
            <a:r>
              <a:rPr lang="ru-RU" sz="1200" b="1" kern="0" dirty="0">
                <a:solidFill>
                  <a:srgbClr val="FFFFFF"/>
                </a:solidFill>
                <a:latin typeface="Arial"/>
              </a:rPr>
              <a:t>Гарантийные </a:t>
            </a:r>
            <a:r>
              <a:rPr lang="ru-RU" sz="1200" b="1" kern="0" dirty="0" smtClean="0">
                <a:solidFill>
                  <a:srgbClr val="FFFFFF"/>
                </a:solidFill>
                <a:latin typeface="Arial"/>
              </a:rPr>
              <a:t>обязательства </a:t>
            </a:r>
            <a:endParaRPr lang="ru-RU" sz="1200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06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© 2016 АО Вертолеты России, все права защищены</a:t>
            </a:r>
            <a:endParaRPr lang="ru-RU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79512" y="548680"/>
            <a:ext cx="8818738" cy="576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lang="ru-RU" sz="7200" b="0" kern="1200">
                <a:solidFill>
                  <a:schemeClr val="bg1">
                    <a:lumMod val="9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Программа развития санитарной авиации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  <a:latin typeface="+mj-lt"/>
              </a:rPr>
              <a:t>Обеспечение своевременности оказания экстренной медицинской помощи гражданам,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проживающим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в труднодоступных районах Российской Федерации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779" y="1941911"/>
            <a:ext cx="87467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+mj-lt"/>
              </a:rPr>
              <a:t>Результат: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Строительство 34 </a:t>
            </a:r>
            <a:r>
              <a:rPr lang="ru-RU" sz="1600" dirty="0">
                <a:latin typeface="+mj-lt"/>
              </a:rPr>
              <a:t>вертолетных площадок при медицинских организациях.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Отработка маршрутизации пациентов, госпитализируемых по экстренным показаниям в течение первых суток при </a:t>
            </a:r>
            <a:r>
              <a:rPr lang="ru-RU" sz="1600" dirty="0" err="1">
                <a:latin typeface="+mj-lt"/>
              </a:rPr>
              <a:t>жизнеугрожающих</a:t>
            </a:r>
            <a:r>
              <a:rPr lang="ru-RU" sz="1600" dirty="0">
                <a:latin typeface="+mj-lt"/>
              </a:rPr>
              <a:t> состояниях.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Дополнительная закупка </a:t>
            </a:r>
            <a:r>
              <a:rPr lang="ru-RU" sz="1600" dirty="0">
                <a:latin typeface="+mj-lt"/>
              </a:rPr>
              <a:t>8 571 </a:t>
            </a:r>
            <a:r>
              <a:rPr lang="ru-RU" sz="1600" dirty="0" smtClean="0">
                <a:latin typeface="+mj-lt"/>
              </a:rPr>
              <a:t>вылета (</a:t>
            </a:r>
            <a:r>
              <a:rPr lang="en-US" sz="1600" dirty="0" smtClean="0">
                <a:latin typeface="+mj-lt"/>
              </a:rPr>
              <a:t>~21 450 </a:t>
            </a:r>
            <a:r>
              <a:rPr lang="ru-RU" sz="1600" dirty="0" smtClean="0">
                <a:latin typeface="+mj-lt"/>
              </a:rPr>
              <a:t>л.ч.)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М</a:t>
            </a:r>
            <a:r>
              <a:rPr lang="ru-RU" sz="1600" dirty="0" smtClean="0">
                <a:latin typeface="+mj-lt"/>
              </a:rPr>
              <a:t>едицинская </a:t>
            </a:r>
            <a:r>
              <a:rPr lang="ru-RU" sz="1600" dirty="0">
                <a:latin typeface="+mj-lt"/>
              </a:rPr>
              <a:t>эвакуация пациентов </a:t>
            </a:r>
            <a:r>
              <a:rPr lang="ru-RU" sz="1600" dirty="0" smtClean="0">
                <a:latin typeface="+mj-lt"/>
              </a:rPr>
              <a:t>с </a:t>
            </a:r>
            <a:r>
              <a:rPr lang="ru-RU" sz="1600" dirty="0">
                <a:latin typeface="+mj-lt"/>
              </a:rPr>
              <a:t>использованием новых медицинских вертолетов отечественного производства</a:t>
            </a:r>
            <a:endParaRPr lang="ru-RU" sz="1600" dirty="0" smtClean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600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17140"/>
              </p:ext>
            </p:extLst>
          </p:nvPr>
        </p:nvGraphicFramePr>
        <p:xfrm>
          <a:off x="179511" y="4332635"/>
          <a:ext cx="8818740" cy="773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603"/>
                <a:gridCol w="1512138"/>
                <a:gridCol w="996916"/>
                <a:gridCol w="1512138"/>
                <a:gridCol w="796945"/>
              </a:tblGrid>
              <a:tr h="2271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</a:rPr>
                        <a:t>Источники финансирования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23" marR="11223" marT="15752" marB="15752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</a:rPr>
                        <a:t>Год реализации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</a:rPr>
                        <a:t>Всего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 anchor="ctr"/>
                </a:tc>
              </a:tr>
              <a:tr h="284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>
                          <a:effectLst/>
                          <a:latin typeface="+mj-lt"/>
                        </a:rPr>
                        <a:t>2017</a:t>
                      </a:r>
                      <a:endParaRPr lang="ru-RU" sz="15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 smtClean="0">
                          <a:effectLst/>
                          <a:latin typeface="+mj-lt"/>
                        </a:rPr>
                        <a:t>2018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 smtClean="0">
                          <a:effectLst/>
                          <a:latin typeface="+mj-lt"/>
                        </a:rPr>
                        <a:t>2019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 smtClean="0">
                          <a:effectLst/>
                          <a:latin typeface="+mj-lt"/>
                        </a:rPr>
                        <a:t>Федеральный</a:t>
                      </a:r>
                      <a:r>
                        <a:rPr lang="ru-RU" sz="1500" baseline="0" dirty="0" smtClean="0">
                          <a:effectLst/>
                          <a:latin typeface="+mj-lt"/>
                        </a:rPr>
                        <a:t> бюджет</a:t>
                      </a:r>
                      <a:r>
                        <a:rPr lang="ru-RU" sz="1500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ru-RU" sz="1500" dirty="0" smtClean="0">
                          <a:effectLst/>
                          <a:latin typeface="+mj-lt"/>
                        </a:rPr>
                        <a:t>млн руб.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23" marR="11223" marT="15752" marB="1575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</a:rPr>
                        <a:t>3 300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</a:rPr>
                        <a:t>3 300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>
                          <a:effectLst/>
                          <a:latin typeface="+mj-lt"/>
                        </a:rPr>
                        <a:t>3 300</a:t>
                      </a:r>
                      <a:endParaRPr lang="ru-RU" sz="15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</a:rPr>
                        <a:t>9 900</a:t>
                      </a:r>
                      <a:endParaRPr lang="ru-RU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513" marR="55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41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33781"/>
              </p:ext>
            </p:extLst>
          </p:nvPr>
        </p:nvGraphicFramePr>
        <p:xfrm>
          <a:off x="107301" y="1161372"/>
          <a:ext cx="5639705" cy="11300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21208"/>
                <a:gridCol w="1918497"/>
              </a:tblGrid>
              <a:tr h="277408">
                <a:tc>
                  <a:txBody>
                    <a:bodyPr/>
                    <a:lstStyle/>
                    <a:p>
                      <a:pPr marL="263525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БАЗОВЫЕ УСЛОВИЯ: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C1436">
                            <a:lumMod val="75000"/>
                            <a:lumOff val="25000"/>
                          </a:srgbClr>
                        </a:gs>
                        <a:gs pos="100000">
                          <a:srgbClr val="0BA14B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A14B"/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 аренды, руб. в мес. с НДС 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3 9</a:t>
                      </a:r>
                      <a:r>
                        <a:rPr lang="ru-RU" sz="1400" b="1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 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  <a:endParaRPr lang="ru-RU" sz="1400" b="1" dirty="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Срок аренды, лет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284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Аванс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60" y="729324"/>
            <a:ext cx="3162161" cy="22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nexus\design\russian_helicopters\interactive_presentation\IP_Ansat_en\sourse\PNG\002_FirstSlide_render_copter_shdw_0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47" y="4133886"/>
            <a:ext cx="4160556" cy="17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61306"/>
              </p:ext>
            </p:extLst>
          </p:nvPr>
        </p:nvGraphicFramePr>
        <p:xfrm>
          <a:off x="187428" y="4196009"/>
          <a:ext cx="5688632" cy="16760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44416"/>
                <a:gridCol w="1944216"/>
              </a:tblGrid>
              <a:tr h="532616">
                <a:tc>
                  <a:txBody>
                    <a:bodyPr/>
                    <a:lstStyle/>
                    <a:p>
                      <a:pPr marL="354013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БАЗОВЫЕ УСЛОВИЯ: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C1436">
                            <a:lumMod val="75000"/>
                            <a:lumOff val="25000"/>
                          </a:srgbClr>
                        </a:gs>
                        <a:gs pos="100000">
                          <a:srgbClr val="0BA14B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A14B"/>
                    </a:solidFill>
                  </a:tcPr>
                </a:tc>
              </a:tr>
              <a:tr h="381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 аренды, руб. в мес. с НДС 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2 3</a:t>
                      </a: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  <a:endParaRPr lang="ru-RU" sz="1400" dirty="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Срок аренды, лет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381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Аванс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H="1">
            <a:off x="86286" y="3354870"/>
            <a:ext cx="8911964" cy="0"/>
          </a:xfrm>
          <a:prstGeom prst="line">
            <a:avLst/>
          </a:prstGeom>
          <a:ln w="127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Изображение 6" descr="Log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66" y="5986121"/>
            <a:ext cx="1859753" cy="5401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6529" y="427104"/>
            <a:ext cx="1503244" cy="568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Ми-8/17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761" y="3424331"/>
            <a:ext cx="1503244" cy="568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АНСАТ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154234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7807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vtovzglyad.ru/media/article/znak3.jpg.740x555_q85_box-0,0,3072,2304_crop_detail_upsc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7"/>
          <a:stretch/>
        </p:blipFill>
        <p:spPr bwMode="auto">
          <a:xfrm>
            <a:off x="8526" y="692696"/>
            <a:ext cx="3403540" cy="20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eer.ru/pic/20141126/lena/image1954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4573"/>
          <a:stretch/>
        </p:blipFill>
        <p:spPr bwMode="auto">
          <a:xfrm>
            <a:off x="0" y="2624734"/>
            <a:ext cx="3412066" cy="22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© 2016 АО «Вертолеты России»,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029" y="360707"/>
            <a:ext cx="6254039" cy="3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2813" eaLnBrk="0" hangingPunct="0">
              <a:lnSpc>
                <a:spcPct val="115000"/>
              </a:lnSpc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lnSpc>
                <a:spcPct val="115000"/>
              </a:lnSpc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ВАЖНОСТЬ ПРИМЕНЕНИЯ </a:t>
            </a:r>
            <a:r>
              <a:rPr lang="ru-RU" sz="1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САНИТАРНОЙ </a:t>
            </a:r>
            <a:r>
              <a:rPr lang="ru-RU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АВИАЦИИ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" y="2388224"/>
            <a:ext cx="3413092" cy="307777"/>
          </a:xfrm>
          <a:prstGeom prst="rect">
            <a:avLst/>
          </a:prstGeom>
          <a:solidFill>
            <a:srgbClr val="A40029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lnSpc>
                <a:spcPct val="115000"/>
              </a:lnSpc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5000"/>
              </a:lnSpc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en-US" sz="1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АВТОМОБИЛЬНЫЕ ПРОБКИ</a:t>
            </a:r>
            <a:endParaRPr lang="en-US" altLang="en-US" sz="1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8465" y="4580132"/>
            <a:ext cx="3412067" cy="311054"/>
          </a:xfrm>
          <a:prstGeom prst="rect">
            <a:avLst/>
          </a:prstGeom>
          <a:solidFill>
            <a:srgbClr val="A4002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115000"/>
              </a:lnSpc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5000"/>
              </a:lnSpc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en-US" sz="1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ТРУДНОДОСТУПНЫЕ МЕСТА</a:t>
            </a:r>
            <a:endParaRPr lang="en-US" altLang="en-US" sz="1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836958"/>
            <a:ext cx="5434362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САНИТАРНОЙ АВИАЦИИ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Первичная помощь пациенту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Экстренная эвакуация при ДТП и в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других чрезвычайных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ситуациях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Плановый осмотр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эвакуация пациентов в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труднодоступных местах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САНИТАРНОЙ АВИАЦИИ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Высокая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скорость и время реагирования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беспосадочного достижения отдалённых районов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посадки 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любую неподготовленную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площадку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916476"/>
            <a:ext cx="8712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B2B2B2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Применение вертолета снижает смертность при ДТП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40-50%.</a:t>
            </a:r>
          </a:p>
          <a:p>
            <a:pPr marL="285750" indent="-285750">
              <a:spcBef>
                <a:spcPts val="600"/>
              </a:spcBef>
              <a:buClr>
                <a:srgbClr val="B2B2B2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Своевременное получение медицинской помощи (в течение 1 часа) снижает тяжесть последствий 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70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ru-RU" sz="1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9374" y="5605869"/>
            <a:ext cx="9153373" cy="830997"/>
          </a:xfrm>
          <a:prstGeom prst="rect">
            <a:avLst/>
          </a:prstGeom>
          <a:solidFill>
            <a:srgbClr val="A60643"/>
          </a:solidFill>
        </p:spPr>
        <p:txBody>
          <a:bodyPr wrap="square">
            <a:spAutoFit/>
          </a:bodyPr>
          <a:lstStyle/>
          <a:p>
            <a:pPr marL="269875" algn="ctr">
              <a:tabLst>
                <a:tab pos="8699500" algn="l"/>
              </a:tabLst>
            </a:pPr>
            <a:r>
              <a:rPr lang="ru-RU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мировой практике </a:t>
            </a:r>
            <a:r>
              <a:rPr lang="ru-RU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медицинские вертолеты применяется </a:t>
            </a:r>
            <a:r>
              <a:rPr lang="ru-RU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среднем в 30% </a:t>
            </a:r>
            <a:r>
              <a:rPr lang="ru-RU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случаев</a:t>
            </a: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ДТП. 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algn="ctr">
              <a:tabLst>
                <a:tab pos="8699500" algn="l"/>
              </a:tabLst>
            </a:pPr>
            <a:r>
              <a:rPr lang="ru-RU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России эта потребность может составлять 80% и более, например, в регионах Севера и Дальнего Востока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70750" y="4593790"/>
            <a:ext cx="3652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2B2B2">
                  <a:lumMod val="50000"/>
                </a:srgbClr>
              </a:buCl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2390027595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2377"/>
              </p:ext>
            </p:extLst>
          </p:nvPr>
        </p:nvGraphicFramePr>
        <p:xfrm>
          <a:off x="47892" y="1107054"/>
          <a:ext cx="9077875" cy="3558651"/>
        </p:xfrm>
        <a:graphic>
          <a:graphicData uri="http://schemas.openxmlformats.org/drawingml/2006/table">
            <a:tbl>
              <a:tblPr/>
              <a:tblGrid>
                <a:gridCol w="1907452"/>
                <a:gridCol w="1181010"/>
                <a:gridCol w="1281627"/>
                <a:gridCol w="1894344"/>
                <a:gridCol w="1729618"/>
                <a:gridCol w="1083824"/>
              </a:tblGrid>
              <a:tr h="5438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Транспортировка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Состояние здоровья пациента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Совокупная стоимость лечения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02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Тяжелое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Крайне тяжелое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Транспортировка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Стационарное лечение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016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Вертолет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(с учетом помощи в течение часа)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Средняя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Машина скорой помощи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Низкая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Высокая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(с учетом продолжительности лечения в стационаре)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1B2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Высокая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796" y="409258"/>
            <a:ext cx="7989391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2813" eaLnBrk="0" hangingPunct="0">
              <a:lnSpc>
                <a:spcPct val="115000"/>
              </a:lnSpc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7163" indent="-155575" defTabSz="912813" eaLnBrk="0" hangingPunct="0">
              <a:lnSpc>
                <a:spcPct val="115000"/>
              </a:lnSpc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1150" indent="-152400" defTabSz="912813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471488" indent="-157163" defTabSz="912813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30238" indent="-157163" defTabSz="912813" eaLnBrk="0" hangingPunct="0">
              <a:lnSpc>
                <a:spcPct val="115000"/>
              </a:lnSpc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87438" indent="-157163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544638" indent="-157163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001838" indent="-157163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459038" indent="-157163" defTabSz="912813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en-US" sz="2200" b="1" dirty="0" smtClean="0"/>
              <a:t>ПРЕИМУЩЕСТВА САНИТАРНОЙ АВИАЦИИ ПЕРЕД НАЗЕМНЫМ ТРАНСПОРТНОМ</a:t>
            </a:r>
          </a:p>
        </p:txBody>
      </p:sp>
      <p:pic>
        <p:nvPicPr>
          <p:cNvPr id="3074" name="Picture 2" descr="http://cbrostov.ru/files/2016/01/logo_redcross0206.thumbna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74" y="2759553"/>
            <a:ext cx="1047084" cy="10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brostov.ru/files/2016/01/logo_redcross0206.thumbna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37" y="2759553"/>
            <a:ext cx="1086055" cy="10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63009" y="4669141"/>
            <a:ext cx="91547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Применение вертолета снижает смертность при ДТП </a:t>
            </a:r>
            <a:r>
              <a:rPr lang="en-US" sz="1600" dirty="0" smtClean="0">
                <a:latin typeface="+mj-lt"/>
              </a:rPr>
              <a:t>~ </a:t>
            </a:r>
            <a:r>
              <a:rPr lang="ru-RU" sz="1600" dirty="0" smtClean="0">
                <a:latin typeface="+mj-lt"/>
              </a:rPr>
              <a:t>на 40-50%.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Своевременное получение медицинской помощи (в течение 1 часа) снижает тяжесть последствий </a:t>
            </a:r>
            <a:r>
              <a:rPr lang="ru-RU" sz="1600" dirty="0">
                <a:latin typeface="+mj-lt"/>
              </a:rPr>
              <a:t>на 70</a:t>
            </a:r>
            <a:r>
              <a:rPr lang="ru-RU" sz="1600" dirty="0" smtClean="0">
                <a:latin typeface="+mj-lt"/>
              </a:rPr>
              <a:t>%.</a:t>
            </a:r>
            <a:endParaRPr lang="ru-RU" sz="1600" b="1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6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374" y="5605869"/>
            <a:ext cx="9153373" cy="830997"/>
          </a:xfrm>
          <a:prstGeom prst="rect">
            <a:avLst/>
          </a:prstGeom>
          <a:solidFill>
            <a:srgbClr val="A60643"/>
          </a:solidFill>
        </p:spPr>
        <p:txBody>
          <a:bodyPr wrap="square">
            <a:spAutoFit/>
          </a:bodyPr>
          <a:lstStyle/>
          <a:p>
            <a:pPr marL="269875" algn="ctr">
              <a:tabLst>
                <a:tab pos="8699500" algn="l"/>
              </a:tabLs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В мировой практике авиационный транспорт применяется в среднем в 30% случаев. </a:t>
            </a:r>
          </a:p>
          <a:p>
            <a:pPr marL="269875" algn="ctr">
              <a:tabLst>
                <a:tab pos="8699500" algn="l"/>
              </a:tabLs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В России эта потребность может составлять 80% и более, например, в регионах Севера и Дальнего Востока</a:t>
            </a:r>
          </a:p>
        </p:txBody>
      </p:sp>
    </p:spTree>
    <p:extLst>
      <p:ext uri="{BB962C8B-B14F-4D97-AF65-F5344CB8AC3E}">
        <p14:creationId xmlns:p14="http://schemas.microsoft.com/office/powerpoint/2010/main" val="225946435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86977"/>
              </p:ext>
            </p:extLst>
          </p:nvPr>
        </p:nvGraphicFramePr>
        <p:xfrm>
          <a:off x="107504" y="829723"/>
          <a:ext cx="3096344" cy="4817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656184"/>
              </a:tblGrid>
              <a:tr h="363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Тип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Кол-во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 145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 135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 130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ЕС 120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 350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Bell 429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Bell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Bk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Ка-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Ми-2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290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Ми-8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364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Ми-8МТВ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  <a:tr h="307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Всего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124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ед.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464" marR="31464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0650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Сведения о наличии воздушных судов применяемых в санитарной авиации по их типам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01.01.2016 г.*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588" y="5642417"/>
            <a:ext cx="53801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+mj-lt"/>
              </a:rPr>
              <a:t>С установленным медицинским оборудованием - 51 вертолет</a:t>
            </a:r>
          </a:p>
          <a:p>
            <a:r>
              <a:rPr lang="ru-RU" sz="1400" dirty="0" smtClean="0">
                <a:latin typeface="+mj-lt"/>
              </a:rPr>
              <a:t>Без медицинского оборудования - 73 вертолет</a:t>
            </a:r>
          </a:p>
          <a:p>
            <a:endParaRPr lang="ru-RU" sz="1400" dirty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* По данным ВЦМК «Защита»</a:t>
            </a:r>
            <a:endParaRPr lang="ru-RU" sz="1200" dirty="0">
              <a:latin typeface="+mj-lt"/>
            </a:endParaRPr>
          </a:p>
        </p:txBody>
      </p:sp>
      <p:pic>
        <p:nvPicPr>
          <p:cNvPr id="3076" name="Picture 4" descr="https://c1.staticflickr.com/3/2914/14117051797_56567168dc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8" y="826974"/>
            <a:ext cx="2489917" cy="15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r.ru/_ah/img/q4nsn-aMY2wCUp633wvWzA=h6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8" y="2476422"/>
            <a:ext cx="248991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uralhelicom.com/content1/images/ft9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3"/>
          <a:stretch/>
        </p:blipFill>
        <p:spPr bwMode="auto">
          <a:xfrm>
            <a:off x="3266669" y="2476424"/>
            <a:ext cx="274549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13.img22.ria.ru/images/59260/13/592601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9" y="826974"/>
            <a:ext cx="2745491" cy="15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usk-kirov.ru/wp-content/uploads/2010/08/19747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891" r="1175" b="1991"/>
          <a:stretch/>
        </p:blipFill>
        <p:spPr bwMode="auto">
          <a:xfrm>
            <a:off x="3284726" y="4120736"/>
            <a:ext cx="2727434" cy="15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g.revda-info.ru/wp-content/uploads/2014/01/samol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8" y="4149080"/>
            <a:ext cx="2489917" cy="149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47378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75243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altLang="ru-RU" sz="2200" b="1" dirty="0" smtClean="0">
                <a:latin typeface="+mj-lt"/>
                <a:ea typeface="Calibri" pitchFamily="34" charset="0"/>
                <a:cs typeface="Times New Roman" pitchFamily="18" charset="0"/>
              </a:rPr>
              <a:t>ВЕРТОЛЕТЫ САНИТАРНОЙ АВИАЦИИ В РФ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61998" y="966160"/>
            <a:ext cx="1503244" cy="568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13 вертолетов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66802" y="950237"/>
            <a:ext cx="1440160" cy="568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вертолетов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38918" y="937250"/>
            <a:ext cx="1440160" cy="568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8 вертолетов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92280" y="933019"/>
            <a:ext cx="1584176" cy="568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16 вертолетов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1412" y="1506003"/>
            <a:ext cx="8968722" cy="4624142"/>
            <a:chOff x="141412" y="1876955"/>
            <a:chExt cx="8968722" cy="4624142"/>
          </a:xfrm>
        </p:grpSpPr>
        <p:pic>
          <p:nvPicPr>
            <p:cNvPr id="1026" name="Picture 2" descr="http://travelel.ru/wp-content/uploads/2012/05/federal-okrug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921" y="2108792"/>
              <a:ext cx="7602213" cy="439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41412" y="4329007"/>
              <a:ext cx="1512168" cy="5687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 вертолета</a:t>
              </a:r>
              <a:endParaRPr lang="ru-RU" sz="14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0" idx="2"/>
            </p:cNvCxnSpPr>
            <p:nvPr/>
          </p:nvCxnSpPr>
          <p:spPr>
            <a:xfrm>
              <a:off x="897496" y="4897760"/>
              <a:ext cx="1116124" cy="0"/>
            </a:xfrm>
            <a:prstGeom prst="line">
              <a:avLst/>
            </a:prstGeom>
            <a:ln w="127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399818" y="2204864"/>
              <a:ext cx="1507886" cy="5687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5 вертолетов</a:t>
              </a:r>
              <a:endParaRPr lang="ru-RU" sz="14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0" name="Прямая соединительная линия 29"/>
            <p:cNvCxnSpPr>
              <a:stCxn id="29" idx="2"/>
            </p:cNvCxnSpPr>
            <p:nvPr/>
          </p:nvCxnSpPr>
          <p:spPr>
            <a:xfrm>
              <a:off x="2013620" y="1905865"/>
              <a:ext cx="1253182" cy="1238758"/>
            </a:xfrm>
            <a:prstGeom prst="line">
              <a:avLst/>
            </a:prstGeom>
            <a:ln w="127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32" idx="2"/>
            </p:cNvCxnSpPr>
            <p:nvPr/>
          </p:nvCxnSpPr>
          <p:spPr>
            <a:xfrm flipH="1">
              <a:off x="3131840" y="1889942"/>
              <a:ext cx="855042" cy="2630090"/>
            </a:xfrm>
            <a:prstGeom prst="line">
              <a:avLst/>
            </a:prstGeom>
            <a:ln w="127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8" idx="2"/>
            </p:cNvCxnSpPr>
            <p:nvPr/>
          </p:nvCxnSpPr>
          <p:spPr>
            <a:xfrm flipH="1">
              <a:off x="4191014" y="1876955"/>
              <a:ext cx="1567984" cy="2136340"/>
            </a:xfrm>
            <a:prstGeom prst="line">
              <a:avLst/>
            </a:prstGeom>
            <a:ln w="127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2115437" y="5038609"/>
              <a:ext cx="1672266" cy="5687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29 вертолетов</a:t>
              </a:r>
              <a:endParaRPr lang="ru-RU" sz="14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0"/>
            </p:cNvCxnSpPr>
            <p:nvPr/>
          </p:nvCxnSpPr>
          <p:spPr>
            <a:xfrm flipV="1">
              <a:off x="2951570" y="4897760"/>
              <a:ext cx="1496106" cy="140849"/>
            </a:xfrm>
            <a:prstGeom prst="line">
              <a:avLst/>
            </a:prstGeom>
            <a:ln w="127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7272300" y="1876955"/>
              <a:ext cx="504056" cy="1642851"/>
            </a:xfrm>
            <a:prstGeom prst="line">
              <a:avLst/>
            </a:prstGeom>
            <a:ln w="12700"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-61988" y="5543541"/>
            <a:ext cx="7132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1400" spc="20" dirty="0">
                <a:latin typeface="+mj-lt"/>
                <a:cs typeface="Times New Roman" pitchFamily="18" charset="0"/>
              </a:rPr>
              <a:t>Воздушные суда используются в 43 субъектах </a:t>
            </a:r>
            <a:r>
              <a:rPr lang="ru-RU" altLang="ru-RU" sz="1400" spc="20" dirty="0" smtClean="0">
                <a:latin typeface="+mj-lt"/>
                <a:cs typeface="Times New Roman" pitchFamily="18" charset="0"/>
              </a:rPr>
              <a:t>РФ.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spc="20" dirty="0" smtClean="0">
                <a:latin typeface="+mj-lt"/>
                <a:cs typeface="Times New Roman" pitchFamily="18" charset="0"/>
              </a:rPr>
              <a:t>Всего эксплуатируется 124 вертолета (в основном типа Ми-8).</a:t>
            </a:r>
            <a:endParaRPr lang="ru-RU" altLang="ru-RU" sz="1400" spc="20" dirty="0">
              <a:latin typeface="+mj-lt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По долгосрочным договорам эксплуатируется 81 вертолет.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По разовым договорам привлекаются 43 вертолета (не представлены на карте).</a:t>
            </a:r>
            <a:endParaRPr lang="ru-RU" sz="1400" dirty="0"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06381" y="4718297"/>
            <a:ext cx="4537619" cy="830997"/>
          </a:xfrm>
          <a:prstGeom prst="rect">
            <a:avLst/>
          </a:prstGeom>
          <a:solidFill>
            <a:srgbClr val="A400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Исходя из мировой практики численность медицинский вертолётов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необходимо увеличить 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Прямая соединительная линия 26"/>
          <p:cNvCxnSpPr>
            <a:stCxn id="26" idx="2"/>
          </p:cNvCxnSpPr>
          <p:nvPr/>
        </p:nvCxnSpPr>
        <p:spPr>
          <a:xfrm>
            <a:off x="1153761" y="2402665"/>
            <a:ext cx="1185991" cy="943415"/>
          </a:xfrm>
          <a:prstGeom prst="line">
            <a:avLst/>
          </a:prstGeom>
          <a:ln w="1270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310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016" y="980728"/>
            <a:ext cx="88963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buAutoNum type="arabicPeriod"/>
            </a:pPr>
            <a:r>
              <a:rPr lang="ru-RU" sz="1400" b="1" dirty="0" smtClean="0">
                <a:latin typeface="+mj-lt"/>
              </a:rPr>
              <a:t>Отсутствует нормативная база,</a:t>
            </a:r>
            <a:r>
              <a:rPr lang="ru-RU" sz="1400" dirty="0" smtClean="0">
                <a:latin typeface="+mj-lt"/>
              </a:rPr>
              <a:t> регламентирующая </a:t>
            </a:r>
            <a:r>
              <a:rPr lang="ru-RU" sz="1400" dirty="0">
                <a:latin typeface="+mj-lt"/>
              </a:rPr>
              <a:t>санитарные вылеты и проведение санитарно-авиационных </a:t>
            </a:r>
            <a:r>
              <a:rPr lang="ru-RU" sz="1400" dirty="0" smtClean="0">
                <a:latin typeface="+mj-lt"/>
              </a:rPr>
              <a:t>эвакуаций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в РФ. </a:t>
            </a:r>
            <a:r>
              <a:rPr lang="ru-RU" sz="1400" b="1" dirty="0" smtClean="0">
                <a:latin typeface="+mj-lt"/>
              </a:rPr>
              <a:t>Каждый субъект РФ определяет работы и финансирование самостоятельно. </a:t>
            </a:r>
          </a:p>
          <a:p>
            <a:pPr marL="358775" indent="-358775" algn="just">
              <a:buAutoNum type="arabicPeriod"/>
            </a:pPr>
            <a:r>
              <a:rPr lang="ru-RU" sz="1400" b="1" dirty="0" smtClean="0">
                <a:latin typeface="+mj-lt"/>
              </a:rPr>
              <a:t>Отсутствуют механизмы закупки новой авиационной техники и субсидирования. </a:t>
            </a:r>
            <a:r>
              <a:rPr lang="ru-RU" sz="1400" dirty="0">
                <a:latin typeface="+mj-lt"/>
              </a:rPr>
              <a:t>Высокая стоимость летного </a:t>
            </a:r>
            <a:r>
              <a:rPr lang="ru-RU" sz="1400" dirty="0" smtClean="0">
                <a:latin typeface="+mj-lt"/>
              </a:rPr>
              <a:t>часа.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Выделяемые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средства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и отсутствие гарантированного налета не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позволяют эксплуатировать медицинскую авиацию в полном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объеме. </a:t>
            </a:r>
            <a:endParaRPr lang="ru-RU" sz="14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358775" indent="-358775" algn="just">
              <a:buAutoNum type="arabicPeriod"/>
            </a:pPr>
            <a:r>
              <a:rPr lang="ru-RU" sz="1400" b="1" dirty="0" smtClean="0">
                <a:latin typeface="+mj-lt"/>
              </a:rPr>
              <a:t>Слаборазвитая </a:t>
            </a:r>
            <a:r>
              <a:rPr lang="ru-RU" sz="1400" b="1" dirty="0">
                <a:latin typeface="+mj-lt"/>
              </a:rPr>
              <a:t>инфраструктура</a:t>
            </a:r>
            <a:r>
              <a:rPr lang="ru-RU" sz="1400" dirty="0">
                <a:latin typeface="+mj-lt"/>
              </a:rPr>
              <a:t> по </a:t>
            </a:r>
            <a:r>
              <a:rPr lang="ru-RU" sz="1400" dirty="0" smtClean="0">
                <a:latin typeface="+mj-lt"/>
              </a:rPr>
              <a:t>перевозке </a:t>
            </a:r>
            <a:r>
              <a:rPr lang="ru-RU" sz="1400" dirty="0">
                <a:latin typeface="+mj-lt"/>
              </a:rPr>
              <a:t>пациентов с </a:t>
            </a:r>
            <a:r>
              <a:rPr lang="ru-RU" sz="1400" dirty="0" smtClean="0">
                <a:latin typeface="+mj-lt"/>
              </a:rPr>
              <a:t>применением вертолетной техники. Отсутствует необходимое количество вертолетных площадок при больницах, диспетчерское сопровождение полетов и т.д.</a:t>
            </a:r>
            <a:endParaRPr lang="en-US" sz="1400" dirty="0">
              <a:latin typeface="+mj-lt"/>
            </a:endParaRPr>
          </a:p>
          <a:p>
            <a:pPr algn="just"/>
            <a:r>
              <a:rPr lang="ru-RU" sz="1400" b="1" dirty="0" smtClean="0">
                <a:latin typeface="+mj-lt"/>
              </a:rPr>
              <a:t>4.    Дефицит летного медперсонала и нормативно-правовой базы для его сертификации</a:t>
            </a:r>
          </a:p>
          <a:p>
            <a:pPr marL="357188" algn="just"/>
            <a:r>
              <a:rPr lang="ru-RU" sz="1400" dirty="0" smtClean="0">
                <a:latin typeface="+mj-lt"/>
              </a:rPr>
              <a:t>Нехватка квалифицированных сотрудников, сертифицированных для </a:t>
            </a:r>
            <a:r>
              <a:rPr lang="ru-RU" sz="1400" dirty="0" err="1" smtClean="0">
                <a:latin typeface="+mj-lt"/>
              </a:rPr>
              <a:t>медэвакуационных</a:t>
            </a:r>
            <a:r>
              <a:rPr lang="ru-RU" sz="1400" dirty="0" smtClean="0">
                <a:latin typeface="+mj-lt"/>
              </a:rPr>
              <a:t> работ и сертифицированных центров для их подготовки.</a:t>
            </a:r>
          </a:p>
          <a:p>
            <a:pPr marL="358775" indent="-358775" algn="just">
              <a:tabLst>
                <a:tab pos="358775" algn="l"/>
              </a:tabLst>
            </a:pPr>
            <a:r>
              <a:rPr lang="ru-RU" sz="1400" b="1" dirty="0" smtClean="0">
                <a:latin typeface="+mj-lt"/>
              </a:rPr>
              <a:t>5. 	Трудности </a:t>
            </a:r>
            <a:r>
              <a:rPr lang="ru-RU" sz="1400" b="1" dirty="0">
                <a:latin typeface="+mj-lt"/>
              </a:rPr>
              <a:t>с организацией полетов в </a:t>
            </a:r>
            <a:r>
              <a:rPr lang="ru-RU" sz="1400" b="1" dirty="0" smtClean="0">
                <a:latin typeface="+mj-lt"/>
              </a:rPr>
              <a:t>сложных </a:t>
            </a:r>
            <a:r>
              <a:rPr lang="ru-RU" sz="1400" b="1" dirty="0">
                <a:latin typeface="+mj-lt"/>
              </a:rPr>
              <a:t>метеоусловиях и в темное </a:t>
            </a:r>
            <a:r>
              <a:rPr lang="ru-RU" sz="1400" b="1" dirty="0" smtClean="0">
                <a:latin typeface="+mj-lt"/>
              </a:rPr>
              <a:t>время суток</a:t>
            </a:r>
            <a:r>
              <a:rPr lang="ru-RU" sz="1400" b="1" dirty="0">
                <a:latin typeface="+mj-lt"/>
              </a:rPr>
              <a:t>.</a:t>
            </a:r>
            <a:r>
              <a:rPr lang="ru-RU" sz="1400" dirty="0">
                <a:latin typeface="+mj-lt"/>
              </a:rPr>
              <a:t> </a:t>
            </a:r>
            <a:endParaRPr lang="ru-RU" sz="1400" dirty="0" smtClean="0">
              <a:latin typeface="+mj-lt"/>
            </a:endParaRPr>
          </a:p>
          <a:p>
            <a:pPr marL="357188" algn="just"/>
            <a:r>
              <a:rPr lang="ru-RU" sz="1400" dirty="0" smtClean="0">
                <a:latin typeface="+mj-lt"/>
              </a:rPr>
              <a:t>Отсутствие нужного оборудования и проблемы сертификации оборудования ночного видения на гражданских воздушных судах.</a:t>
            </a:r>
          </a:p>
          <a:p>
            <a:pPr marL="361950" indent="-361950" algn="just"/>
            <a:r>
              <a:rPr lang="ru-RU" sz="1400" b="1" dirty="0" smtClean="0">
                <a:latin typeface="+mj-lt"/>
              </a:rPr>
              <a:t>6.	Организация </a:t>
            </a:r>
            <a:r>
              <a:rPr lang="ru-RU" sz="1400" b="1" dirty="0">
                <a:latin typeface="+mj-lt"/>
              </a:rPr>
              <a:t>оперативной радиосвязи в России</a:t>
            </a:r>
            <a:r>
              <a:rPr lang="ru-RU" sz="1400" dirty="0">
                <a:latin typeface="+mj-lt"/>
              </a:rPr>
              <a:t> между экстренными службами </a:t>
            </a:r>
            <a:r>
              <a:rPr lang="ru-RU" sz="1400" dirty="0" smtClean="0">
                <a:latin typeface="+mj-lt"/>
              </a:rPr>
              <a:t>различных </a:t>
            </a:r>
            <a:r>
              <a:rPr lang="ru-RU" sz="1400" dirty="0">
                <a:latin typeface="+mj-lt"/>
              </a:rPr>
              <a:t>ведомств для вызова </a:t>
            </a:r>
            <a:r>
              <a:rPr lang="ru-RU" sz="1400" dirty="0" smtClean="0">
                <a:latin typeface="+mj-lt"/>
              </a:rPr>
              <a:t>вертолета не отработана.</a:t>
            </a:r>
            <a:r>
              <a:rPr lang="ru-RU" sz="1400" dirty="0">
                <a:latin typeface="+mj-lt"/>
              </a:rPr>
              <a:t> </a:t>
            </a:r>
            <a:endParaRPr lang="ru-RU" sz="1400" b="1" dirty="0">
              <a:latin typeface="+mj-lt"/>
            </a:endParaRPr>
          </a:p>
          <a:p>
            <a:pPr marL="358775" indent="-358775" algn="just"/>
            <a:r>
              <a:rPr lang="ru-RU" sz="1400" b="1" dirty="0" smtClean="0">
                <a:latin typeface="+mj-lt"/>
              </a:rPr>
              <a:t>7. 	Отсутствует </a:t>
            </a:r>
            <a:r>
              <a:rPr lang="ru-RU" sz="1400" b="1" dirty="0">
                <a:latin typeface="+mj-lt"/>
              </a:rPr>
              <a:t>служба </a:t>
            </a:r>
            <a:r>
              <a:rPr lang="ru-RU" sz="1400" b="1" dirty="0" smtClean="0">
                <a:latin typeface="+mj-lt"/>
              </a:rPr>
              <a:t>по принципу «единого окна» объединяющая </a:t>
            </a:r>
            <a:r>
              <a:rPr lang="ru-RU" sz="1400" b="1" dirty="0">
                <a:latin typeface="+mj-lt"/>
              </a:rPr>
              <a:t>спасателей и </a:t>
            </a:r>
            <a:r>
              <a:rPr lang="ru-RU" sz="1400" b="1" dirty="0" smtClean="0">
                <a:latin typeface="+mj-lt"/>
              </a:rPr>
              <a:t>медицинских работников</a:t>
            </a:r>
            <a:r>
              <a:rPr lang="ru-RU" sz="1400" dirty="0">
                <a:latin typeface="+mj-lt"/>
              </a:rPr>
              <a:t> (</a:t>
            </a:r>
            <a:r>
              <a:rPr lang="ru-RU" sz="1400" dirty="0" smtClean="0">
                <a:latin typeface="+mj-lt"/>
              </a:rPr>
              <a:t>спасатели</a:t>
            </a:r>
            <a:r>
              <a:rPr lang="ru-RU" sz="1400" dirty="0">
                <a:latin typeface="+mj-lt"/>
              </a:rPr>
              <a:t> </a:t>
            </a:r>
            <a:r>
              <a:rPr lang="ru-RU" sz="1400" dirty="0" smtClean="0">
                <a:latin typeface="+mj-lt"/>
              </a:rPr>
              <a:t>подчиняются МЧС, врачи</a:t>
            </a:r>
            <a:r>
              <a:rPr lang="ru-RU" sz="1400" dirty="0">
                <a:latin typeface="+mj-lt"/>
              </a:rPr>
              <a:t> </a:t>
            </a:r>
            <a:r>
              <a:rPr lang="ru-RU" sz="1400" dirty="0" smtClean="0">
                <a:latin typeface="+mj-lt"/>
              </a:rPr>
              <a:t>Минздраву).</a:t>
            </a:r>
            <a:endParaRPr lang="ru-RU" sz="1400" dirty="0">
              <a:latin typeface="+mj-lt"/>
            </a:endParaRPr>
          </a:p>
          <a:p>
            <a:endParaRPr lang="ru-RU" sz="1400" b="1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621" y="377875"/>
            <a:ext cx="91516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j-lt"/>
              </a:rPr>
              <a:t>КЛЮЧЕВЫЕ ПРОБЛЕМЫ </a:t>
            </a:r>
            <a:r>
              <a:rPr lang="ru-RU" sz="2200" b="1" dirty="0">
                <a:latin typeface="+mj-lt"/>
              </a:rPr>
              <a:t>САНИТАРНОЙ АВИАЦИИ В </a:t>
            </a:r>
            <a:r>
              <a:rPr lang="ru-RU" sz="2200" b="1" dirty="0" smtClean="0">
                <a:latin typeface="+mj-lt"/>
              </a:rPr>
              <a:t>РОССИИ</a:t>
            </a:r>
            <a:endParaRPr lang="ru-R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4755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6027" y="363978"/>
            <a:ext cx="912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САНИТАРНАЯ АВИАЦИЯ В РФ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687101"/>
            <a:ext cx="91149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авиакомпании, привлекаемые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основании тендеров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вертолет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млн. 200 тыс. жителей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Пациентов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~14 000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вылетов в год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~20 000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на применение вертолетной составляющей формируется на региональном уровне.</a:t>
            </a:r>
            <a:endParaRPr lang="en-US" sz="1600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регион самостоятельно определяет потребность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количестве летных часов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ПРОБЛЕМЫ САНИТАРНОЙ АВИАЦИИ В РОССИИ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полноценной нормативной базы.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механизма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новой авиационной техники в медицинской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конфигурации.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исключительно региональных бюджетов для финансирования применения санитарной авиации.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04" y="4538830"/>
            <a:ext cx="9135533" cy="1938992"/>
          </a:xfrm>
          <a:prstGeom prst="rect">
            <a:avLst/>
          </a:prstGeom>
          <a:solidFill>
            <a:srgbClr val="A60643"/>
          </a:solidFill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SzPct val="120000"/>
              <a:defRPr/>
            </a:pP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Выводы: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Существующий порядок применения и финансирования санитарной авиации в России не обеспечивает системное развитие отрасли и закупку современной специализированной вертолетной техники.</a:t>
            </a:r>
            <a:endParaRPr lang="ru-RU" sz="15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Доступность услуг санитарной авиации РФ не обеспечивается на всей территории страны.</a:t>
            </a:r>
            <a:endParaRPr lang="ru-RU" sz="15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Ограниченное применение специализированных медицинских версий вертолетов.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Исходя из мирового </a:t>
            </a: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опыта, минимальная дополнительная </a:t>
            </a:r>
            <a:r>
              <a:rPr lang="ru-RU" sz="15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потребность в легких медицинских вертолётах в РФ составляет </a:t>
            </a: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не менее </a:t>
            </a:r>
            <a:r>
              <a:rPr lang="en-US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ru-RU" sz="15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50 единиц, средних – 70 единиц</a:t>
            </a:r>
            <a:endParaRPr lang="ru-RU" sz="15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12944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© 2016 АО «Вертолеты России», все права защищены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271492206"/>
              </p:ext>
            </p:extLst>
          </p:nvPr>
        </p:nvGraphicFramePr>
        <p:xfrm>
          <a:off x="107504" y="4102960"/>
          <a:ext cx="890594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532"/>
                <a:gridCol w="2304155"/>
                <a:gridCol w="1173870"/>
                <a:gridCol w="1262401"/>
                <a:gridCol w="1201187"/>
                <a:gridCol w="1216801"/>
              </a:tblGrid>
              <a:tr h="641941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По площади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территории*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 мин. числу вылетов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 макс. числу вылетов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</a:tr>
              <a:tr h="3661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 учётом постоянного дежурства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1539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</a:tr>
              <a:tr h="21398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  <a:latin typeface="+mj-lt"/>
                        </a:rPr>
                        <a:t>Структура парка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9808" marR="59808" marT="0" marB="0" anchor="ctr"/>
                </a:tc>
              </a:tr>
              <a:tr h="21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Легкие вертолеты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1078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</a:tr>
              <a:tr h="23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Средние вертолеты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461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08" marR="59808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1210731"/>
            <a:ext cx="8905946" cy="27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Расчет потребности в вертолётах для санитарной авиации на основе количества вылетов (как  максимальная / минимальная потребность) и численности населения (как оптимизированная потребность)</a:t>
            </a: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Потребность по площади территории (с т.н. «коэффициентом транспортной доступности» может рассматриваться как «экстремальная»)</a:t>
            </a:r>
          </a:p>
          <a:p>
            <a:pPr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Таким образом, усреднённая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расчётная потребность составляет от 230 – 350 специализированных медицинских вертолетов</a:t>
            </a: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(с учетом постоянного дежурства и отхода техники на плановое техническое обслуживание)</a:t>
            </a:r>
          </a:p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При условии применения для задач санитарной авиации специализированных вертолётов не старше 25-30 лет потребность (расчётная) составит 120 – 140 ед. (80 – 100 ед. для увеличения парка и 40 – 60 ед. для замены техники со сроком эксплуатации более 25 – 30 лет) </a:t>
            </a: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3874" y="712440"/>
            <a:ext cx="799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АНАЛИЗ ПОТРЕБНОСТИ В ВЕРТОЛЁТАХ ДЛЯ САНИТАРНОЙ АВИАЦИИ</a:t>
            </a:r>
          </a:p>
        </p:txBody>
      </p:sp>
    </p:spTree>
    <p:extLst>
      <p:ext uri="{BB962C8B-B14F-4D97-AF65-F5344CB8AC3E}">
        <p14:creationId xmlns:p14="http://schemas.microsoft.com/office/powerpoint/2010/main" val="40135307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7C4D5-EAE6-4A23-B5E6-961ECDCC6D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© 2016 АО «Вертолеты России», все права защищены</a:t>
            </a:r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16589" y="3068960"/>
            <a:ext cx="9042521" cy="477055"/>
          </a:xfrm>
        </p:spPr>
        <p:txBody>
          <a:bodyPr/>
          <a:lstStyle/>
          <a:p>
            <a:r>
              <a:rPr lang="ru-RU" dirty="0" smtClean="0"/>
              <a:t>РОССИЙСКИЕ ВЕРТОЛЕТЫ ДЛЯ НУЖД САНИТАРНОЙ АВИАЦИИ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779704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Шаблон электронной презентаци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ов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электронной презентации</Template>
  <TotalTime>5487</TotalTime>
  <Words>1474</Words>
  <Application>Microsoft Office PowerPoint</Application>
  <PresentationFormat>Экран (4:3)</PresentationFormat>
  <Paragraphs>315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Шаблон электронной презентации</vt:lpstr>
      <vt:lpstr>Новая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РОССИЙСКИЕ ВЕРТОЛЕТЫ ДЛЯ НУЖД САНИТАРНОЙ АВИАЦИИ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Вертолеты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okonovalov</dc:creator>
  <cp:lastModifiedBy>User</cp:lastModifiedBy>
  <cp:revision>201</cp:revision>
  <cp:lastPrinted>2016-06-08T13:56:07Z</cp:lastPrinted>
  <dcterms:created xsi:type="dcterms:W3CDTF">2016-05-16T07:10:06Z</dcterms:created>
  <dcterms:modified xsi:type="dcterms:W3CDTF">2016-12-06T08:06:51Z</dcterms:modified>
</cp:coreProperties>
</file>