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367" r:id="rId2"/>
    <p:sldId id="368" r:id="rId3"/>
    <p:sldId id="351" r:id="rId4"/>
    <p:sldId id="352" r:id="rId5"/>
    <p:sldId id="353" r:id="rId6"/>
    <p:sldId id="355" r:id="rId7"/>
    <p:sldId id="356" r:id="rId8"/>
    <p:sldId id="386" r:id="rId9"/>
    <p:sldId id="357" r:id="rId10"/>
    <p:sldId id="374" r:id="rId11"/>
    <p:sldId id="417" r:id="rId12"/>
    <p:sldId id="418" r:id="rId13"/>
    <p:sldId id="387" r:id="rId14"/>
    <p:sldId id="369" r:id="rId15"/>
    <p:sldId id="359" r:id="rId16"/>
    <p:sldId id="360" r:id="rId17"/>
    <p:sldId id="361" r:id="rId18"/>
    <p:sldId id="381" r:id="rId19"/>
    <p:sldId id="377" r:id="rId20"/>
    <p:sldId id="380" r:id="rId21"/>
    <p:sldId id="378" r:id="rId22"/>
    <p:sldId id="362" r:id="rId23"/>
    <p:sldId id="363" r:id="rId24"/>
    <p:sldId id="370" r:id="rId25"/>
    <p:sldId id="406" r:id="rId26"/>
    <p:sldId id="411" r:id="rId27"/>
    <p:sldId id="364" r:id="rId28"/>
    <p:sldId id="376" r:id="rId29"/>
    <p:sldId id="421" r:id="rId30"/>
    <p:sldId id="422" r:id="rId31"/>
    <p:sldId id="419" r:id="rId32"/>
    <p:sldId id="420" r:id="rId33"/>
  </p:sldIdLst>
  <p:sldSz cx="9144000" cy="6858000" type="screen4x3"/>
  <p:notesSz cx="9926638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 frameSlides="1"/>
  <p:clrMru>
    <a:srgbClr val="24CEFB"/>
    <a:srgbClr val="00D400"/>
    <a:srgbClr val="7F28FF"/>
    <a:srgbClr val="00B000"/>
    <a:srgbClr val="003764"/>
    <a:srgbClr val="4817B6"/>
    <a:srgbClr val="240F33"/>
    <a:srgbClr val="007E22"/>
    <a:srgbClr val="005422"/>
    <a:srgbClr val="8B17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929F9F4-4A8F-4326-A1B4-22849713DDAB}" styleName="Темный стиль 1 - акцент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97"/>
    <p:restoredTop sz="94710"/>
  </p:normalViewPr>
  <p:slideViewPr>
    <p:cSldViewPr>
      <p:cViewPr>
        <p:scale>
          <a:sx n="90" d="100"/>
          <a:sy n="90" d="100"/>
        </p:scale>
        <p:origin x="-2274" y="-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8" d="100"/>
        <a:sy n="78" d="100"/>
      </p:scale>
      <p:origin x="0" y="17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1648" cy="339489"/>
          </a:xfrm>
          <a:prstGeom prst="rect">
            <a:avLst/>
          </a:prstGeom>
        </p:spPr>
        <p:txBody>
          <a:bodyPr vert="horz" lIns="90955" tIns="45478" rIns="90955" bIns="4547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23412" y="2"/>
            <a:ext cx="4301648" cy="339489"/>
          </a:xfrm>
          <a:prstGeom prst="rect">
            <a:avLst/>
          </a:prstGeom>
        </p:spPr>
        <p:txBody>
          <a:bodyPr vert="horz" lIns="90955" tIns="45478" rIns="90955" bIns="4547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9CC1732-A69C-480A-8AC3-58843BC78582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456607"/>
            <a:ext cx="4301648" cy="339488"/>
          </a:xfrm>
          <a:prstGeom prst="rect">
            <a:avLst/>
          </a:prstGeom>
        </p:spPr>
        <p:txBody>
          <a:bodyPr vert="horz" lIns="90955" tIns="45478" rIns="90955" bIns="4547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23412" y="6456607"/>
            <a:ext cx="4301648" cy="339488"/>
          </a:xfrm>
          <a:prstGeom prst="rect">
            <a:avLst/>
          </a:prstGeom>
        </p:spPr>
        <p:txBody>
          <a:bodyPr vert="horz" lIns="90955" tIns="45478" rIns="90955" bIns="4547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038C387-B405-4CD3-B2B5-371BCB2866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4800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301648" cy="339489"/>
          </a:xfrm>
          <a:prstGeom prst="rect">
            <a:avLst/>
          </a:prstGeom>
        </p:spPr>
        <p:txBody>
          <a:bodyPr vert="horz" lIns="90955" tIns="45478" rIns="90955" bIns="4547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23412" y="2"/>
            <a:ext cx="4301648" cy="339489"/>
          </a:xfrm>
          <a:prstGeom prst="rect">
            <a:avLst/>
          </a:prstGeom>
        </p:spPr>
        <p:txBody>
          <a:bodyPr vert="horz" lIns="90955" tIns="45478" rIns="90955" bIns="45478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742B4BD-726E-4D06-B303-26C8BE3BE000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9588"/>
            <a:ext cx="3398838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55" tIns="45478" rIns="90955" bIns="45478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3298" y="3229094"/>
            <a:ext cx="7940047" cy="3058558"/>
          </a:xfrm>
          <a:prstGeom prst="rect">
            <a:avLst/>
          </a:prstGeom>
        </p:spPr>
        <p:txBody>
          <a:bodyPr vert="horz" lIns="90955" tIns="45478" rIns="90955" bIns="45478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456607"/>
            <a:ext cx="4301648" cy="339488"/>
          </a:xfrm>
          <a:prstGeom prst="rect">
            <a:avLst/>
          </a:prstGeom>
        </p:spPr>
        <p:txBody>
          <a:bodyPr vert="horz" lIns="90955" tIns="45478" rIns="90955" bIns="4547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23412" y="6456607"/>
            <a:ext cx="4301648" cy="339488"/>
          </a:xfrm>
          <a:prstGeom prst="rect">
            <a:avLst/>
          </a:prstGeom>
        </p:spPr>
        <p:txBody>
          <a:bodyPr vert="horz" lIns="90955" tIns="45478" rIns="90955" bIns="45478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BF302EE-878E-4F00-AD48-6B9BC6E6C3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5963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244850" y="506413"/>
            <a:ext cx="3386138" cy="2538412"/>
          </a:xfrm>
          <a:ln/>
        </p:spPr>
      </p:sp>
      <p:sp>
        <p:nvSpPr>
          <p:cNvPr id="63490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1650" tIns="45827" rIns="91650" bIns="45827"/>
          <a:lstStyle/>
          <a:p>
            <a:endParaRPr lang="ru-RU" dirty="0" smtClean="0">
              <a:latin typeface="Arial" charset="0"/>
            </a:endParaRPr>
          </a:p>
        </p:txBody>
      </p:sp>
      <p:sp>
        <p:nvSpPr>
          <p:cNvPr id="63491" name="Номер слайда 3"/>
          <p:cNvSpPr txBox="1">
            <a:spLocks noGrp="1"/>
          </p:cNvSpPr>
          <p:nvPr/>
        </p:nvSpPr>
        <p:spPr bwMode="auto">
          <a:xfrm>
            <a:off x="5593891" y="6422111"/>
            <a:ext cx="4279066" cy="337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50" tIns="45827" rIns="91650" bIns="45827" anchor="b"/>
          <a:lstStyle/>
          <a:p>
            <a:pPr algn="r" defTabSz="900021"/>
            <a:fld id="{C94A59E9-36ED-46C1-8ABE-F31380211D10}" type="slidenum">
              <a:rPr lang="ru-RU" sz="1200">
                <a:cs typeface="Arial" charset="0"/>
              </a:rPr>
              <a:pPr algn="r" defTabSz="900021"/>
              <a:t>1</a:t>
            </a:fld>
            <a:endParaRPr lang="ru-RU" sz="12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988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302EE-878E-4F00-AD48-6B9BC6E6C361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4968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F302EE-878E-4F00-AD48-6B9BC6E6C361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980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2E6DD-E332-493A-83C6-15FA7A878197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F790C3-1600-47DE-B412-D80928127C7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23A9C-E5C6-4240-A68B-C421D95D90BD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684EB7-EC61-4112-AC4F-B4E069E8F0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5F7B3-3BC1-4E00-97E1-1FBEF79C6DAA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37E18-1DF3-41B9-84C9-F89E578CE6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609602"/>
            <a:ext cx="7772399" cy="3124199"/>
          </a:xfrm>
        </p:spPr>
        <p:txBody>
          <a:bodyPr/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4343400"/>
            <a:ext cx="7772399" cy="1447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C0D1F-E6FD-9942-A433-8E5A8AB5F3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7327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EEF36-452E-48FE-966E-41AF820EFCB3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4491B-191A-4CEB-A97D-1EC7BFAF9C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9FA667-6A93-4E48-90C4-184533E4F4D0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A6BA9-FE40-48F9-B976-F11DF9829E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E5042-AD2C-4959-8D1D-C9BD7A8A5E81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5236A-8587-4BE5-B05E-CAE164D729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4B7F0D-77EB-424D-982F-196BA92C08CE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1D07B-5D09-4DE5-9D0C-BBBB740824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4597C-11F4-4E52-8F6A-D2C515B04E25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4CADF5-A54C-46B5-AD81-E716FD962F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AD7A7-643A-435D-9905-0DEA87FF62CD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61445F-5CAE-4018-8283-0DA3B79777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21A14-1763-4E22-82DA-7E0047A98173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77411-B90C-422C-8FFC-1B7A294B73A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AEEC4F-0035-44F9-B3F6-3376412DD53A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BC80C-5411-4EF5-8B27-A03EAD92CE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3399"/>
            </a:gs>
            <a:gs pos="50000">
              <a:schemeClr val="tx1"/>
            </a:gs>
            <a:gs pos="100000">
              <a:srgbClr val="333399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5843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3EB3559C-6834-41BE-8DB3-FEE300EB7555}" type="datetimeFigureOut">
              <a:rPr lang="ru-RU"/>
              <a:pPr>
                <a:defRPr/>
              </a:pPr>
              <a:t>05.12.2016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620174F-B2DB-4F4F-97C9-BCCF0254BB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0" r:id="rId3"/>
    <p:sldLayoutId id="2147483669" r:id="rId4"/>
    <p:sldLayoutId id="2147483668" r:id="rId5"/>
    <p:sldLayoutId id="2147483667" r:id="rId6"/>
    <p:sldLayoutId id="2147483666" r:id="rId7"/>
    <p:sldLayoutId id="2147483665" r:id="rId8"/>
    <p:sldLayoutId id="2147483664" r:id="rId9"/>
    <p:sldLayoutId id="2147483663" r:id="rId10"/>
    <p:sldLayoutId id="2147483662" r:id="rId11"/>
    <p:sldLayoutId id="21474836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2.jpeg"/><Relationship Id="rId7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microsoft.com/office/2007/relationships/hdphoto" Target="../media/hdphoto2.wdp"/><Relationship Id="rId5" Type="http://schemas.openxmlformats.org/officeDocument/2006/relationships/image" Target="../media/image14.png"/><Relationship Id="rId10" Type="http://schemas.openxmlformats.org/officeDocument/2006/relationships/image" Target="../media/image18.jpeg"/><Relationship Id="rId4" Type="http://schemas.openxmlformats.org/officeDocument/2006/relationships/image" Target="../media/image13.jpe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6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11" Type="http://schemas.openxmlformats.org/officeDocument/2006/relationships/image" Target="../media/image25.jpeg"/><Relationship Id="rId5" Type="http://schemas.openxmlformats.org/officeDocument/2006/relationships/image" Target="../media/image21.jpeg"/><Relationship Id="rId15" Type="http://schemas.microsoft.com/office/2007/relationships/hdphoto" Target="../media/hdphoto6.wdp"/><Relationship Id="rId10" Type="http://schemas.microsoft.com/office/2007/relationships/hdphoto" Target="../media/hdphoto4.wdp"/><Relationship Id="rId4" Type="http://schemas.openxmlformats.org/officeDocument/2006/relationships/image" Target="../media/image20.jpeg"/><Relationship Id="rId9" Type="http://schemas.openxmlformats.org/officeDocument/2006/relationships/image" Target="../media/image24.jpeg"/><Relationship Id="rId1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10" Type="http://schemas.openxmlformats.org/officeDocument/2006/relationships/image" Target="../media/image36.jp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Group 18"/>
          <p:cNvGrpSpPr>
            <a:grpSpLocks/>
          </p:cNvGrpSpPr>
          <p:nvPr/>
        </p:nvGrpSpPr>
        <p:grpSpPr bwMode="auto">
          <a:xfrm>
            <a:off x="223838" y="1724025"/>
            <a:ext cx="8740775" cy="3370263"/>
            <a:chOff x="96" y="1536"/>
            <a:chExt cx="5568" cy="2400"/>
          </a:xfrm>
        </p:grpSpPr>
        <p:sp>
          <p:nvSpPr>
            <p:cNvPr id="62478" name="Rectangle 19"/>
            <p:cNvSpPr>
              <a:spLocks noChangeArrowheads="1"/>
            </p:cNvSpPr>
            <p:nvPr/>
          </p:nvSpPr>
          <p:spPr bwMode="auto">
            <a:xfrm>
              <a:off x="96" y="1536"/>
              <a:ext cx="5568" cy="2400"/>
            </a:xfrm>
            <a:prstGeom prst="rect">
              <a:avLst/>
            </a:prstGeom>
            <a:gradFill rotWithShape="0">
              <a:gsLst>
                <a:gs pos="0">
                  <a:srgbClr val="CC3300"/>
                </a:gs>
                <a:gs pos="100000">
                  <a:srgbClr val="000000"/>
                </a:gs>
              </a:gsLst>
              <a:lin ang="2700000" scaled="1"/>
            </a:gradFill>
            <a:ln w="9525">
              <a:solidFill>
                <a:srgbClr val="FFFF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>
                <a:cs typeface="Arial" charset="0"/>
              </a:endParaRPr>
            </a:p>
          </p:txBody>
        </p:sp>
        <p:sp>
          <p:nvSpPr>
            <p:cNvPr id="62479" name="Rectangle 20"/>
            <p:cNvSpPr>
              <a:spLocks noChangeArrowheads="1"/>
            </p:cNvSpPr>
            <p:nvPr/>
          </p:nvSpPr>
          <p:spPr bwMode="auto">
            <a:xfrm>
              <a:off x="192" y="1632"/>
              <a:ext cx="5376" cy="2208"/>
            </a:xfrm>
            <a:prstGeom prst="rect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CC3300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>
                <a:cs typeface="Arial" charset="0"/>
              </a:endParaRPr>
            </a:p>
          </p:txBody>
        </p:sp>
      </p:grpSp>
      <p:sp>
        <p:nvSpPr>
          <p:cNvPr id="3076" name="Rectangle 4"/>
          <p:cNvSpPr>
            <a:spLocks noGrp="1" noChangeArrowheads="1"/>
          </p:cNvSpPr>
          <p:nvPr>
            <p:ph type="subTitle" idx="4294967295"/>
          </p:nvPr>
        </p:nvSpPr>
        <p:spPr>
          <a:xfrm>
            <a:off x="914400" y="1620838"/>
            <a:ext cx="8658225" cy="4589462"/>
          </a:xfrm>
        </p:spPr>
        <p:txBody>
          <a:bodyPr/>
          <a:lstStyle/>
          <a:p>
            <a:pPr marL="457200" lvl="1" indent="0" algn="ctr" eaLnBrk="1" hangingPunct="1">
              <a:buFontTx/>
              <a:buNone/>
              <a:defRPr/>
            </a:pPr>
            <a:endParaRPr lang="ru-RU" b="1" dirty="0" smtClean="0">
              <a:ea typeface="Arial" charset="0"/>
              <a:cs typeface="Arial" charset="0"/>
            </a:endParaRPr>
          </a:p>
          <a:p>
            <a:pPr marL="457200" lvl="1" indent="0" algn="ctr" eaLnBrk="1" hangingPunct="1">
              <a:buFontTx/>
              <a:buNone/>
              <a:defRPr/>
            </a:pPr>
            <a:endParaRPr lang="ru-RU" b="1" dirty="0" smtClean="0">
              <a:ea typeface="Arial" charset="0"/>
              <a:cs typeface="Arial" charset="0"/>
            </a:endParaRPr>
          </a:p>
          <a:p>
            <a:pPr marL="457200" lvl="1" indent="0" algn="ctr" eaLnBrk="1" hangingPunct="1">
              <a:buFontTx/>
              <a:buNone/>
              <a:defRPr/>
            </a:pPr>
            <a:endParaRPr lang="ru-RU" sz="3200" b="1" dirty="0" smtClean="0">
              <a:ea typeface="Arial" charset="0"/>
              <a:cs typeface="Arial" charset="0"/>
            </a:endParaRPr>
          </a:p>
          <a:p>
            <a:pPr marL="0" indent="0" algn="ctr" eaLnBrk="1" hangingPunct="1">
              <a:buFontTx/>
              <a:buNone/>
              <a:defRPr/>
            </a:pPr>
            <a:endParaRPr lang="ru-RU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grpSp>
        <p:nvGrpSpPr>
          <p:cNvPr id="62467" name="Group 9"/>
          <p:cNvGrpSpPr>
            <a:grpSpLocks/>
          </p:cNvGrpSpPr>
          <p:nvPr/>
        </p:nvGrpSpPr>
        <p:grpSpPr bwMode="auto">
          <a:xfrm>
            <a:off x="220663" y="1778000"/>
            <a:ext cx="1371600" cy="1524000"/>
            <a:chOff x="96" y="1728"/>
            <a:chExt cx="864" cy="960"/>
          </a:xfrm>
        </p:grpSpPr>
        <p:sp>
          <p:nvSpPr>
            <p:cNvPr id="31751" name="Line 10"/>
            <p:cNvSpPr>
              <a:spLocks noChangeShapeType="1"/>
            </p:cNvSpPr>
            <p:nvPr/>
          </p:nvSpPr>
          <p:spPr bwMode="auto">
            <a:xfrm>
              <a:off x="192" y="1728"/>
              <a:ext cx="0" cy="96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752" name="Line 11"/>
            <p:cNvSpPr>
              <a:spLocks noChangeShapeType="1"/>
            </p:cNvSpPr>
            <p:nvPr/>
          </p:nvSpPr>
          <p:spPr bwMode="auto">
            <a:xfrm>
              <a:off x="96" y="1776"/>
              <a:ext cx="86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62468" name="Group 12"/>
          <p:cNvGrpSpPr>
            <a:grpSpLocks/>
          </p:cNvGrpSpPr>
          <p:nvPr/>
        </p:nvGrpSpPr>
        <p:grpSpPr bwMode="auto">
          <a:xfrm rot="10800000">
            <a:off x="7588250" y="3509963"/>
            <a:ext cx="1371600" cy="1524000"/>
            <a:chOff x="96" y="1728"/>
            <a:chExt cx="864" cy="960"/>
          </a:xfrm>
        </p:grpSpPr>
        <p:sp>
          <p:nvSpPr>
            <p:cNvPr id="31754" name="Line 13"/>
            <p:cNvSpPr>
              <a:spLocks noChangeShapeType="1"/>
            </p:cNvSpPr>
            <p:nvPr/>
          </p:nvSpPr>
          <p:spPr bwMode="auto">
            <a:xfrm>
              <a:off x="192" y="1728"/>
              <a:ext cx="0" cy="96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755" name="Line 14"/>
            <p:cNvSpPr>
              <a:spLocks noChangeShapeType="1"/>
            </p:cNvSpPr>
            <p:nvPr/>
          </p:nvSpPr>
          <p:spPr bwMode="auto">
            <a:xfrm>
              <a:off x="96" y="1776"/>
              <a:ext cx="86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/>
          </p:spPr>
          <p:txBody>
            <a:bodyPr wrap="none" anchor="ctr"/>
            <a:lstStyle/>
            <a:p>
              <a:pPr>
                <a:defRPr/>
              </a:pPr>
              <a:endParaRPr lang="ru-RU" sz="1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62469" name="Picture 6" descr="arcd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" y="152400"/>
            <a:ext cx="896938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81216" y="6197361"/>
            <a:ext cx="4102100" cy="307777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6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декабря 2016 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г.</a:t>
            </a:r>
            <a:r>
              <a:rPr lang="ru-RU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Arial Unicode MS" pitchFamily="34" charset="-128"/>
                <a:cs typeface="Arial Unicode MS" pitchFamily="34" charset="-128"/>
              </a:rPr>
              <a:t>,  г. </a:t>
            </a:r>
            <a:r>
              <a:rPr lang="ru-RU" sz="1400" dirty="0" smtClean="0">
                <a:solidFill>
                  <a:schemeClr val="bg1"/>
                </a:solidFill>
              </a:rPr>
              <a:t>Москва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258888" y="333375"/>
            <a:ext cx="7705725" cy="641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ВСЕРОССИЙСКИЙ </a:t>
            </a:r>
            <a:r>
              <a:rPr lang="ru-RU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ЦЕНТР МЕДИЦИНЫ КАТАСТРОФ «ЗАЩИТА»</a:t>
            </a:r>
          </a:p>
          <a:p>
            <a:pPr algn="ctr">
              <a:defRPr/>
            </a:pPr>
            <a:r>
              <a:rPr lang="ru-RU" sz="1800" b="1" dirty="0">
                <a:solidFill>
                  <a:schemeClr val="bg1"/>
                </a:solidFill>
                <a:cs typeface="Arial" charset="0"/>
              </a:rPr>
              <a:t>МИНЗДРАВА</a:t>
            </a:r>
            <a:r>
              <a:rPr lang="en-US" sz="1800" b="1" dirty="0">
                <a:solidFill>
                  <a:schemeClr val="bg1"/>
                </a:solidFill>
                <a:cs typeface="Arial" charset="0"/>
              </a:rPr>
              <a:t> </a:t>
            </a:r>
            <a:r>
              <a:rPr lang="ru-RU" sz="1800" b="1" dirty="0">
                <a:solidFill>
                  <a:schemeClr val="bg1"/>
                </a:solidFill>
                <a:cs typeface="Arial" charset="0"/>
              </a:rPr>
              <a:t>РОССИИ</a:t>
            </a:r>
            <a:endParaRPr lang="ru-RU" sz="1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2472" name="TextBox 2"/>
          <p:cNvSpPr txBox="1">
            <a:spLocks noChangeArrowheads="1"/>
          </p:cNvSpPr>
          <p:nvPr/>
        </p:nvSpPr>
        <p:spPr bwMode="auto">
          <a:xfrm>
            <a:off x="3254375" y="5587438"/>
            <a:ext cx="5710238" cy="1006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2600" b="1" dirty="0" err="1" smtClean="0">
                <a:solidFill>
                  <a:srgbClr val="FFFF00"/>
                </a:solidFill>
                <a:cs typeface="Arial" charset="0"/>
              </a:rPr>
              <a:t>Гармаш</a:t>
            </a:r>
            <a:r>
              <a:rPr lang="ru-RU" sz="2600" b="1" dirty="0" smtClean="0">
                <a:solidFill>
                  <a:srgbClr val="FFFF00"/>
                </a:solidFill>
                <a:cs typeface="Arial" charset="0"/>
              </a:rPr>
              <a:t> Ольга Александровна</a:t>
            </a:r>
            <a:r>
              <a:rPr lang="en-US" sz="2600" b="1" dirty="0">
                <a:solidFill>
                  <a:srgbClr val="FFFF00"/>
                </a:solidFill>
                <a:cs typeface="Arial" charset="0"/>
              </a:rPr>
              <a:t/>
            </a:r>
            <a:br>
              <a:rPr lang="en-US" sz="2600" b="1" dirty="0">
                <a:solidFill>
                  <a:srgbClr val="FFFF00"/>
                </a:solidFill>
                <a:cs typeface="Arial" charset="0"/>
              </a:rPr>
            </a:br>
            <a:r>
              <a:rPr lang="ru-RU" sz="2000" b="1" dirty="0" smtClean="0">
                <a:solidFill>
                  <a:srgbClr val="FFFF00"/>
                </a:solidFill>
                <a:cs typeface="Arial" charset="0"/>
              </a:rPr>
              <a:t>начальник отдела Штаба Всероссийской службы медицины катастроф  </a:t>
            </a:r>
            <a:endParaRPr lang="ru-RU" sz="20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62473" name="TextBox 3"/>
          <p:cNvSpPr txBox="1">
            <a:spLocks noChangeArrowheads="1"/>
          </p:cNvSpPr>
          <p:nvPr/>
        </p:nvSpPr>
        <p:spPr bwMode="auto">
          <a:xfrm>
            <a:off x="253206" y="2120583"/>
            <a:ext cx="8682037" cy="2653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altLang="ru-RU" sz="3200" b="1" dirty="0">
                <a:solidFill>
                  <a:srgbClr val="FFFF00"/>
                </a:solidFill>
              </a:rPr>
              <a:t>САНИТАРНАЯ АВИАЦИЯ РОССИИ: НАПРАВЛЕНИЯ  РАЗВИТИЯ,  </a:t>
            </a:r>
            <a:r>
              <a:rPr lang="ru-RU" altLang="ru-RU" sz="3200" b="1" dirty="0" smtClean="0">
                <a:solidFill>
                  <a:srgbClr val="FFFF00"/>
                </a:solidFill>
              </a:rPr>
              <a:t/>
            </a:r>
            <a:br>
              <a:rPr lang="ru-RU" altLang="ru-RU" sz="3200" b="1" dirty="0" smtClean="0">
                <a:solidFill>
                  <a:srgbClr val="FFFF00"/>
                </a:solidFill>
              </a:rPr>
            </a:br>
            <a:r>
              <a:rPr lang="ru-RU" altLang="ru-RU" sz="3200" b="1" dirty="0" smtClean="0">
                <a:solidFill>
                  <a:srgbClr val="FFFF00"/>
                </a:solidFill>
              </a:rPr>
              <a:t>РОЛЬ </a:t>
            </a:r>
            <a:r>
              <a:rPr lang="ru-RU" altLang="ru-RU" sz="3200" b="1" dirty="0">
                <a:solidFill>
                  <a:srgbClr val="FFFF00"/>
                </a:solidFill>
              </a:rPr>
              <a:t>В СИСТЕМЕ ОКАЗАНИЯ ЭКСТРЕННОЙ МЕДИЦИНСКОЙ ПОМОЩИ</a:t>
            </a:r>
            <a:endParaRPr lang="ru-RU" sz="3200" b="1" dirty="0">
              <a:solidFill>
                <a:srgbClr val="FFFF00"/>
              </a:solidFill>
              <a:latin typeface="Arial Black" pitchFamily="34" charset="0"/>
              <a:cs typeface="Arial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81215" y="5747295"/>
            <a:ext cx="41021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3366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Круглый стол «Вертолеты в системе </a:t>
            </a: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3366"/>
                </a:outerShdw>
              </a:effectLst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defRPr/>
            </a:pPr>
            <a:r>
              <a:rPr lang="ru-RU" sz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3366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медицинской эвакуации»</a:t>
            </a:r>
          </a:p>
        </p:txBody>
      </p:sp>
    </p:spTree>
    <p:extLst>
      <p:ext uri="{BB962C8B-B14F-4D97-AF65-F5344CB8AC3E}">
        <p14:creationId xmlns:p14="http://schemas.microsoft.com/office/powerpoint/2010/main" val="98273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496" y="1196752"/>
            <a:ext cx="9106519" cy="51521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altLang="ru-RU" sz="2400" b="1" dirty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легкие самолеты </a:t>
            </a:r>
            <a:r>
              <a:rPr lang="ru-RU" altLang="ru-RU" sz="2400" b="1" dirty="0" smtClean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– </a:t>
            </a:r>
            <a:br>
              <a:rPr lang="ru-RU" altLang="ru-RU" sz="2400" b="1" dirty="0" smtClean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дальность полета:</a:t>
            </a:r>
            <a:b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500 - 2000 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км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-  </a:t>
            </a:r>
            <a:r>
              <a:rPr lang="en-US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Pilatus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- 12 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и др.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endParaRPr lang="ru-RU" altLang="ru-RU" sz="2400" b="1" dirty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altLang="ru-RU" sz="2400" b="1" dirty="0" smtClean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среднемагистральные самолеты – </a:t>
            </a:r>
            <a:br>
              <a:rPr lang="ru-RU" altLang="ru-RU" sz="2400" b="1" dirty="0" smtClean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дальность полета: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до </a:t>
            </a:r>
            <a:r>
              <a:rPr lang="ru-RU" altLang="ru-RU" sz="2400" b="1" dirty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3000 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км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-</a:t>
            </a:r>
            <a:r>
              <a:rPr lang="ru-RU" altLang="ru-RU" sz="2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Ан-74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, Ан-148, </a:t>
            </a:r>
            <a:r>
              <a:rPr lang="en-US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Cessna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b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до </a:t>
            </a:r>
            <a:r>
              <a:rPr lang="ru-RU" altLang="ru-RU" sz="2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4500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км - </a:t>
            </a:r>
            <a:r>
              <a:rPr lang="en-US" sz="2400" b="1" dirty="0" err="1" smtClean="0">
                <a:solidFill>
                  <a:schemeClr val="bg1"/>
                </a:solidFill>
              </a:rPr>
              <a:t>Sukhoi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Superjet</a:t>
            </a:r>
            <a:r>
              <a:rPr lang="en-US" sz="2400" b="1" dirty="0">
                <a:solidFill>
                  <a:schemeClr val="bg1"/>
                </a:solidFill>
              </a:rPr>
              <a:t> 100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endParaRPr lang="ru-RU" altLang="ru-RU" sz="24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altLang="ru-RU" sz="2400" b="1" dirty="0" err="1" smtClean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дальнемагистральные</a:t>
            </a:r>
            <a:r>
              <a:rPr lang="ru-RU" altLang="ru-RU" sz="2400" b="1" dirty="0" smtClean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самолеты</a:t>
            </a:r>
            <a:r>
              <a:rPr lang="ru-RU" altLang="ru-RU" sz="2400" b="1" dirty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–</a:t>
            </a:r>
            <a:r>
              <a:rPr lang="ru-RU" altLang="ru-RU" sz="2400" b="1" dirty="0" smtClean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2400" b="1" dirty="0" smtClean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дальность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полета:</a:t>
            </a:r>
            <a:endParaRPr lang="ru-RU" altLang="ru-RU" sz="2400" b="1" dirty="0" smtClean="0">
              <a:solidFill>
                <a:srgbClr val="24CEFB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marL="450850">
              <a:lnSpc>
                <a:spcPct val="90000"/>
              </a:lnSpc>
            </a:pPr>
            <a:r>
              <a:rPr lang="ru-RU" altLang="ru-RU" sz="2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4400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км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-              Ан-148 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– 100Е</a:t>
            </a:r>
          </a:p>
          <a:p>
            <a:pPr marL="450850">
              <a:lnSpc>
                <a:spcPct val="90000"/>
              </a:lnSpc>
            </a:pPr>
            <a:r>
              <a:rPr lang="ru-RU" altLang="ru-RU" sz="2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4400 - 6000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км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-  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Ил-76</a:t>
            </a:r>
            <a:endParaRPr lang="ru-RU" alt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0850">
              <a:lnSpc>
                <a:spcPct val="90000"/>
              </a:lnSpc>
            </a:pPr>
            <a:r>
              <a:rPr lang="ru-RU" altLang="ru-RU" sz="2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8000 - 10000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км - </a:t>
            </a:r>
            <a:r>
              <a:rPr lang="en-US" altLang="ru-RU" sz="2400" b="1" dirty="0" err="1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Dassault</a:t>
            </a:r>
            <a:r>
              <a:rPr lang="en-US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Falcon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900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0" y="115888"/>
            <a:ext cx="91440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b="0" kern="1200" cap="none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ru-RU" altLang="ru-RU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САМОЛЕТЫ:</a:t>
            </a:r>
            <a:endParaRPr lang="ru-RU" altLang="ru-RU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20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7564" y="58227"/>
            <a:ext cx="54154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CEFB"/>
                </a:solidFill>
                <a:latin typeface="Arial" pitchFamily="34" charset="0"/>
                <a:cs typeface="Arial" pitchFamily="34" charset="0"/>
              </a:rPr>
              <a:t>Сравнение лётно-технических характеристик воздушных судов на 9-19 мест</a:t>
            </a:r>
            <a:endParaRPr lang="ru-RU" b="1" dirty="0">
              <a:solidFill>
                <a:srgbClr val="24CEFB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01" y="44624"/>
            <a:ext cx="2136652" cy="359665"/>
          </a:xfrm>
          <a:prstGeom prst="rect">
            <a:avLst/>
          </a:prstGeom>
        </p:spPr>
      </p:pic>
      <p:sp>
        <p:nvSpPr>
          <p:cNvPr id="35" name="AutoShape 9"/>
          <p:cNvSpPr>
            <a:spLocks noChangeArrowheads="1"/>
          </p:cNvSpPr>
          <p:nvPr/>
        </p:nvSpPr>
        <p:spPr bwMode="auto">
          <a:xfrm>
            <a:off x="25729" y="793025"/>
            <a:ext cx="9084778" cy="1256211"/>
          </a:xfrm>
          <a:prstGeom prst="roundRect">
            <a:avLst>
              <a:gd name="adj" fmla="val 2051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33669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2333154" y="1806504"/>
            <a:ext cx="17957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Cessna Grand Caravan</a:t>
            </a:r>
            <a:endParaRPr lang="ru-RU" sz="12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1356772" y="1792752"/>
            <a:ext cx="7355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Ан-3</a:t>
            </a:r>
          </a:p>
        </p:txBody>
      </p:sp>
      <p:sp>
        <p:nvSpPr>
          <p:cNvPr id="38" name="Text Box 16"/>
          <p:cNvSpPr txBox="1">
            <a:spLocks noChangeArrowheads="1"/>
          </p:cNvSpPr>
          <p:nvPr/>
        </p:nvSpPr>
        <p:spPr bwMode="auto">
          <a:xfrm>
            <a:off x="4429486" y="1805763"/>
            <a:ext cx="124948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ТВС-2МС</a:t>
            </a:r>
            <a:endParaRPr lang="ru-RU" sz="12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5797489" y="1807121"/>
            <a:ext cx="16810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ЛМС-9 (ТВС-2ДТ)</a:t>
            </a:r>
            <a:endParaRPr lang="ru-RU" sz="12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AutoShape 9"/>
          <p:cNvSpPr>
            <a:spLocks noChangeArrowheads="1"/>
          </p:cNvSpPr>
          <p:nvPr/>
        </p:nvSpPr>
        <p:spPr bwMode="auto">
          <a:xfrm>
            <a:off x="2520928" y="2055026"/>
            <a:ext cx="4203783" cy="1162519"/>
          </a:xfrm>
          <a:prstGeom prst="roundRect">
            <a:avLst>
              <a:gd name="adj" fmla="val 2051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33669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-2397" y="1200976"/>
            <a:ext cx="1171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spc="-1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9 мест</a:t>
            </a:r>
            <a:endParaRPr lang="ru-RU" sz="2000" b="1" spc="-1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2520928" y="2436947"/>
            <a:ext cx="1171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000" b="1" spc="-1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19 мест</a:t>
            </a:r>
            <a:endParaRPr lang="ru-RU" sz="2000" b="1" spc="-1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Picture 2" descr="https://upload.wikimedia.org/wikipedia/commons/a/a5/Let_L-41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" t="8059" r="7169" b="9824"/>
          <a:stretch/>
        </p:blipFill>
        <p:spPr bwMode="auto">
          <a:xfrm flipH="1">
            <a:off x="3666609" y="2107884"/>
            <a:ext cx="1460505" cy="900112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http://www.bizavnews.ru/images/images_full/Diamond_DAI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56" b="-1"/>
          <a:stretch/>
        </p:blipFill>
        <p:spPr bwMode="auto">
          <a:xfrm flipH="1">
            <a:off x="5181378" y="2107884"/>
            <a:ext cx="1488342" cy="900112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5" cstate="print"/>
          <a:srcRect t="-1" b="7137"/>
          <a:stretch/>
        </p:blipFill>
        <p:spPr>
          <a:xfrm>
            <a:off x="2405295" y="825387"/>
            <a:ext cx="1591027" cy="950505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2083" t="25167" r="4526" b="3926"/>
          <a:stretch/>
        </p:blipFill>
        <p:spPr bwMode="auto">
          <a:xfrm flipH="1">
            <a:off x="7479673" y="825388"/>
            <a:ext cx="1575709" cy="950503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7202533" y="1808507"/>
            <a:ext cx="190960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ru-RU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ЛМС-9 (Литера «О»)</a:t>
            </a:r>
            <a:endParaRPr lang="ru-RU" sz="12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8350935" y="1576956"/>
            <a:ext cx="730473" cy="276999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УГТ = 7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" name="Picture 16" descr="1584108"/>
          <p:cNvPicPr>
            <a:picLocks noChangeAspect="1" noChangeArrowheads="1"/>
          </p:cNvPicPr>
          <p:nvPr/>
        </p:nvPicPr>
        <p:blipFill>
          <a:blip r:embed="rId8" cstate="print"/>
          <a:srcRect t="2663" b="9744"/>
          <a:stretch>
            <a:fillRect/>
          </a:stretch>
        </p:blipFill>
        <p:spPr bwMode="auto">
          <a:xfrm>
            <a:off x="800601" y="825389"/>
            <a:ext cx="1567391" cy="950503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pic>
        <p:nvPicPr>
          <p:cNvPr id="50" name="Picture 13" descr="DSC08106"/>
          <p:cNvPicPr>
            <a:picLocks noChangeAspect="1" noChangeArrowheads="1"/>
          </p:cNvPicPr>
          <p:nvPr/>
        </p:nvPicPr>
        <p:blipFill>
          <a:blip r:embed="rId9" cstate="print"/>
          <a:srcRect l="10817" t="28712" r="34465" b="24594"/>
          <a:stretch>
            <a:fillRect/>
          </a:stretch>
        </p:blipFill>
        <p:spPr bwMode="auto">
          <a:xfrm>
            <a:off x="4030273" y="825391"/>
            <a:ext cx="1664254" cy="950024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51" name="TextBox 50"/>
          <p:cNvSpPr txBox="1"/>
          <p:nvPr/>
        </p:nvSpPr>
        <p:spPr>
          <a:xfrm>
            <a:off x="3938965" y="569104"/>
            <a:ext cx="6880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5400" b="1" dirty="0" smtClean="0">
                <a:solidFill>
                  <a:srgbClr val="66FF99"/>
                </a:solidFill>
                <a:latin typeface="+mj-lt"/>
              </a:rPr>
              <a:t> </a:t>
            </a:r>
            <a:endParaRPr lang="ru-RU" sz="5400" dirty="0">
              <a:solidFill>
                <a:srgbClr val="66FF99"/>
              </a:solidFill>
              <a:latin typeface="+mj-lt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4964381" y="1562310"/>
            <a:ext cx="751383" cy="276999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УГТ = 9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576" t="28684" r="34084" b="28092"/>
          <a:stretch/>
        </p:blipFill>
        <p:spPr>
          <a:xfrm>
            <a:off x="5733080" y="825388"/>
            <a:ext cx="1707135" cy="950505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</p:pic>
      <p:sp>
        <p:nvSpPr>
          <p:cNvPr id="54" name="TextBox 53"/>
          <p:cNvSpPr txBox="1"/>
          <p:nvPr/>
        </p:nvSpPr>
        <p:spPr>
          <a:xfrm>
            <a:off x="5699659" y="575981"/>
            <a:ext cx="6880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5400" b="1" dirty="0" smtClean="0">
                <a:solidFill>
                  <a:srgbClr val="66FF99"/>
                </a:solidFill>
                <a:latin typeface="+mj-lt"/>
              </a:rPr>
              <a:t> </a:t>
            </a:r>
            <a:endParaRPr lang="ru-RU" sz="5400" dirty="0">
              <a:solidFill>
                <a:srgbClr val="66FF99"/>
              </a:solidFill>
              <a:latin typeface="+mj-lt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6724711" y="1576956"/>
            <a:ext cx="730473" cy="276999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УГТ = 6</a:t>
            </a:r>
            <a:endParaRPr lang="ru-RU" sz="12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6" name="Group 82"/>
          <p:cNvGraphicFramePr>
            <a:graphicFrameLocks noGrp="1"/>
          </p:cNvGraphicFramePr>
          <p:nvPr>
            <p:extLst/>
          </p:nvPr>
        </p:nvGraphicFramePr>
        <p:xfrm>
          <a:off x="146416" y="3230881"/>
          <a:ext cx="8799464" cy="3483008"/>
        </p:xfrm>
        <a:graphic>
          <a:graphicData uri="http://schemas.openxmlformats.org/drawingml/2006/table">
            <a:tbl>
              <a:tblPr/>
              <a:tblGrid>
                <a:gridCol w="375554"/>
                <a:gridCol w="2672987"/>
                <a:gridCol w="644979"/>
                <a:gridCol w="693964"/>
                <a:gridCol w="734786"/>
                <a:gridCol w="773974"/>
                <a:gridCol w="838200"/>
                <a:gridCol w="771797"/>
                <a:gridCol w="607423"/>
                <a:gridCol w="685800"/>
              </a:tblGrid>
              <a:tr h="50900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№ </a:t>
                      </a:r>
                      <a:r>
                        <a:rPr kumimoji="0" lang="ru-RU" sz="1100" b="1" i="0" u="none" strike="noStrike" kern="0" cap="none" spc="-50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п</a:t>
                      </a:r>
                      <a:r>
                        <a:rPr kumimoji="0" lang="ru-RU" sz="11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/</a:t>
                      </a:r>
                      <a:r>
                        <a:rPr kumimoji="0" lang="ru-RU" sz="1100" b="1" i="0" u="none" strike="noStrike" kern="0" cap="none" spc="-50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п</a:t>
                      </a:r>
                      <a:endParaRPr kumimoji="0" lang="ru-RU" sz="1100" b="1" i="0" u="none" strike="noStrike" kern="0" cap="none" spc="-50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1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Лётно-технические характеристики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Ан-3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1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Cessna Grand Caravan</a:t>
                      </a:r>
                      <a:endParaRPr kumimoji="0" lang="ru-RU" sz="1100" b="1" i="0" u="none" strike="noStrike" kern="0" cap="none" spc="-50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1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Pilatus PC12NG</a:t>
                      </a:r>
                      <a:endParaRPr kumimoji="0" lang="ru-RU" sz="1100" b="1" i="0" u="none" strike="noStrike" kern="0" cap="none" spc="-50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ТВС-2МС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ЛМС</a:t>
                      </a:r>
                      <a:r>
                        <a:rPr kumimoji="0" lang="en-US" sz="11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-9</a:t>
                      </a:r>
                      <a:endParaRPr kumimoji="0" lang="ru-RU" sz="1100" b="1" i="0" u="none" strike="noStrike" kern="0" cap="none" spc="-50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(ТВС-2ДТ)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endParaRPr kumimoji="0" lang="ru-RU" sz="1100" b="1" i="0" u="none" strike="noStrike" kern="0" cap="none" spc="-50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ЛМС</a:t>
                      </a:r>
                      <a:r>
                        <a:rPr kumimoji="0" lang="en-US" sz="11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-9</a:t>
                      </a:r>
                      <a:endParaRPr kumimoji="0" lang="ru-RU" sz="1100" b="1" i="0" u="none" strike="noStrike" kern="0" cap="none" spc="-50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(Литера «О»)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1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L-410</a:t>
                      </a:r>
                      <a:endParaRPr kumimoji="0" lang="ru-RU" sz="1100" b="1" i="0" u="none" strike="noStrike" kern="0" cap="none" spc="-50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ЛМС-19 (УЗГА </a:t>
                      </a:r>
                      <a:r>
                        <a:rPr kumimoji="0" lang="en-US" sz="11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DA-19</a:t>
                      </a:r>
                      <a:r>
                        <a:rPr kumimoji="0" lang="ru-RU" sz="11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8427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Courier New" pitchFamily="49" charset="0"/>
                        </a:rPr>
                        <a:t>1</a:t>
                      </a:r>
                      <a:endParaRPr kumimoji="0" lang="ru-RU" sz="1100" b="0" i="0" u="none" strike="noStrike" kern="0" cap="none" spc="-50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cs typeface="Courier New" pitchFamily="49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Вес пустого ВС, кг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3 500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2 250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2985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3 050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2 900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2 900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4 050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4 100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943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Courier New" pitchFamily="49" charset="0"/>
                        </a:rPr>
                        <a:t>2</a:t>
                      </a:r>
                      <a:endParaRPr kumimoji="0" lang="ru-RU" sz="1100" b="0" i="0" u="none" strike="noStrike" kern="0" cap="none" spc="-50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Максимальная коммерческая загрузка, кг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1 800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1 500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1024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1 500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2 000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3 500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1 800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1 900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Courier New" pitchFamily="49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Courier New" pitchFamily="49" charset="0"/>
                        </a:rPr>
                        <a:t>Максимальный взлётный вес, кг</a:t>
                      </a:r>
                      <a:endParaRPr kumimoji="0" lang="ru-RU" sz="1100" b="0" i="0" u="none" strike="noStrike" kern="0" cap="none" spc="-50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+mn-ea"/>
                        <a:cs typeface="Courier New" pitchFamily="49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5 800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3 970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4740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5 500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5 700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7 300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6 600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6 800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Courier New" pitchFamily="49" charset="0"/>
                        </a:rPr>
                        <a:t>4</a:t>
                      </a:r>
                      <a:endParaRPr kumimoji="0" lang="ru-RU" sz="1100" b="0" i="0" u="none" strike="noStrike" kern="0" cap="none" spc="-50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Крейсерская скорость, км/ч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240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314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515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240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330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386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Courier New" pitchFamily="49" charset="0"/>
                        </a:rPr>
                        <a:t>5</a:t>
                      </a:r>
                      <a:endParaRPr kumimoji="0" lang="ru-RU" sz="1100" b="0" i="0" u="none" strike="noStrike" kern="0" cap="none" spc="-50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Часовой расход топлива крейсерский, л/ч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260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219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208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185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190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230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396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189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7346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Courier New" pitchFamily="49" charset="0"/>
                        </a:rPr>
                        <a:t>6</a:t>
                      </a:r>
                      <a:endParaRPr kumimoji="0" lang="ru-RU" sz="1100" b="0" i="0" u="none" strike="noStrike" kern="0" cap="none" spc="-50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Дальность полёта с макс. комм. </a:t>
                      </a:r>
                      <a:r>
                        <a:rPr kumimoji="0" lang="ru-RU" sz="1100" b="0" i="0" u="none" strike="noStrike" kern="0" cap="none" spc="-50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загр</a:t>
                      </a: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., км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250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1545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1 200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1500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1500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450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1050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Courier New" pitchFamily="49" charset="0"/>
                        </a:rPr>
                        <a:t>7</a:t>
                      </a:r>
                      <a:endParaRPr kumimoji="0" lang="ru-RU" sz="1100" b="0" i="0" u="none" strike="noStrike" kern="0" cap="none" spc="-50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Дальность полёта с макс. </a:t>
                      </a:r>
                      <a:r>
                        <a:rPr kumimoji="0" lang="ru-RU" sz="1100" b="0" i="0" u="none" strike="noStrike" kern="0" cap="none" spc="-50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зап.</a:t>
                      </a: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100" b="0" i="0" u="none" strike="noStrike" kern="0" cap="none" spc="-50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топл</a:t>
                      </a: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., км</a:t>
                      </a:r>
                      <a:endParaRPr kumimoji="0" lang="ru-RU" sz="1100" b="0" i="0" u="none" strike="noStrike" kern="0" cap="none" spc="-50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1 230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1 667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3325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1 400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3 500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4 200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1400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2500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Courier New" pitchFamily="49" charset="0"/>
                        </a:rPr>
                        <a:t>8</a:t>
                      </a:r>
                      <a:endParaRPr kumimoji="0" lang="ru-RU" sz="1100" b="0" i="0" u="none" strike="noStrike" kern="0" cap="none" spc="-50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Длина разбега/пробега </a:t>
                      </a:r>
                      <a:r>
                        <a:rPr kumimoji="0" lang="ru-RU" sz="1100" b="0" i="1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(без реверса), </a:t>
                      </a: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м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140/240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416/310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503/-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80/150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80/150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150/190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350/450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cs typeface="Courier New" pitchFamily="49" charset="0"/>
                        </a:rPr>
                        <a:t>9</a:t>
                      </a:r>
                      <a:endParaRPr kumimoji="0" lang="ru-RU" sz="1100" b="0" i="0" u="none" strike="noStrike" kern="0" cap="none" spc="-50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Время набора 3 000 м, мин.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6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9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</a:rPr>
                        <a:t>Максимальная высота полёта, м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3 500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3 500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9 144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3 500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5 500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5 500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3 500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5 000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Расход </a:t>
                      </a:r>
                      <a:r>
                        <a:rPr kumimoji="0" lang="ru-RU" sz="1100" b="0" i="0" u="none" strike="noStrike" kern="0" cap="none" spc="-50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топлива, гр. на </a:t>
                      </a: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 пасс. км</a:t>
                      </a:r>
                      <a:endParaRPr kumimoji="0" lang="ru-RU" sz="1100" b="0" i="0" u="none" strike="noStrike" kern="0" cap="none" spc="-50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94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60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67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55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60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42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 smtClean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23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 Расход </a:t>
                      </a:r>
                      <a:r>
                        <a:rPr kumimoji="0" lang="ru-RU" sz="1100" b="0" i="0" u="none" strike="noStrike" kern="0" cap="none" spc="-50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топлива, гр. на </a:t>
                      </a:r>
                      <a:r>
                        <a:rPr kumimoji="0" lang="ru-RU" sz="11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ru-RU" sz="1100" b="0" i="0" u="none" strike="noStrike" kern="0" cap="none" spc="-50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т </a:t>
                      </a:r>
                      <a:r>
                        <a:rPr kumimoji="0" lang="ru-RU" sz="1100" b="0" i="0" u="none" strike="noStrike" kern="0" cap="none" spc="-50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charset="0"/>
                          <a:ea typeface="+mn-ea"/>
                          <a:cs typeface="+mn-cs"/>
                        </a:rPr>
                        <a:t>комм.нагр.км</a:t>
                      </a:r>
                      <a:endParaRPr kumimoji="0" lang="ru-RU" sz="1100" b="0" i="0" u="none" strike="noStrike" kern="0" cap="none" spc="-50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469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400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308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401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247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155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445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100" kern="1200" dirty="0">
                          <a:solidFill>
                            <a:srgbClr val="000066"/>
                          </a:solidFill>
                          <a:effectLst/>
                          <a:latin typeface="Arial"/>
                          <a:ea typeface="Times New Roman"/>
                          <a:cs typeface="Courier New"/>
                        </a:rPr>
                        <a:t>228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4112709" y="2994821"/>
            <a:ext cx="7355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L-410</a:t>
            </a:r>
            <a:endParaRPr lang="ru-RU" sz="12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5485302" y="2998226"/>
            <a:ext cx="12415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УЗГА-</a:t>
            </a:r>
            <a:r>
              <a:rPr lang="en-US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DA-19</a:t>
            </a:r>
            <a:endParaRPr lang="ru-RU" sz="12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Овал 58"/>
          <p:cNvSpPr/>
          <p:nvPr/>
        </p:nvSpPr>
        <p:spPr>
          <a:xfrm>
            <a:off x="6206398" y="3975796"/>
            <a:ext cx="1452369" cy="3137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" name="Овал 59"/>
          <p:cNvSpPr/>
          <p:nvPr/>
        </p:nvSpPr>
        <p:spPr>
          <a:xfrm>
            <a:off x="6206398" y="4474578"/>
            <a:ext cx="1452369" cy="3137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" name="Овал 60"/>
          <p:cNvSpPr/>
          <p:nvPr/>
        </p:nvSpPr>
        <p:spPr>
          <a:xfrm>
            <a:off x="6206397" y="4973360"/>
            <a:ext cx="1452369" cy="3137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" name="Овал 61"/>
          <p:cNvSpPr/>
          <p:nvPr/>
        </p:nvSpPr>
        <p:spPr>
          <a:xfrm>
            <a:off x="6206398" y="5482380"/>
            <a:ext cx="1452369" cy="31372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0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7564" y="58227"/>
            <a:ext cx="54154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4CEFB"/>
                </a:solidFill>
                <a:latin typeface="Arial" pitchFamily="34" charset="0"/>
                <a:cs typeface="Arial" pitchFamily="34" charset="0"/>
              </a:rPr>
              <a:t>Сравнение лётно-технических характеристик воздушных судов на 5</a:t>
            </a:r>
            <a:r>
              <a:rPr lang="en-US" b="1" dirty="0" smtClean="0">
                <a:solidFill>
                  <a:srgbClr val="24CEFB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ru-RU" b="1" dirty="0" smtClean="0">
                <a:solidFill>
                  <a:srgbClr val="24CEFB"/>
                </a:solidFill>
                <a:latin typeface="Arial" pitchFamily="34" charset="0"/>
                <a:cs typeface="Arial" pitchFamily="34" charset="0"/>
              </a:rPr>
              <a:t>-80 мест</a:t>
            </a:r>
            <a:endParaRPr lang="ru-RU" b="1" dirty="0">
              <a:solidFill>
                <a:srgbClr val="24CEFB"/>
              </a:solidFill>
            </a:endParaRP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101" y="44624"/>
            <a:ext cx="2136652" cy="359665"/>
          </a:xfrm>
          <a:prstGeom prst="rect">
            <a:avLst/>
          </a:prstGeom>
        </p:spPr>
      </p:pic>
      <p:sp>
        <p:nvSpPr>
          <p:cNvPr id="35" name="AutoShape 9"/>
          <p:cNvSpPr>
            <a:spLocks noChangeArrowheads="1"/>
          </p:cNvSpPr>
          <p:nvPr/>
        </p:nvSpPr>
        <p:spPr bwMode="auto">
          <a:xfrm>
            <a:off x="25729" y="793025"/>
            <a:ext cx="9084778" cy="1256211"/>
          </a:xfrm>
          <a:prstGeom prst="roundRect">
            <a:avLst>
              <a:gd name="adj" fmla="val 2051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33669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36" name="Text Box 14"/>
          <p:cNvSpPr txBox="1">
            <a:spLocks noChangeArrowheads="1"/>
          </p:cNvSpPr>
          <p:nvPr/>
        </p:nvSpPr>
        <p:spPr bwMode="auto">
          <a:xfrm>
            <a:off x="1181782" y="1796729"/>
            <a:ext cx="7225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Ан-</a:t>
            </a:r>
            <a:r>
              <a:rPr lang="en-US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24</a:t>
            </a:r>
            <a:endParaRPr lang="ru-RU" sz="12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 Box 16"/>
          <p:cNvSpPr txBox="1">
            <a:spLocks noChangeArrowheads="1"/>
          </p:cNvSpPr>
          <p:nvPr/>
        </p:nvSpPr>
        <p:spPr bwMode="auto">
          <a:xfrm>
            <a:off x="6307180" y="1798957"/>
            <a:ext cx="13917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ATR-42-500</a:t>
            </a:r>
            <a:endParaRPr lang="ru-RU" sz="12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AutoShape 9"/>
          <p:cNvSpPr>
            <a:spLocks noChangeArrowheads="1"/>
          </p:cNvSpPr>
          <p:nvPr/>
        </p:nvSpPr>
        <p:spPr bwMode="auto">
          <a:xfrm>
            <a:off x="2049255" y="2055026"/>
            <a:ext cx="5012872" cy="1162519"/>
          </a:xfrm>
          <a:prstGeom prst="roundRect">
            <a:avLst>
              <a:gd name="adj" fmla="val 2051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rgbClr val="336699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>
              <a:latin typeface="Times New Roman" pitchFamily="18" charset="0"/>
            </a:endParaRPr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-2398" y="1031063"/>
            <a:ext cx="84706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ru-RU" sz="2000" b="1" spc="-1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000" b="1" spc="-1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0-</a:t>
            </a:r>
            <a:r>
              <a:rPr lang="en-US" sz="2000" b="1" spc="-1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6</a:t>
            </a:r>
            <a:r>
              <a:rPr lang="ru-RU" sz="2000" b="1" spc="-1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000" b="1" spc="-1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0"/>
              </a:spcBef>
            </a:pPr>
            <a:r>
              <a:rPr lang="ru-RU" sz="2000" b="1" spc="-1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мест</a:t>
            </a:r>
            <a:endParaRPr lang="ru-RU" sz="2000" b="1" spc="-1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Text Box 14"/>
          <p:cNvSpPr txBox="1">
            <a:spLocks noChangeArrowheads="1"/>
          </p:cNvSpPr>
          <p:nvPr/>
        </p:nvSpPr>
        <p:spPr bwMode="auto">
          <a:xfrm>
            <a:off x="2169294" y="2236040"/>
            <a:ext cx="9487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ru-RU" sz="2000" b="1" spc="-1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60-</a:t>
            </a:r>
            <a:r>
              <a:rPr lang="en-US" sz="2000" b="1" spc="-1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ru-RU" sz="2000" b="1" spc="-1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2000" b="1" spc="-100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  <a:p>
            <a:pPr>
              <a:spcBef>
                <a:spcPts val="0"/>
              </a:spcBef>
            </a:pPr>
            <a:r>
              <a:rPr lang="ru-RU" sz="2000" b="1" spc="-1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мест</a:t>
            </a:r>
            <a:endParaRPr lang="ru-RU" sz="2000" b="1" spc="-1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 Box 16"/>
          <p:cNvSpPr txBox="1">
            <a:spLocks noChangeArrowheads="1"/>
          </p:cNvSpPr>
          <p:nvPr/>
        </p:nvSpPr>
        <p:spPr bwMode="auto">
          <a:xfrm>
            <a:off x="7840662" y="1792179"/>
            <a:ext cx="1127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DHC-8 Q300</a:t>
            </a:r>
            <a:endParaRPr lang="ru-RU" sz="12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6" name="Group 82"/>
          <p:cNvGraphicFramePr>
            <a:graphicFrameLocks noGrp="1"/>
          </p:cNvGraphicFramePr>
          <p:nvPr>
            <p:extLst/>
          </p:nvPr>
        </p:nvGraphicFramePr>
        <p:xfrm>
          <a:off x="25727" y="3230881"/>
          <a:ext cx="9084780" cy="3297070"/>
        </p:xfrm>
        <a:graphic>
          <a:graphicData uri="http://schemas.openxmlformats.org/drawingml/2006/table">
            <a:tbl>
              <a:tblPr/>
              <a:tblGrid>
                <a:gridCol w="375305"/>
                <a:gridCol w="2522974"/>
                <a:gridCol w="683252"/>
                <a:gridCol w="749508"/>
                <a:gridCol w="566294"/>
                <a:gridCol w="742954"/>
                <a:gridCol w="710293"/>
                <a:gridCol w="603735"/>
                <a:gridCol w="702551"/>
                <a:gridCol w="718457"/>
                <a:gridCol w="709457"/>
              </a:tblGrid>
              <a:tr h="50900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№ </a:t>
                      </a:r>
                      <a:r>
                        <a:rPr kumimoji="0" lang="ru-RU" sz="1000" b="1" i="0" u="none" strike="noStrike" kern="0" cap="none" spc="-50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r>
                        <a:rPr kumimoji="0" lang="ru-RU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/</a:t>
                      </a:r>
                      <a:r>
                        <a:rPr kumimoji="0" lang="ru-RU" sz="1000" b="1" i="0" u="none" strike="noStrike" kern="0" cap="none" spc="-50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</a:t>
                      </a:r>
                      <a:endParaRPr kumimoji="0" lang="ru-RU" sz="1000" b="1" i="0" u="none" strike="noStrike" kern="0" cap="none" spc="-50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1" i="0" u="none" strike="noStrike" kern="0" cap="none" spc="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Лётно-технические характеристики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Ан-24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Ан-140-100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Ту</a:t>
                      </a:r>
                      <a:r>
                        <a:rPr kumimoji="0" lang="en-US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-324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MA600</a:t>
                      </a:r>
                      <a:endParaRPr kumimoji="0" lang="ru-RU" sz="1000" b="1" i="0" u="none" strike="noStrike" kern="0" cap="none" spc="-50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  <a:p>
                      <a:pPr algn="ctr"/>
                      <a:r>
                        <a:rPr kumimoji="0" lang="ru-RU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Китай</a:t>
                      </a:r>
                      <a:endParaRPr kumimoji="0" lang="ru-RU" sz="1000" b="1" i="0" u="none" strike="noStrike" kern="0" cap="none" spc="-50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ATR-42</a:t>
                      </a:r>
                      <a:r>
                        <a:rPr kumimoji="0" lang="ru-RU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-500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Франция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DHC-8 Q300 </a:t>
                      </a:r>
                      <a:r>
                        <a:rPr kumimoji="0" lang="ru-RU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Канада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Ил</a:t>
                      </a:r>
                      <a:r>
                        <a:rPr kumimoji="0" lang="en-US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-114</a:t>
                      </a:r>
                      <a:endParaRPr kumimoji="0" lang="ru-RU" sz="1000" b="1" i="0" u="none" strike="noStrike" kern="0" cap="none" spc="-50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ATR-72</a:t>
                      </a:r>
                      <a:r>
                        <a:rPr kumimoji="0" lang="ru-RU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-500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Франция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en-US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DHC-8 Q400</a:t>
                      </a:r>
                      <a:endParaRPr kumimoji="0" lang="ru-RU" sz="1000" b="1" i="0" u="none" strike="noStrike" kern="0" cap="none" spc="-50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  <a:defRPr/>
                      </a:pPr>
                      <a:r>
                        <a:rPr kumimoji="0" lang="ru-RU" sz="1000" b="1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Канада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8427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en-US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ru-RU" sz="1000" b="0" i="0" u="none" strike="noStrike" kern="0" cap="none" spc="-50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Вес пустого ВС, кг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14 600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12 810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5 500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13</a:t>
                      </a: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730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11 250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11 79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15 000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13 010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17</a:t>
                      </a:r>
                      <a:r>
                        <a:rPr lang="en-US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819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94363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Максимальная коммерческая загрузка, кг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5 000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6 000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r>
                        <a:rPr lang="en-US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r>
                        <a:rPr lang="en-US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5 300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6 120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6 500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7 500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</a:t>
                      </a:r>
                      <a:r>
                        <a:rPr lang="en-US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036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Максимальный взлётный вес, кг</a:t>
                      </a:r>
                      <a:endParaRPr kumimoji="0" lang="ru-RU" sz="1000" b="0" i="0" u="none" strike="noStrike" kern="0" cap="none" spc="-50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21 000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21 500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23 700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800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18 600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19 50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23 500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22 000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29</a:t>
                      </a:r>
                      <a:r>
                        <a:rPr lang="en-US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257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Крейсерская скорость, км/ч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423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460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830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430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450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528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430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532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Часовой расход топлива крейсерский, кг/ч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950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560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580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590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670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870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27346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Дальность полёта с макс. комм. </a:t>
                      </a:r>
                      <a:r>
                        <a:rPr kumimoji="0" lang="ru-RU" sz="1000" b="0" i="0" u="none" strike="noStrike" kern="0" cap="none" spc="-50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загр</a:t>
                      </a: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., км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990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1 300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2 500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</a:t>
                      </a: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430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1 555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1 558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1 820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1 324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878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Дальность полёта с макс. </a:t>
                      </a:r>
                      <a:r>
                        <a:rPr kumimoji="0" lang="ru-RU" sz="1000" b="0" i="0" u="none" strike="noStrike" kern="0" cap="none" spc="-50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зап.</a:t>
                      </a: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</a:t>
                      </a:r>
                      <a:r>
                        <a:rPr kumimoji="0" lang="ru-RU" sz="1000" b="0" i="0" u="none" strike="noStrike" kern="0" cap="none" spc="-50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топл</a:t>
                      </a: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., км</a:t>
                      </a:r>
                      <a:endParaRPr kumimoji="0" lang="ru-RU" sz="1000" b="0" i="0" u="none" strike="noStrike" kern="0" cap="none" spc="-50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1 900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3 050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7 000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</a:t>
                      </a: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450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2 963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2 034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4 700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3 622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826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dirty="0" err="1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Пассажировместимость</a:t>
                      </a: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, чел.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52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52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56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60 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56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64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74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Скороподъёмность, м/с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5-10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r>
                        <a:rPr lang="ru-RU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9,4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6,88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Практический потолок, м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7 700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7 200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11 600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  <a:r>
                        <a:rPr lang="en-US" sz="1100" baseline="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622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5 485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7 620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8 000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7 620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8 200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Взлетная/посадочная дистанция., м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1248/</a:t>
                      </a:r>
                      <a:r>
                        <a:rPr lang="en-US" sz="1000" b="0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000" b="0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620</a:t>
                      </a:r>
                      <a:endParaRPr lang="ru-RU" sz="1000" b="0" kern="1200" spc="-5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1250/</a:t>
                      </a:r>
                      <a:r>
                        <a:rPr lang="en-US" sz="1000" b="0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000" b="0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1350</a:t>
                      </a:r>
                      <a:endParaRPr lang="ru-RU" sz="1000" b="0" kern="1200" spc="-5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b="0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1800*</a:t>
                      </a:r>
                      <a:endParaRPr lang="ru-RU" sz="1000" b="0" kern="1200" spc="-5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1420/ 1400</a:t>
                      </a:r>
                      <a:r>
                        <a:rPr lang="ru-RU" sz="1000" b="0" kern="1200" spc="-50" baseline="0" dirty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1165/</a:t>
                      </a:r>
                      <a:r>
                        <a:rPr lang="en-US" sz="1000" b="0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000" b="0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1040</a:t>
                      </a:r>
                      <a:endParaRPr lang="ru-RU" sz="1000" b="0" kern="1200" spc="-5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1000" b="0" kern="1200" spc="-5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1360/</a:t>
                      </a:r>
                      <a:r>
                        <a:rPr lang="en-US" sz="1000" b="0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000" b="0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1260</a:t>
                      </a:r>
                      <a:endParaRPr lang="ru-RU" sz="1000" b="0" kern="1200" spc="-5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1223/</a:t>
                      </a:r>
                      <a:r>
                        <a:rPr lang="en-US" sz="1000" b="0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 </a:t>
                      </a:r>
                      <a:r>
                        <a:rPr lang="ru-RU" sz="1000" b="0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1048</a:t>
                      </a:r>
                      <a:endParaRPr lang="ru-RU" sz="1000" b="0" kern="1200" spc="-5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spc="-50" baseline="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1468/ 1290</a:t>
                      </a:r>
                      <a:endParaRPr lang="ru-RU" sz="1000" b="0" kern="1200" spc="-50" baseline="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  <a:tr h="13716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BD0D9"/>
                        </a:buClr>
                        <a:buSzPct val="95000"/>
                        <a:buFont typeface="Wingdings 2" pitchFamily="18" charset="2"/>
                        <a:buNone/>
                        <a:tabLst/>
                      </a:pP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 Расход </a:t>
                      </a:r>
                      <a:r>
                        <a:rPr kumimoji="0" lang="ru-RU" sz="1000" b="0" i="0" u="none" strike="noStrike" kern="0" cap="none" spc="-50" normalizeH="0" baseline="0" dirty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топлива, гр. на </a:t>
                      </a:r>
                      <a:r>
                        <a:rPr kumimoji="0" lang="ru-RU" sz="1000" b="0" i="0" u="none" strike="noStrike" kern="0" cap="none" spc="-50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ea typeface="+mn-ea"/>
                          <a:cs typeface="Arial" pitchFamily="34" charset="0"/>
                        </a:rPr>
                        <a:t>1 пасс. км</a:t>
                      </a:r>
                      <a:endParaRPr kumimoji="0" lang="ru-RU" sz="1000" b="0" i="0" u="none" strike="noStrike" kern="0" cap="none" spc="-50" normalizeH="0" baseline="0" dirty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39,0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24,4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-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25,7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19,8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20,8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21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26</a:t>
                      </a:r>
                      <a:endParaRPr lang="ru-RU" sz="1000" b="0" kern="1200" dirty="0"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6699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2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sp>
        <p:nvSpPr>
          <p:cNvPr id="57" name="Text Box 14"/>
          <p:cNvSpPr txBox="1">
            <a:spLocks noChangeArrowheads="1"/>
          </p:cNvSpPr>
          <p:nvPr/>
        </p:nvSpPr>
        <p:spPr bwMode="auto">
          <a:xfrm>
            <a:off x="3320801" y="2994821"/>
            <a:ext cx="7355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Ил</a:t>
            </a:r>
            <a:r>
              <a:rPr lang="en-US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ru-RU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4</a:t>
            </a:r>
            <a:endParaRPr lang="ru-RU" sz="12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 Box 14"/>
          <p:cNvSpPr txBox="1">
            <a:spLocks noChangeArrowheads="1"/>
          </p:cNvSpPr>
          <p:nvPr/>
        </p:nvSpPr>
        <p:spPr bwMode="auto">
          <a:xfrm>
            <a:off x="4530114" y="2998226"/>
            <a:ext cx="124157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ATR-72-500</a:t>
            </a:r>
            <a:endParaRPr lang="ru-RU" sz="12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0" name="Picture 6" descr="https://cdn-business.discourse.org/uploads/infinite_flight/original/3X/b/3/b3e9cf06601641fb2189d77b41997db9c50beb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786" y="891252"/>
            <a:ext cx="1342329" cy="894886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avia.pro/sites/default/files/images/tu-324_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6" t="8794" r="7155" b="9873"/>
          <a:stretch/>
        </p:blipFill>
        <p:spPr bwMode="auto">
          <a:xfrm>
            <a:off x="3670970" y="897661"/>
            <a:ext cx="1300195" cy="899068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 Box 14"/>
          <p:cNvSpPr txBox="1">
            <a:spLocks noChangeArrowheads="1"/>
          </p:cNvSpPr>
          <p:nvPr/>
        </p:nvSpPr>
        <p:spPr bwMode="auto">
          <a:xfrm>
            <a:off x="5299794" y="1794301"/>
            <a:ext cx="7225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MA-600</a:t>
            </a:r>
            <a:endParaRPr lang="ru-RU" sz="12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Text Box 14"/>
          <p:cNvSpPr txBox="1">
            <a:spLocks noChangeArrowheads="1"/>
          </p:cNvSpPr>
          <p:nvPr/>
        </p:nvSpPr>
        <p:spPr bwMode="auto">
          <a:xfrm>
            <a:off x="3971395" y="1802465"/>
            <a:ext cx="72256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Ту</a:t>
            </a:r>
            <a:r>
              <a:rPr lang="en-US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-324</a:t>
            </a:r>
            <a:endParaRPr lang="ru-RU" sz="12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Text Box 14"/>
          <p:cNvSpPr txBox="1">
            <a:spLocks noChangeArrowheads="1"/>
          </p:cNvSpPr>
          <p:nvPr/>
        </p:nvSpPr>
        <p:spPr bwMode="auto">
          <a:xfrm>
            <a:off x="2423244" y="1798956"/>
            <a:ext cx="11021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dirty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Ан-140-100</a:t>
            </a:r>
          </a:p>
        </p:txBody>
      </p:sp>
      <p:sp>
        <p:nvSpPr>
          <p:cNvPr id="67" name="Text Box 16"/>
          <p:cNvSpPr txBox="1">
            <a:spLocks noChangeArrowheads="1"/>
          </p:cNvSpPr>
          <p:nvPr/>
        </p:nvSpPr>
        <p:spPr bwMode="auto">
          <a:xfrm>
            <a:off x="5804344" y="2998225"/>
            <a:ext cx="112771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2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DHC-8 Q400</a:t>
            </a:r>
            <a:endParaRPr lang="ru-RU" sz="1200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42" name="Picture 18" descr="https://cdn-business.discourse.org/uploads/infinite_flight/original/3X/1/5/155e2177dca44b5b0f4768f35c22605bb13f7b8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703" y="2165632"/>
            <a:ext cx="1272435" cy="848703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://samolety.org/wp-content/gallery/atr-72-utair/vq-bld-utair-aviation-atr-72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770" y="2165633"/>
            <a:ext cx="1278648" cy="848703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upload.wikimedia.org/wikipedia/commons/a/a9/ATR_42-500_NordStar_ex-Taimyr_Air_(TYA)_F-WWLB_-_MSN_823_-_Will_be_VQ-BKN_(5504356390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043" y="897661"/>
            <a:ext cx="1332299" cy="888476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://www.yugopolis.ru/media/cache/news/data/img/cdbb04ac08902ad689d7e0cd19585b33/615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622" y="891252"/>
            <a:ext cx="1384304" cy="894886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9" name="Picture 35" descr="http://www.avsimrus.com/forum/uploads/monthly_06_2012/post-66843-0-86318800-1338536807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2"/>
          <a:stretch/>
        </p:blipFill>
        <p:spPr bwMode="auto">
          <a:xfrm>
            <a:off x="859877" y="891252"/>
            <a:ext cx="1339846" cy="894886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1" name="Picture 37" descr="http://www.airteamimages.com/pics/136/136605_800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0" r="4984" b="13297"/>
          <a:stretch/>
        </p:blipFill>
        <p:spPr bwMode="auto">
          <a:xfrm>
            <a:off x="5018093" y="897661"/>
            <a:ext cx="1306314" cy="888476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3" name="Picture 39" descr="http://avia.pro/sites/default/files/styles/news_photo/public/il114.jpg?itok=mWXOC--Q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611" y="2165631"/>
            <a:ext cx="1243784" cy="829190"/>
          </a:xfrm>
          <a:prstGeom prst="rect">
            <a:avLst/>
          </a:prstGeom>
          <a:noFill/>
          <a:ln w="9525">
            <a:solidFill>
              <a:srgbClr val="336699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004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0" y="501650"/>
            <a:ext cx="9144000" cy="6356350"/>
          </a:xfrm>
          <a:solidFill>
            <a:srgbClr val="FFFF00"/>
          </a:solidFill>
        </p:spPr>
        <p:txBody>
          <a:bodyPr rtlCol="0">
            <a:normAutofit/>
          </a:bodyPr>
          <a:lstStyle/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7. Мобильные медицинские модули предпочтительны для вертолетов </a:t>
            </a:r>
          </a:p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среднего  и тяжелого класса  и другой приспособленной для медицинских нужд авиационной и другой техники</a:t>
            </a:r>
            <a:r>
              <a:rPr lang="ru-RU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26627" name="Picture 7" descr="Фото09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638" y="1512888"/>
            <a:ext cx="3600450" cy="27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2" descr="d28d8fe4dfa46237426261f5087f54f2_big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1431925"/>
            <a:ext cx="4014788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1" descr="F:\Фото ЦЭМП\Мы обучаем\Чудово-4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8" y="4197350"/>
            <a:ext cx="4622800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5" descr="В поисках рыбаков в районе Онежского озера задействован вертолет Ми-8 МЧС России / Блог им. ycow / PCAvia - авиация для любител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4213225"/>
            <a:ext cx="180657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7" descr="Avia NEW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5797550"/>
            <a:ext cx="1500187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9" descr="Санитарный рейс МЧС задействован для перевозки больного ребенка &quot; Дальневосточная звезда, информационный еженедельник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5414963"/>
            <a:ext cx="2073275" cy="138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3" descr="russianplanes.net наша авиация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4267200"/>
            <a:ext cx="2071688" cy="139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4" name="Rectangle 18"/>
          <p:cNvSpPr txBox="1">
            <a:spLocks noChangeArrowheads="1"/>
          </p:cNvSpPr>
          <p:nvPr/>
        </p:nvSpPr>
        <p:spPr bwMode="auto">
          <a:xfrm>
            <a:off x="2173288" y="2265363"/>
            <a:ext cx="196850" cy="920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endParaRPr lang="ru-RU" altLang="ru-RU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26635" name="Rectangle 18"/>
          <p:cNvSpPr txBox="1">
            <a:spLocks noChangeArrowheads="1"/>
          </p:cNvSpPr>
          <p:nvPr/>
        </p:nvSpPr>
        <p:spPr bwMode="auto">
          <a:xfrm>
            <a:off x="2170113" y="3141663"/>
            <a:ext cx="196850" cy="920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endParaRPr lang="ru-RU" altLang="ru-RU" b="1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13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8162925" y="3986213"/>
            <a:ext cx="792163" cy="333375"/>
          </a:xfrm>
          <a:solidFill>
            <a:srgbClr val="FFFF00"/>
          </a:solidFill>
        </p:spPr>
        <p:txBody>
          <a:bodyPr rtlCol="0">
            <a:normAutofit fontScale="92500" lnSpcReduction="1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МИ-8</a:t>
            </a:r>
            <a:endParaRPr lang="ru-RU" sz="18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166688" y="4046538"/>
            <a:ext cx="863600" cy="333375"/>
          </a:xfrm>
          <a:solidFill>
            <a:srgbClr val="FFFF00"/>
          </a:solidFill>
        </p:spPr>
        <p:txBody>
          <a:bodyPr rtlCol="0">
            <a:normAutofit fontScale="85000" lnSpcReduction="10000"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ИЛ-76</a:t>
            </a:r>
            <a:endParaRPr lang="ru-RU" sz="18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39" name="Picture 14" descr="http://cs619628.vk.me/v619628364/36d0/5r8QCZ2vDh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8" y="2997200"/>
            <a:ext cx="135890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8"/>
          <p:cNvSpPr txBox="1">
            <a:spLocks noChangeArrowheads="1"/>
          </p:cNvSpPr>
          <p:nvPr/>
        </p:nvSpPr>
        <p:spPr bwMode="auto">
          <a:xfrm>
            <a:off x="0" y="1588"/>
            <a:ext cx="9144000" cy="3079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FF00"/>
                </a:solidFill>
                <a:latin typeface="Calibri"/>
              </a:rPr>
              <a:t>ГБУЗ «Научно-практический центр экстренной медицинской помощи Департамента здравоохранения г. Москвы»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0" b="10119"/>
          <a:stretch/>
        </p:blipFill>
        <p:spPr>
          <a:xfrm>
            <a:off x="2366963" y="4213226"/>
            <a:ext cx="4622800" cy="2584450"/>
          </a:xfrm>
          <a:prstGeom prst="rect">
            <a:avLst/>
          </a:prstGeom>
        </p:spPr>
      </p:pic>
      <p:sp>
        <p:nvSpPr>
          <p:cNvPr id="12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2346378" y="6464301"/>
            <a:ext cx="2316361" cy="333375"/>
          </a:xfrm>
          <a:solidFill>
            <a:srgbClr val="FFFF00"/>
          </a:solidFill>
        </p:spPr>
        <p:txBody>
          <a:bodyPr rtlCol="0">
            <a:no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СУХОЙ СУПЕРДЖЕТ 100</a:t>
            </a:r>
            <a:endParaRPr lang="ru-RU" sz="12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705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3399"/>
            </a:gs>
            <a:gs pos="50000">
              <a:schemeClr val="tx1"/>
            </a:gs>
            <a:gs pos="100000">
              <a:srgbClr val="333399"/>
            </a:gs>
          </a:gsLst>
          <a:lin ang="2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0080" y="237605"/>
            <a:ext cx="8532440" cy="935038"/>
          </a:xfrm>
        </p:spPr>
        <p:txBody>
          <a:bodyPr/>
          <a:lstStyle/>
          <a:p>
            <a:pPr>
              <a:defRPr/>
            </a:pPr>
            <a:r>
              <a:rPr lang="ru-RU" altLang="ru-RU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ЭКСТРЕННУЮ  КОНСУЛЬТАТИВНУЮ  МЕДИЦИНСКУЮ  ПОМОЩЬ  </a:t>
            </a:r>
            <a:br>
              <a:rPr lang="ru-RU" altLang="ru-RU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 СУБЪЕКТАХ  РОССИЙСКОЙ  ФЕДЕРАЦИИ  ОКАЗЫВАЮТ</a:t>
            </a:r>
            <a:endParaRPr lang="ru-RU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3956" y="1411759"/>
            <a:ext cx="9004548" cy="4681537"/>
          </a:xfrm>
        </p:spPr>
        <p:txBody>
          <a:bodyPr/>
          <a:lstStyle/>
          <a:p>
            <a:pPr algn="l">
              <a:defRPr/>
            </a:pPr>
            <a:r>
              <a:rPr lang="ru-RU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отделения ЭКМП территориальных центров </a:t>
            </a:r>
            <a:br>
              <a:rPr lang="ru-RU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медицины катастроф (ТЦМК)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sz="2200" b="1" dirty="0" smtClean="0">
                <a:solidFill>
                  <a:srgbClr val="24CE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отделения  ЭКМП республиканских, краевых, окружных, областных больниц</a:t>
            </a:r>
          </a:p>
          <a:p>
            <a:pPr algn="l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филиалы ТЦМК и ОКБ</a:t>
            </a:r>
          </a:p>
          <a:p>
            <a:pPr algn="l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 smtClean="0">
                <a:solidFill>
                  <a:srgbClr val="24CE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детские отделения ЭКМП ТЦМК</a:t>
            </a:r>
          </a:p>
          <a:p>
            <a:pPr algn="l"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детские отделения ЭКМП и реанимационно-консультативные центры (РКЦ)</a:t>
            </a:r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республиканских, краевых, окружных, областных детских больницах</a:t>
            </a:r>
          </a:p>
          <a:p>
            <a:pPr algn="l">
              <a:defRPr/>
            </a:pPr>
            <a:endParaRPr lang="ru-RU" sz="1400" b="1" dirty="0" smtClean="0">
              <a:solidFill>
                <a:srgbClr val="24CE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r>
              <a:rPr lang="ru-RU" sz="2200" b="1" dirty="0" smtClean="0">
                <a:solidFill>
                  <a:srgbClr val="24CE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выездные реанимационные бригады перинатальных центров</a:t>
            </a:r>
            <a:endParaRPr lang="ru-RU" sz="2200" dirty="0" smtClean="0">
              <a:solidFill>
                <a:srgbClr val="24CE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defRPr/>
            </a:pPr>
            <a:endParaRPr 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8" name="Picture 6" descr="arcd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684212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76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388" y="260350"/>
            <a:ext cx="8643937" cy="1008063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ru-RU" altLang="ru-RU" sz="28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Применение </a:t>
            </a:r>
            <a:r>
              <a:rPr lang="ru-RU" altLang="ru-RU" sz="28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санитарной авиации </a:t>
            </a:r>
            <a:r>
              <a:rPr lang="ru-RU" altLang="ru-RU" sz="28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ru-RU" altLang="ru-RU" sz="28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altLang="ru-RU" sz="28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в </a:t>
            </a:r>
            <a:r>
              <a:rPr lang="ru-RU" altLang="ru-RU" sz="28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субъектах Российской Федерации в </a:t>
            </a:r>
            <a:r>
              <a:rPr lang="ru-RU" altLang="ru-RU" sz="28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2015</a:t>
            </a:r>
            <a:r>
              <a:rPr lang="ru-RU" altLang="ru-RU" sz="24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г</a:t>
            </a:r>
            <a:r>
              <a:rPr lang="ru-RU" altLang="ru-RU" sz="28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eaLnBrk="1" hangingPunct="1">
              <a:buFont typeface="Wingdings" charset="2"/>
              <a:buNone/>
            </a:pPr>
            <a:endParaRPr lang="ru-RU" altLang="ru-RU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602" name="Прямоугольник 1"/>
          <p:cNvSpPr>
            <a:spLocks noChangeArrowheads="1"/>
          </p:cNvSpPr>
          <p:nvPr/>
        </p:nvSpPr>
        <p:spPr bwMode="auto">
          <a:xfrm>
            <a:off x="107503" y="1772816"/>
            <a:ext cx="9145141" cy="389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None/>
            </a:pPr>
            <a:endParaRPr lang="ru-RU" altLang="ru-RU" sz="2200" b="1" dirty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2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В </a:t>
            </a:r>
            <a:r>
              <a:rPr lang="ru-RU" altLang="ru-RU" sz="2200" b="1" dirty="0">
                <a:solidFill>
                  <a:srgbClr val="FFFF00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43-х</a:t>
            </a:r>
            <a:r>
              <a:rPr lang="ru-RU" altLang="ru-RU" sz="2200" b="1" dirty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 </a:t>
            </a:r>
            <a:r>
              <a:rPr lang="ru-RU" altLang="ru-RU" sz="22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субъектах РФ для санитарно-авиационной эвакуации используют</a:t>
            </a:r>
            <a:r>
              <a:rPr lang="ru-RU" altLang="ru-RU" sz="2200" b="1" dirty="0">
                <a:solidFill>
                  <a:srgbClr val="24CEFB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 154</a:t>
            </a:r>
            <a:r>
              <a:rPr lang="ru-RU" altLang="ru-RU" sz="2200" b="1" dirty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 ед. </a:t>
            </a:r>
            <a:r>
              <a:rPr lang="ru-RU" altLang="ru-RU" sz="22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воздушных судов. </a:t>
            </a:r>
            <a:endParaRPr lang="ru-RU" altLang="ru-RU" sz="2200" b="1" dirty="0">
              <a:solidFill>
                <a:schemeClr val="bg1"/>
              </a:solidFill>
              <a:latin typeface="Times New Roman" pitchFamily="18" charset="0"/>
              <a:ea typeface="Times New Roman" charset="0"/>
              <a:cs typeface="Times New Roman" pitchFamily="18" charset="0"/>
            </a:endParaRP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alt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основном ВС применяют в регионах Урала, Сибири, </a:t>
            </a:r>
          </a:p>
          <a:p>
            <a:pPr algn="just" eaLnBrk="1" hangingPunct="1">
              <a:lnSpc>
                <a:spcPct val="80000"/>
              </a:lnSpc>
              <a:buNone/>
              <a:defRPr/>
            </a:pPr>
            <a:r>
              <a:rPr lang="ru-RU" alt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Дальнего Востока. </a:t>
            </a:r>
          </a:p>
          <a:p>
            <a:pPr algn="just" eaLnBrk="1" hangingPunct="1">
              <a:lnSpc>
                <a:spcPct val="80000"/>
              </a:lnSpc>
              <a:defRPr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Медицинские варианты ВС применяются в Москве, Ленинградской, Воронежской, Тверской областях, Красноярском, Краснодарском краях.</a:t>
            </a:r>
            <a:endParaRPr lang="ru-RU" altLang="ru-RU" sz="2000" u="sng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2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В </a:t>
            </a:r>
            <a:r>
              <a:rPr lang="ru-RU" altLang="ru-RU" sz="2200" b="1" dirty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2015</a:t>
            </a:r>
            <a:r>
              <a:rPr lang="ru-RU" altLang="ru-RU" sz="22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г. на применение санитарной авиации регионы затратили около </a:t>
            </a:r>
            <a:r>
              <a:rPr lang="ru-RU" altLang="ru-RU" sz="2200" b="1" dirty="0">
                <a:solidFill>
                  <a:srgbClr val="FFFF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4,5</a:t>
            </a:r>
            <a:r>
              <a:rPr lang="ru-RU" altLang="ru-RU" sz="22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млрд. руб. при минимальной расчетной потребности более </a:t>
            </a:r>
            <a:r>
              <a:rPr lang="ru-RU" altLang="ru-RU" sz="2200" b="1" dirty="0">
                <a:solidFill>
                  <a:srgbClr val="FFFF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11</a:t>
            </a:r>
            <a:r>
              <a:rPr lang="ru-RU" altLang="ru-RU" sz="22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млрд</a:t>
            </a:r>
            <a:r>
              <a:rPr lang="ru-RU" altLang="ru-RU" sz="22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. руб.</a:t>
            </a:r>
            <a:endParaRPr lang="ru-RU" altLang="ru-RU" sz="2200" b="1" dirty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55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9121775" cy="1000125"/>
          </a:xfrm>
        </p:spPr>
        <p:txBody>
          <a:bodyPr>
            <a:noAutofit/>
          </a:bodyPr>
          <a:lstStyle/>
          <a:p>
            <a:pPr eaLnBrk="1" hangingPunct="1"/>
            <a:r>
              <a:rPr lang="ru-RU" altLang="ru-RU" sz="1600" b="1" dirty="0" smtClean="0">
                <a:solidFill>
                  <a:srgbClr val="FFFF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/>
            </a:r>
            <a:br>
              <a:rPr lang="ru-RU" altLang="ru-RU" sz="1600" b="1" dirty="0" smtClean="0">
                <a:solidFill>
                  <a:srgbClr val="FFFF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ru-RU" altLang="ru-RU" sz="2800" b="1" dirty="0" smtClean="0">
                <a:solidFill>
                  <a:srgbClr val="FFFF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Сведения об оказании экстренной консультативной медицинской помощи </a:t>
            </a:r>
            <a:br>
              <a:rPr lang="ru-RU" altLang="ru-RU" sz="2800" b="1" dirty="0" smtClean="0">
                <a:solidFill>
                  <a:srgbClr val="FFFF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ru-RU" altLang="ru-RU" sz="2800" b="1" dirty="0" smtClean="0">
                <a:solidFill>
                  <a:srgbClr val="FFFF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с применением санитарной авиации в 2015г.</a:t>
            </a:r>
            <a:r>
              <a:rPr lang="ru-RU" altLang="ru-RU" sz="1600" b="1" dirty="0" smtClean="0">
                <a:solidFill>
                  <a:srgbClr val="FFFF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/>
            </a:r>
            <a:br>
              <a:rPr lang="ru-RU" altLang="ru-RU" sz="1600" b="1" dirty="0" smtClean="0">
                <a:solidFill>
                  <a:srgbClr val="FFFF00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endParaRPr lang="ru-RU" altLang="ru-RU" sz="1600" b="1" dirty="0">
              <a:solidFill>
                <a:srgbClr val="FFFF00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6626" name="Содержимое 2"/>
          <p:cNvSpPr>
            <a:spLocks noGrp="1"/>
          </p:cNvSpPr>
          <p:nvPr>
            <p:ph idx="1"/>
          </p:nvPr>
        </p:nvSpPr>
        <p:spPr>
          <a:xfrm>
            <a:off x="323528" y="2034480"/>
            <a:ext cx="8352928" cy="57150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endParaRPr lang="ru-RU" altLang="ru-RU" sz="2000" b="1" dirty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marL="0" indent="0" eaLnBrk="1" hangingPunct="1">
              <a:buFont typeface="Wingdings" charset="2"/>
              <a:buNone/>
            </a:pP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∙</a:t>
            </a:r>
            <a:r>
              <a:rPr lang="en-US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Объем 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оказанной ЭКМП - более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270 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тыс. чел. 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</a:br>
            <a:r>
              <a:rPr lang="en-US" alt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  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по  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сравнению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с </a:t>
            </a:r>
            <a:r>
              <a:rPr lang="ru-RU" altLang="ru-RU" sz="2400" b="1" dirty="0" smtClean="0">
                <a:solidFill>
                  <a:srgbClr val="FFC000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2014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 г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. увеличился на </a:t>
            </a:r>
            <a:r>
              <a:rPr lang="ru-RU" altLang="ru-RU" sz="2400" b="1" dirty="0">
                <a:solidFill>
                  <a:srgbClr val="FFFF00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5</a:t>
            </a:r>
            <a:r>
              <a:rPr lang="ru-RU" altLang="ru-RU" sz="2400" b="1" dirty="0" smtClean="0">
                <a:solidFill>
                  <a:srgbClr val="FFFF00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%</a:t>
            </a:r>
            <a:r>
              <a:rPr lang="ru-RU" altLang="ru-RU" sz="2400" b="1" dirty="0">
                <a:solidFill>
                  <a:srgbClr val="FFFF00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.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</a:br>
            <a:endParaRPr lang="ru-RU" altLang="ru-RU" sz="1050" b="1" dirty="0">
              <a:solidFill>
                <a:schemeClr val="bg1"/>
              </a:solidFill>
              <a:latin typeface="Times New Roman" pitchFamily="18" charset="0"/>
              <a:ea typeface="Times New Roman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∙</a:t>
            </a:r>
            <a:r>
              <a:rPr lang="en-US" alt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 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Доля 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ЭКМП с применением </a:t>
            </a:r>
            <a:r>
              <a:rPr lang="ru-RU" altLang="ru-RU" sz="2400" b="1" dirty="0">
                <a:solidFill>
                  <a:srgbClr val="24CEFB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санитарной авиации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от всей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 </a:t>
            </a:r>
            <a:r>
              <a:rPr lang="en-US" alt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            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	оказанной медицинской 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помощи составила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</a:br>
            <a:r>
              <a:rPr lang="en-US" alt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    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у 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взрослых пациентов - </a:t>
            </a:r>
            <a:r>
              <a:rPr lang="ru-RU" altLang="ru-RU" sz="2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9,24%</a:t>
            </a:r>
            <a:r>
              <a:rPr lang="ru-RU" altLang="ru-RU" sz="2400" b="1" dirty="0">
                <a:solidFill>
                  <a:schemeClr val="bg1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;  у детей - </a:t>
            </a:r>
            <a:r>
              <a:rPr lang="ru-RU" altLang="ru-RU" sz="2400" b="1" dirty="0">
                <a:solidFill>
                  <a:srgbClr val="FF0000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11,07 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  <a:ea typeface="Times New Roman" charset="0"/>
                <a:cs typeface="Times New Roman" pitchFamily="18" charset="0"/>
              </a:rPr>
              <a:t>%.</a:t>
            </a:r>
            <a:endParaRPr lang="ru-RU" altLang="ru-RU" sz="2400" b="1" dirty="0">
              <a:solidFill>
                <a:srgbClr val="FF0000"/>
              </a:solidFill>
              <a:latin typeface="Times New Roman" pitchFamily="18" charset="0"/>
              <a:ea typeface="Times New Roman" charset="0"/>
              <a:cs typeface="Times New Roman" pitchFamily="18" charset="0"/>
            </a:endParaRP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Согласно </a:t>
            </a: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расчетам, применение авиационного транспорта для оказания ЭКМП должно обеспечивать не менее одной трети вызовов, а в отдельных районах - за Уралом, в Сибири, на Дальнем Востоке и Севере – половину, две трети  и более вызовов.</a:t>
            </a:r>
          </a:p>
          <a:p>
            <a:pPr algn="just"/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039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ctrTitle"/>
          </p:nvPr>
        </p:nvSpPr>
        <p:spPr>
          <a:xfrm>
            <a:off x="0" y="-163413"/>
            <a:ext cx="9144000" cy="1000125"/>
          </a:xfrm>
        </p:spPr>
        <p:txBody>
          <a:bodyPr/>
          <a:lstStyle/>
          <a:p>
            <a:pPr eaLnBrk="1" hangingPunct="1"/>
            <a:r>
              <a:rPr lang="ru-RU" altLang="ru-RU" sz="32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Региональные пилотные проекты</a:t>
            </a:r>
            <a:endParaRPr lang="ru-RU" altLang="ru-RU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65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736625"/>
            <a:ext cx="9073008" cy="5500687"/>
          </a:xfrm>
        </p:spPr>
        <p:txBody>
          <a:bodyPr/>
          <a:lstStyle/>
          <a:p>
            <a:pPr algn="l" eaLnBrk="1" hangingPunct="1">
              <a:buFont typeface="Wingdings" charset="2"/>
              <a:buNone/>
            </a:pPr>
            <a:r>
              <a:rPr lang="ru-RU" alt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ТЦМК </a:t>
            </a:r>
            <a:r>
              <a:rPr lang="ru-RU" altLang="ru-RU" sz="1800" b="1" dirty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Республики Саха (Якутия): 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концепция развития региональной системы СА рекомендована Минздравом России для всех </a:t>
            </a:r>
            <a:r>
              <a:rPr lang="ru-RU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регионов</a:t>
            </a:r>
            <a:br>
              <a:rPr lang="ru-RU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ТЦМК </a:t>
            </a:r>
            <a:r>
              <a:rPr lang="ru-RU" altLang="ru-RU" sz="1800" b="1" dirty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Свердловской области: 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концепция развития региональной системы СА позволила организовать </a:t>
            </a:r>
            <a:r>
              <a:rPr lang="ru-RU" altLang="ru-RU" sz="1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санитарно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- авиационную эвакуацию пострадавших </a:t>
            </a:r>
            <a:r>
              <a:rPr lang="ru-RU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с 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трассовых пунктов на модернизированном медицинском вертолете </a:t>
            </a:r>
            <a:r>
              <a:rPr lang="ru-RU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Ми-2</a:t>
            </a:r>
            <a:br>
              <a:rPr lang="ru-RU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ТЦМК </a:t>
            </a:r>
            <a:r>
              <a:rPr lang="ru-RU" altLang="ru-RU" sz="1800" b="1" dirty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Воронежской области: 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апробированы </a:t>
            </a:r>
            <a:r>
              <a:rPr lang="ru-RU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многие модели 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воздушных судов, </a:t>
            </a:r>
            <a:r>
              <a:rPr lang="ru-RU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рассчитана 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их экономическая эффективность и показания к применению каждой </a:t>
            </a:r>
            <a:r>
              <a:rPr lang="ru-RU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модели</a:t>
            </a:r>
            <a:br>
              <a:rPr lang="ru-RU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1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ТЦМК </a:t>
            </a:r>
            <a:r>
              <a:rPr lang="ru-RU" altLang="ru-RU" sz="1800" b="1" dirty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Республики Коми: 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проработана целесообразность организации филиалов ТЦМК как структуры, обеспечивающей доступность медицинской помощи для жителей отдаленных и труднодоступных </a:t>
            </a:r>
            <a:r>
              <a:rPr lang="ru-RU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районов</a:t>
            </a:r>
            <a:br>
              <a:rPr lang="ru-RU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algn="l" eaLnBrk="1" hangingPunct="1"/>
            <a:r>
              <a:rPr lang="ru-RU" alt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ТЦМК ХМАО-Югра: </a:t>
            </a:r>
            <a:r>
              <a:rPr lang="ru-RU" altLang="ru-RU" sz="18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разработана </a:t>
            </a:r>
            <a:r>
              <a:rPr lang="ru-RU" altLang="ru-RU" sz="1800" dirty="0">
                <a:solidFill>
                  <a:srgbClr val="FFFF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региональная система санитарной авиации, </a:t>
            </a:r>
            <a:r>
              <a:rPr lang="ru-RU" altLang="ru-RU" sz="18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18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1800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в </a:t>
            </a:r>
            <a:r>
              <a:rPr lang="ru-RU" altLang="ru-RU" sz="1800" dirty="0">
                <a:solidFill>
                  <a:srgbClr val="FFFF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том числе, с применением легких самолетов в рамках государственно-частного партнерства </a:t>
            </a:r>
            <a:r>
              <a:rPr lang="ru-RU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endParaRPr lang="ru-RU" altLang="ru-RU" sz="1400" dirty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algn="l" eaLnBrk="1" hangingPunct="1"/>
            <a:r>
              <a:rPr lang="ru-RU" alt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ТЦМК </a:t>
            </a:r>
            <a:r>
              <a:rPr lang="ru-RU" altLang="ru-RU" sz="1800" b="1" dirty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Ленинградской </a:t>
            </a:r>
            <a:r>
              <a:rPr lang="ru-RU" altLang="ru-RU" sz="18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области: </a:t>
            </a:r>
            <a:r>
              <a:rPr lang="ru-RU" altLang="ru-RU" sz="18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в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рамках государственно-частного партнерства </a:t>
            </a:r>
            <a:r>
              <a:rPr lang="ru-RU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с 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авиакомпанией </a:t>
            </a:r>
            <a:r>
              <a:rPr lang="en-US" altLang="ru-RU" sz="1800" dirty="0" err="1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Helidrive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lang="ru-RU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организована система </a:t>
            </a: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санитарно-авиационной эвакуации больных и пострадавших на современных медицинских вертолетах </a:t>
            </a:r>
            <a:r>
              <a:rPr lang="en-US" altLang="ru-RU" sz="18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Bell</a:t>
            </a:r>
            <a:endParaRPr lang="ru-RU" altLang="ru-RU" sz="1800" b="1" dirty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algn="l" eaLnBrk="1" hangingPunct="1">
              <a:buFont typeface="Wingdings" charset="2"/>
              <a:buNone/>
            </a:pPr>
            <a:r>
              <a:rPr lang="ru-RU" altLang="ru-RU" sz="1800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 </a:t>
            </a:r>
          </a:p>
          <a:p>
            <a:pPr algn="l" eaLnBrk="1" hangingPunct="1">
              <a:buFont typeface="Wingdings" charset="2"/>
              <a:buNone/>
            </a:pPr>
            <a:endParaRPr lang="ru-RU" altLang="ru-RU" sz="1800" dirty="0">
              <a:solidFill>
                <a:schemeClr val="bg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87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078755" y="2643182"/>
            <a:ext cx="2571768" cy="1500198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14282" y="428604"/>
            <a:ext cx="2214578" cy="2286016"/>
          </a:xfrm>
          <a:prstGeom prst="rect">
            <a:avLst/>
          </a:prstGeom>
          <a:solidFill>
            <a:srgbClr val="C00000"/>
          </a:solidFill>
          <a:ln>
            <a:solidFill>
              <a:srgbClr val="00B0F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95625" y="2789238"/>
            <a:ext cx="25003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Задачи, выполняемые  медицинским вертолетом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42844" y="2857496"/>
            <a:ext cx="2143140" cy="2357454"/>
          </a:xfrm>
          <a:prstGeom prst="rect">
            <a:avLst/>
          </a:prstGeom>
          <a:solidFill>
            <a:srgbClr val="0000FF"/>
          </a:solidFill>
          <a:ln>
            <a:solidFill>
              <a:srgbClr val="00B0F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72264" y="4214818"/>
            <a:ext cx="2376474" cy="2500330"/>
          </a:xfrm>
          <a:prstGeom prst="rect">
            <a:avLst/>
          </a:prstGeom>
          <a:solidFill>
            <a:srgbClr val="C00000"/>
          </a:solidFill>
          <a:ln>
            <a:solidFill>
              <a:srgbClr val="00B0F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464582" y="5032375"/>
            <a:ext cx="3429024" cy="1571636"/>
          </a:xfrm>
          <a:prstGeom prst="rect">
            <a:avLst/>
          </a:prstGeom>
          <a:solidFill>
            <a:srgbClr val="0000FF"/>
          </a:solidFill>
          <a:ln>
            <a:solidFill>
              <a:srgbClr val="00B0F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9234" name="TextBox 23"/>
          <p:cNvSpPr txBox="1">
            <a:spLocks noChangeArrowheads="1"/>
          </p:cNvSpPr>
          <p:nvPr/>
        </p:nvSpPr>
        <p:spPr bwMode="auto">
          <a:xfrm>
            <a:off x="214313" y="714375"/>
            <a:ext cx="21431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Arial Black" pitchFamily="34" charset="0"/>
              </a:rPr>
              <a:t>Быстрая доставка медицинского персонала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Arial Black" pitchFamily="34" charset="0"/>
              </a:rPr>
              <a:t> (в том числе и </a:t>
            </a:r>
            <a:r>
              <a:rPr lang="ru-RU" altLang="ru-RU" sz="1400" b="1" u="sng">
                <a:solidFill>
                  <a:srgbClr val="FFFFFF"/>
                </a:solidFill>
                <a:latin typeface="Arial Black" pitchFamily="34" charset="0"/>
              </a:rPr>
              <a:t>врача медицины</a:t>
            </a:r>
            <a:r>
              <a:rPr lang="ru-RU" altLang="ru-RU" sz="1400" b="1">
                <a:solidFill>
                  <a:srgbClr val="FFFFFF"/>
                </a:solidFill>
                <a:latin typeface="Arial Black" pitchFamily="34" charset="0"/>
              </a:rPr>
              <a:t> </a:t>
            </a:r>
            <a:r>
              <a:rPr lang="ru-RU" altLang="ru-RU" sz="1400" b="1" u="sng">
                <a:solidFill>
                  <a:srgbClr val="FFFFFF"/>
                </a:solidFill>
                <a:latin typeface="Arial Black" pitchFamily="34" charset="0"/>
              </a:rPr>
              <a:t>катастроф)</a:t>
            </a:r>
            <a:r>
              <a:rPr lang="ru-RU" altLang="ru-RU" sz="1400" b="1">
                <a:solidFill>
                  <a:srgbClr val="FFFFFF"/>
                </a:solidFill>
                <a:latin typeface="Arial Black" pitchFamily="34" charset="0"/>
              </a:rPr>
              <a:t> к месту происшествия (ЧС) </a:t>
            </a:r>
          </a:p>
        </p:txBody>
      </p:sp>
      <p:sp>
        <p:nvSpPr>
          <p:cNvPr id="9235" name="TextBox 24"/>
          <p:cNvSpPr txBox="1">
            <a:spLocks noChangeArrowheads="1"/>
          </p:cNvSpPr>
          <p:nvPr/>
        </p:nvSpPr>
        <p:spPr bwMode="auto">
          <a:xfrm>
            <a:off x="2555875" y="5121275"/>
            <a:ext cx="3429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Arial Black" pitchFamily="34" charset="0"/>
              </a:rPr>
              <a:t>Консультации специалистов, эвакуация пострадавших  из ЛПУ присоединенных территорий, а так же москвичей (в первую очередь детей) из подмосковных ЛПУ </a:t>
            </a:r>
          </a:p>
        </p:txBody>
      </p:sp>
      <p:sp>
        <p:nvSpPr>
          <p:cNvPr id="9236" name="TextBox 25"/>
          <p:cNvSpPr txBox="1">
            <a:spLocks noChangeArrowheads="1"/>
          </p:cNvSpPr>
          <p:nvPr/>
        </p:nvSpPr>
        <p:spPr bwMode="auto">
          <a:xfrm>
            <a:off x="214313" y="3000375"/>
            <a:ext cx="1928812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Arial Black" pitchFamily="34" charset="0"/>
              </a:rPr>
              <a:t>Экстренная эвакуация пострадавших с места происшествия (ЧС) или от бригады СМП                            в профильный стационар</a:t>
            </a:r>
          </a:p>
        </p:txBody>
      </p:sp>
      <p:sp>
        <p:nvSpPr>
          <p:cNvPr id="9237" name="TextBox 26"/>
          <p:cNvSpPr txBox="1">
            <a:spLocks noChangeArrowheads="1"/>
          </p:cNvSpPr>
          <p:nvPr/>
        </p:nvSpPr>
        <p:spPr bwMode="auto">
          <a:xfrm>
            <a:off x="6710363" y="4214813"/>
            <a:ext cx="2143125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  <a:latin typeface="Arial Black" pitchFamily="34" charset="0"/>
              </a:rPr>
              <a:t>При ЧС: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>
                <a:solidFill>
                  <a:schemeClr val="bg1"/>
                </a:solidFill>
                <a:latin typeface="Arial Black" pitchFamily="34" charset="0"/>
              </a:rPr>
              <a:t>медицинская разведка,  организация медицинского обеспечения, руководство медицинскими</a:t>
            </a:r>
            <a:r>
              <a:rPr lang="ru-RU" altLang="ru-RU" sz="1400" b="1">
                <a:solidFill>
                  <a:schemeClr val="bg1"/>
                </a:solidFill>
                <a:latin typeface="Arial" charset="0"/>
              </a:rPr>
              <a:t> </a:t>
            </a:r>
            <a:r>
              <a:rPr lang="ru-RU" altLang="ru-RU" sz="1400" b="1">
                <a:solidFill>
                  <a:schemeClr val="bg1"/>
                </a:solidFill>
                <a:latin typeface="Arial Black" pitchFamily="34" charset="0"/>
              </a:rPr>
              <a:t>силами до прибытия бригады ЦЭМП</a:t>
            </a:r>
          </a:p>
        </p:txBody>
      </p:sp>
      <p:sp>
        <p:nvSpPr>
          <p:cNvPr id="28" name="Стрелка вниз 27"/>
          <p:cNvSpPr/>
          <p:nvPr/>
        </p:nvSpPr>
        <p:spPr>
          <a:xfrm rot="6792386">
            <a:off x="2467768" y="2570957"/>
            <a:ext cx="500063" cy="5715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29" name="Стрелка вниз 28"/>
          <p:cNvSpPr/>
          <p:nvPr/>
        </p:nvSpPr>
        <p:spPr>
          <a:xfrm rot="15321754">
            <a:off x="5903119" y="2432844"/>
            <a:ext cx="500062" cy="711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30" name="Стрелка вниз 29"/>
          <p:cNvSpPr/>
          <p:nvPr/>
        </p:nvSpPr>
        <p:spPr>
          <a:xfrm rot="2335075">
            <a:off x="2435225" y="3913188"/>
            <a:ext cx="500063" cy="88423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31" name="Стрелка вниз 30"/>
          <p:cNvSpPr/>
          <p:nvPr/>
        </p:nvSpPr>
        <p:spPr>
          <a:xfrm>
            <a:off x="3929063" y="4214813"/>
            <a:ext cx="500062" cy="8001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572264" y="1988840"/>
            <a:ext cx="2376474" cy="2154540"/>
          </a:xfrm>
          <a:prstGeom prst="rect">
            <a:avLst/>
          </a:prstGeom>
          <a:solidFill>
            <a:srgbClr val="008000"/>
          </a:solidFill>
          <a:ln>
            <a:solidFill>
              <a:srgbClr val="00B0F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9245" name="TextBox 22"/>
          <p:cNvSpPr txBox="1">
            <a:spLocks noChangeArrowheads="1"/>
          </p:cNvSpPr>
          <p:nvPr/>
        </p:nvSpPr>
        <p:spPr bwMode="auto">
          <a:xfrm>
            <a:off x="6710363" y="2157413"/>
            <a:ext cx="21431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Arial Black" pitchFamily="34" charset="0"/>
              </a:rPr>
              <a:t>Авиапоиск и медицинское обеспечение авиационных происшествий в зоне действия Московского авиационного узла</a:t>
            </a:r>
            <a:endParaRPr lang="ru-RU" altLang="ru-RU" sz="1400" b="1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9246" name="Picture 33" descr="K:\! А Документы с диска N\Фото ЦЭМП\Теракты, взрывы, криминал\Взрывы в метро\metro12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5286375"/>
            <a:ext cx="2119313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7" name="TextBox 24"/>
          <p:cNvSpPr txBox="1">
            <a:spLocks noChangeArrowheads="1"/>
          </p:cNvSpPr>
          <p:nvPr/>
        </p:nvSpPr>
        <p:spPr bwMode="auto">
          <a:xfrm>
            <a:off x="2667000" y="428625"/>
            <a:ext cx="3429000" cy="16002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>
                <a:solidFill>
                  <a:srgbClr val="404040"/>
                </a:solidFill>
                <a:latin typeface="Trebuchet MS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>
                <a:solidFill>
                  <a:srgbClr val="404040"/>
                </a:solidFill>
                <a:latin typeface="Trebuchet MS" pitchFamily="34" charset="0"/>
              </a:defRPr>
            </a:lvl2pPr>
            <a:lvl3pPr marL="11430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400">
                <a:solidFill>
                  <a:srgbClr val="404040"/>
                </a:solidFill>
                <a:latin typeface="Trebuchet MS" pitchFamily="34" charset="0"/>
              </a:defRPr>
            </a:lvl3pPr>
            <a:lvl4pPr marL="16002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>
                <a:solidFill>
                  <a:srgbClr val="404040"/>
                </a:solidFill>
                <a:latin typeface="Trebuchet MS" pitchFamily="34" charset="0"/>
              </a:defRPr>
            </a:lvl4pPr>
            <a:lvl5pPr marL="2057400" indent="-228600" eaLnBrk="0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>
                <a:solidFill>
                  <a:srgbClr val="404040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Arial Black" pitchFamily="34" charset="0"/>
              </a:rPr>
              <a:t>Транспортировка больных с острыми соматическими заболеваниями для высокотехнологического лечения от бригад СМП в стационары города с удаленных территорий города</a:t>
            </a:r>
            <a:endParaRPr lang="ru-RU" altLang="ru-RU" sz="1400" b="1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5" name="Стрелка вниз 24"/>
          <p:cNvSpPr/>
          <p:nvPr/>
        </p:nvSpPr>
        <p:spPr>
          <a:xfrm rot="10800000">
            <a:off x="3963988" y="2036763"/>
            <a:ext cx="501650" cy="5556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sp>
        <p:nvSpPr>
          <p:cNvPr id="26" name="Стрелка вниз 25"/>
          <p:cNvSpPr/>
          <p:nvPr/>
        </p:nvSpPr>
        <p:spPr>
          <a:xfrm rot="18561888">
            <a:off x="5786437" y="4067176"/>
            <a:ext cx="500063" cy="8239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800">
              <a:solidFill>
                <a:prstClr val="white"/>
              </a:solidFill>
            </a:endParaRPr>
          </a:p>
        </p:txBody>
      </p:sp>
      <p:pic>
        <p:nvPicPr>
          <p:cNvPr id="9250" name="Picture 37" descr="D:\DOCUM\Рабочий стол\IMG_00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250" y="277813"/>
            <a:ext cx="2376488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8"/>
          <p:cNvSpPr txBox="1">
            <a:spLocks noChangeArrowheads="1"/>
          </p:cNvSpPr>
          <p:nvPr/>
        </p:nvSpPr>
        <p:spPr bwMode="auto">
          <a:xfrm>
            <a:off x="0" y="1588"/>
            <a:ext cx="9144000" cy="3079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000FF"/>
                </a:solidFill>
                <a:latin typeface="Calibri"/>
              </a:rPr>
              <a:t>ГБУЗ «Научно-практический центр экстренной медицинской помощи Департамента здравоохранения г. Москвы»</a:t>
            </a:r>
          </a:p>
        </p:txBody>
      </p:sp>
    </p:spTree>
    <p:extLst>
      <p:ext uri="{BB962C8B-B14F-4D97-AF65-F5344CB8AC3E}">
        <p14:creationId xmlns:p14="http://schemas.microsoft.com/office/powerpoint/2010/main" val="152207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019282"/>
              </p:ext>
            </p:extLst>
          </p:nvPr>
        </p:nvGraphicFramePr>
        <p:xfrm>
          <a:off x="143508" y="1988840"/>
          <a:ext cx="8856984" cy="4197493"/>
        </p:xfrm>
        <a:graphic>
          <a:graphicData uri="http://schemas.openxmlformats.org/drawingml/2006/table">
            <a:tbl>
              <a:tblPr/>
              <a:tblGrid>
                <a:gridCol w="3168352"/>
                <a:gridCol w="5688632"/>
              </a:tblGrid>
              <a:tr h="172878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D4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Наименование проекта: </a:t>
                      </a:r>
                    </a:p>
                  </a:txBody>
                  <a:tcPr marL="46656" marR="4665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Обеспечение своевременности оказания 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и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доступности экстренной медицинской помощи гражданам, проживающим в труднодоступных районах Российской Федерации.</a:t>
                      </a:r>
                    </a:p>
                  </a:txBody>
                  <a:tcPr marL="46656" marR="4665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4580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Обоснование проекта:</a:t>
                      </a:r>
                    </a:p>
                  </a:txBody>
                  <a:tcPr marL="46656" marR="4665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Согласно критериям Минтранса России 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20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</a:br>
                      <a:r>
                        <a:rPr lang="ru-RU" sz="2000" b="1" dirty="0" smtClean="0">
                          <a:solidFill>
                            <a:srgbClr val="24CEFB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34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субъекта Российской Федерации отнесены к труднодоступным </a:t>
                      </a:r>
                      <a:r>
                        <a:rPr lang="ru-RU" sz="20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территориям,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br>
                        <a:rPr lang="ru-RU" sz="20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</a:b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где проживают 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32,6</a:t>
                      </a:r>
                      <a:r>
                        <a:rPr lang="ru-RU" sz="20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2000" baseline="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млн. человек.</a:t>
                      </a:r>
                      <a:endParaRPr lang="ru-RU" sz="20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6656" marR="4665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22902"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solidFill>
                            <a:srgbClr val="24CEFB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Реализация проекта предусматривает развитие </a:t>
                      </a:r>
                      <a:r>
                        <a:rPr lang="ru-RU" sz="2400" b="1" dirty="0" smtClean="0">
                          <a:solidFill>
                            <a:srgbClr val="24CEFB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2400" b="1" dirty="0" smtClean="0">
                          <a:solidFill>
                            <a:srgbClr val="24CEFB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</a:br>
                      <a:r>
                        <a:rPr lang="ru-RU" sz="2400" b="1" dirty="0" smtClean="0">
                          <a:solidFill>
                            <a:srgbClr val="24CEFB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санитарной </a:t>
                      </a:r>
                      <a:r>
                        <a:rPr lang="ru-RU" sz="2400" b="1" dirty="0">
                          <a:solidFill>
                            <a:srgbClr val="24CEFB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</a:rPr>
                        <a:t>авиации.</a:t>
                      </a:r>
                    </a:p>
                  </a:txBody>
                  <a:tcPr marL="46656" marR="4665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6656" marR="46656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-1179512"/>
            <a:ext cx="91440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anchor="ctr">
            <a:spAutoFit/>
          </a:bodyPr>
          <a:lstStyle/>
          <a:p>
            <a:pPr algn="ctr">
              <a:defRPr/>
            </a:pPr>
            <a:endParaRPr lang="ru-RU" sz="1800" dirty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1800" dirty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1800" dirty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1800" dirty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  <a:p>
            <a:pPr algn="ctr">
              <a:defRPr/>
            </a:pPr>
            <a:endParaRPr lang="ru-RU" sz="1800" dirty="0">
              <a:solidFill>
                <a:schemeClr val="bg1"/>
              </a:solidFill>
              <a:ea typeface="Calibri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1800" b="1" dirty="0">
                <a:solidFill>
                  <a:srgbClr val="FFFF00"/>
                </a:solidFill>
                <a:ea typeface="Calibri" pitchFamily="34" charset="0"/>
                <a:cs typeface="Arial" pitchFamily="34" charset="0"/>
              </a:rPr>
              <a:t>ПРОЕКТНОЕ ПРЕДЛОЖЕНИЕ ПО ПРИОРИТЕТУ</a:t>
            </a:r>
            <a:endParaRPr lang="ru-RU" sz="600" b="1" dirty="0">
              <a:solidFill>
                <a:srgbClr val="FFFF00"/>
              </a:solidFill>
            </a:endParaRP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a typeface="Calibri" pitchFamily="34" charset="0"/>
                <a:cs typeface="Arial" pitchFamily="34" charset="0"/>
              </a:rPr>
              <a:t>Обеспечение своевременности оказания экстренной медицинской 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a typeface="Calibri" pitchFamily="34" charset="0"/>
                <a:cs typeface="Arial" pitchFamily="34" charset="0"/>
              </a:rPr>
              <a:t>помощи гражданам, проживающим в труднодоступных районах </a:t>
            </a: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  <a:ea typeface="Calibri" pitchFamily="34" charset="0"/>
                <a:cs typeface="Arial" pitchFamily="34" charset="0"/>
              </a:rPr>
              <a:t>Российской </a:t>
            </a:r>
            <a:r>
              <a:rPr lang="ru-RU" b="1" dirty="0" smtClean="0">
                <a:solidFill>
                  <a:schemeClr val="bg1"/>
                </a:solidFill>
                <a:ea typeface="Calibri" pitchFamily="34" charset="0"/>
                <a:cs typeface="Arial" pitchFamily="34" charset="0"/>
              </a:rPr>
              <a:t>Федерации</a:t>
            </a:r>
            <a:endParaRPr lang="ru-RU" sz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6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Прямоугольник 1"/>
          <p:cNvSpPr>
            <a:spLocks noChangeArrowheads="1"/>
          </p:cNvSpPr>
          <p:nvPr/>
        </p:nvSpPr>
        <p:spPr bwMode="auto">
          <a:xfrm>
            <a:off x="2459038" y="2401888"/>
            <a:ext cx="6146800" cy="2870200"/>
          </a:xfrm>
          <a:prstGeom prst="rect">
            <a:avLst/>
          </a:prstGeom>
          <a:solidFill>
            <a:schemeClr val="accent1">
              <a:alpha val="20000"/>
            </a:schemeClr>
          </a:solidFill>
          <a:ln w="9525" algn="ctr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ru-RU" sz="1800"/>
          </a:p>
        </p:txBody>
      </p:sp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1420009" y="76200"/>
            <a:ext cx="7461663" cy="1277938"/>
          </a:xfrm>
        </p:spPr>
        <p:txBody>
          <a:bodyPr/>
          <a:lstStyle/>
          <a:p>
            <a:r>
              <a:rPr lang="ru-RU" sz="2400" b="1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СОХРАНЕНИЕ ЖИЗНИ И ЗДОРОВЬЯ НАСЕЛЕНИЯ ПРИ ЧС – </a:t>
            </a:r>
            <a:br>
              <a:rPr lang="ru-RU" sz="2400" b="1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sz="2400" b="1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ВАЖНЕЙШАЯ ГОСУДАРСТВЕННАЯ ЗАДАЧА</a:t>
            </a:r>
          </a:p>
        </p:txBody>
      </p:sp>
      <p:sp>
        <p:nvSpPr>
          <p:cNvPr id="20483" name="Содержимое 2"/>
          <p:cNvSpPr txBox="1">
            <a:spLocks/>
          </p:cNvSpPr>
          <p:nvPr/>
        </p:nvSpPr>
        <p:spPr bwMode="auto">
          <a:xfrm>
            <a:off x="2438400" y="1462088"/>
            <a:ext cx="6667500" cy="377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ru-RU" sz="1600" b="1" dirty="0">
                <a:solidFill>
                  <a:srgbClr val="00FFFF"/>
                </a:solidFill>
              </a:rPr>
              <a:t>ОСНОВНЫЕ ЗАДАЧИ СЛУЖБЫ МЕДИЦИНЫ КАТАСТРОФ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ru-RU" sz="1600" b="1" dirty="0">
                <a:solidFill>
                  <a:srgbClr val="00FFFF"/>
                </a:solidFill>
              </a:rPr>
              <a:t>ПО ОРГАНИЗАЦИИ И ОКАЗАНИЮ ЭКСТРЕННОЙ МЕДИЦИНСКОЙ ПОМОЩИ В ЧС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ru-RU" sz="600" b="1" dirty="0">
              <a:solidFill>
                <a:srgbClr val="00FFFF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Оперативное реагирование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ru-RU" sz="800" b="1" dirty="0">
              <a:solidFill>
                <a:schemeClr val="bg1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Мобилизация материально-технических средств и работников здравоохранения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ru-RU" sz="800" b="1" dirty="0">
              <a:solidFill>
                <a:schemeClr val="bg1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Выдвижение в зону ЧС формирований службы</a:t>
            </a:r>
          </a:p>
          <a:p>
            <a:pPr marL="342900" indent="-342900" eaLnBrk="0" hangingPunct="0">
              <a:spcBef>
                <a:spcPct val="20000"/>
              </a:spcBef>
            </a:pPr>
            <a:endParaRPr lang="ru-RU" sz="800" b="1" dirty="0">
              <a:solidFill>
                <a:schemeClr val="bg1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Организация и оказание медицинской помощи своевременно и в полном объеме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ru-RU" sz="800" b="1" dirty="0">
              <a:solidFill>
                <a:schemeClr val="bg1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ru-RU" sz="1600" b="1" dirty="0">
                <a:solidFill>
                  <a:schemeClr val="bg1"/>
                </a:solidFill>
              </a:rPr>
              <a:t>Организация и осуществление медицинской эвакуации пострадавших</a:t>
            </a:r>
          </a:p>
        </p:txBody>
      </p:sp>
      <p:sp>
        <p:nvSpPr>
          <p:cNvPr id="20485" name="Прямоугольник 6"/>
          <p:cNvSpPr>
            <a:spLocks noChangeArrowheads="1"/>
          </p:cNvSpPr>
          <p:nvPr/>
        </p:nvSpPr>
        <p:spPr bwMode="auto">
          <a:xfrm>
            <a:off x="444500" y="5340350"/>
            <a:ext cx="83566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</a:rPr>
              <a:t>Ежегодно ЧС возникают в </a:t>
            </a:r>
            <a:r>
              <a:rPr lang="ru-RU" sz="2400" b="1" dirty="0">
                <a:solidFill>
                  <a:srgbClr val="00B0F0"/>
                </a:solidFill>
              </a:rPr>
              <a:t>65-75</a:t>
            </a:r>
            <a:r>
              <a:rPr lang="ru-RU" sz="2400" b="1" dirty="0">
                <a:solidFill>
                  <a:schemeClr val="bg1"/>
                </a:solidFill>
              </a:rPr>
              <a:t> регионах, оказывается экстренная медицинская помощь </a:t>
            </a:r>
          </a:p>
          <a:p>
            <a:pPr algn="ctr"/>
            <a:r>
              <a:rPr lang="ru-RU" sz="2400" b="1" dirty="0">
                <a:solidFill>
                  <a:srgbClr val="FFFF00"/>
                </a:solidFill>
              </a:rPr>
              <a:t>27 – 30</a:t>
            </a:r>
            <a:r>
              <a:rPr lang="ru-RU" sz="2400" b="1" dirty="0">
                <a:solidFill>
                  <a:schemeClr val="bg1"/>
                </a:solidFill>
              </a:rPr>
              <a:t> тыс. и более пострадавшим</a:t>
            </a:r>
          </a:p>
          <a:p>
            <a:pPr algn="ctr"/>
            <a:endParaRPr lang="ru-RU" b="1" dirty="0"/>
          </a:p>
        </p:txBody>
      </p:sp>
      <p:pic>
        <p:nvPicPr>
          <p:cNvPr id="20486" name="Picture 3" descr="\\DISK_MASTER\share\07_Маша\Дальний восток\P1250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613" y="1782763"/>
            <a:ext cx="2147887" cy="16097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487" name="Picture 4" descr="\\DISK_MASTER\share\07_Маша\Дальний восток\DSC_4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613" y="3695700"/>
            <a:ext cx="2147887" cy="142716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8" name="Picture 6" descr="arcd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71" y="275432"/>
            <a:ext cx="89693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40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493766"/>
              </p:ext>
            </p:extLst>
          </p:nvPr>
        </p:nvGraphicFramePr>
        <p:xfrm>
          <a:off x="467544" y="548680"/>
          <a:ext cx="8358246" cy="5752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7718"/>
                <a:gridCol w="4000528"/>
              </a:tblGrid>
              <a:tr h="519317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24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Труднодоступные субъекты Российской Федерации</a:t>
                      </a:r>
                      <a:endParaRPr lang="ru-RU" sz="24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ru-RU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296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Чукотский автономный округ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Томская область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96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Ненецкий автономный округ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Карелия</a:t>
                      </a:r>
                    </a:p>
                  </a:txBody>
                  <a:tcPr marL="9525" marR="9525" marT="9525" marB="0" anchor="ctr"/>
                </a:tc>
              </a:tr>
              <a:tr h="2878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Саха (Якутия)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Калмыкия</a:t>
                      </a:r>
                    </a:p>
                  </a:txBody>
                  <a:tcPr marL="9525" marR="9525" marT="9525" marB="0" anchor="ctr"/>
                </a:tc>
              </a:tr>
              <a:tr h="2789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Магаданская область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Еврейская автономная область</a:t>
                      </a:r>
                    </a:p>
                  </a:txBody>
                  <a:tcPr marL="9525" marR="9525" marT="9525" marB="0" anchor="ctr"/>
                </a:tc>
              </a:tr>
              <a:tr h="2700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Камчатский край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Мурманская область</a:t>
                      </a:r>
                    </a:p>
                  </a:txBody>
                  <a:tcPr marL="9525" marR="9525" marT="9525" marB="0" anchor="ctr"/>
                </a:tc>
              </a:tr>
              <a:tr h="3353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Ямало-Ненецкий автономный округ 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Сахалинская область</a:t>
                      </a:r>
                    </a:p>
                  </a:txBody>
                  <a:tcPr marL="9525" marR="9525" marT="9525" marB="0" anchor="ctr"/>
                </a:tc>
              </a:tr>
              <a:tr h="3264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Красноярский край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Вологодская</a:t>
                      </a:r>
                      <a:r>
                        <a:rPr lang="ru-RU" sz="1600" b="0" i="0" u="none" strike="noStrike" baseline="0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область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735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Хабаровский край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Хакасия</a:t>
                      </a:r>
                    </a:p>
                  </a:txBody>
                  <a:tcPr marL="9525" marR="9525" marT="9525" marB="0" anchor="ctr"/>
                </a:tc>
              </a:tr>
              <a:tr h="3296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Тыва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Тюменская область без ХМАО и ЯНАО</a:t>
                      </a:r>
                    </a:p>
                  </a:txBody>
                  <a:tcPr marL="9525" marR="9525" marT="9525" marB="0" anchor="ctr"/>
                </a:tc>
              </a:tr>
              <a:tr h="2735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Коми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Кировская область</a:t>
                      </a:r>
                    </a:p>
                  </a:txBody>
                  <a:tcPr marL="9525" marR="9525" marT="9525" marB="0" anchor="ctr"/>
                </a:tc>
              </a:tr>
              <a:tr h="2646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Амурская область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Костромская область</a:t>
                      </a:r>
                    </a:p>
                  </a:txBody>
                  <a:tcPr marL="9525" marR="9525" marT="9525" marB="0" anchor="ctr"/>
                </a:tc>
              </a:tr>
              <a:tr h="2557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Алтай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Новгородская область</a:t>
                      </a:r>
                    </a:p>
                  </a:txBody>
                  <a:tcPr marL="9525" marR="9525" marT="9525" marB="0" anchor="ctr"/>
                </a:tc>
              </a:tr>
              <a:tr h="32104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Забайкальский край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Псковская область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Архангельская </a:t>
                      </a:r>
                      <a:r>
                        <a:rPr lang="ru-RU" sz="1600" b="0" i="0" u="none" strike="noStrike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область без</a:t>
                      </a:r>
                      <a:r>
                        <a:rPr lang="ru-RU" sz="1600" b="0" i="0" u="none" strike="noStrike" baseline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</a:t>
                      </a:r>
                      <a:r>
                        <a:rPr lang="ru-RU" sz="1600" b="0" i="0" u="none" strike="noStrike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Приморский край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32104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Республика Бурятия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Курганская область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4060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Ханты Мансийский автономный округ – </a:t>
                      </a:r>
                      <a:r>
                        <a:rPr lang="ru-RU" sz="1600" b="0" i="0" u="none" strike="noStrike" dirty="0" err="1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Югра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Омская область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28981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Иркутская область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 smtClean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Алтайский край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78279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1326" y="764704"/>
            <a:ext cx="9109829" cy="1143000"/>
          </a:xfrm>
        </p:spPr>
        <p:txBody>
          <a:bodyPr/>
          <a:lstStyle/>
          <a:p>
            <a:pPr algn="ctr"/>
            <a:r>
              <a:rPr lang="ru-RU" alt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Расчетная предельная потребность 34 субъектов РФ </a:t>
            </a:r>
            <a:br>
              <a:rPr lang="ru-RU" altLang="ru-RU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2400" b="1" dirty="0" smtClean="0">
                <a:solidFill>
                  <a:srgbClr val="24CE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27 023 вылетов</a:t>
            </a:r>
            <a:endParaRPr lang="ru-RU" altLang="ru-RU" sz="2400" dirty="0" smtClean="0">
              <a:solidFill>
                <a:srgbClr val="24CE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68971" y="2060848"/>
            <a:ext cx="90382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За </a:t>
            </a:r>
            <a:r>
              <a:rPr lang="ru-RU" altLang="ru-RU" sz="24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2015 г.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– </a:t>
            </a:r>
            <a:r>
              <a:rPr lang="ru-RU" altLang="ru-RU" sz="2400" b="1" dirty="0" smtClean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17 457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вылетов – финансирование  субъектов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endParaRPr lang="ru-RU" altLang="ru-RU" sz="2400" b="1" dirty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104467" y="3140968"/>
            <a:ext cx="903820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400" b="1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Дополнительно необходимо </a:t>
            </a:r>
            <a:r>
              <a:rPr lang="ru-RU" altLang="ru-RU" sz="2400" b="1" dirty="0" smtClean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8571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вылетов – субсидии федерального бюджета</a:t>
            </a:r>
            <a:endParaRPr lang="ru-RU" altLang="ru-RU" sz="2400" b="1" dirty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70296" y="4365104"/>
            <a:ext cx="90382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Средняя стоимость одного вылета</a:t>
            </a:r>
            <a:endParaRPr lang="ru-RU" altLang="ru-RU" sz="2400" b="1" dirty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7057860"/>
              </p:ext>
            </p:extLst>
          </p:nvPr>
        </p:nvGraphicFramePr>
        <p:xfrm>
          <a:off x="5578787" y="4365104"/>
          <a:ext cx="3600400" cy="914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4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rgbClr val="FFC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в</a:t>
                      </a:r>
                      <a:r>
                        <a:rPr lang="ru-RU" sz="2400" b="1" i="0" dirty="0" smtClean="0">
                          <a:solidFill>
                            <a:schemeClr val="bg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</a:t>
                      </a:r>
                      <a:r>
                        <a:rPr lang="ru-RU" sz="2400" b="1" i="0" dirty="0" smtClean="0">
                          <a:solidFill>
                            <a:srgbClr val="FFC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2015 –</a:t>
                      </a:r>
                      <a:r>
                        <a:rPr lang="ru-RU" sz="2400" b="1" i="0" baseline="0" dirty="0" smtClean="0">
                          <a:solidFill>
                            <a:srgbClr val="FFC0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 138 тыс. руб.</a:t>
                      </a:r>
                      <a:endParaRPr lang="ru-RU" sz="2400" b="1" i="0" dirty="0">
                        <a:solidFill>
                          <a:srgbClr val="FFC0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i="0" dirty="0" smtClean="0">
                          <a:solidFill>
                            <a:srgbClr val="FFFF00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в 2016 – 385 тыс. руб.</a:t>
                      </a:r>
                      <a:endParaRPr lang="ru-RU" sz="2400" b="1" i="0" dirty="0">
                        <a:solidFill>
                          <a:srgbClr val="FFFF00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187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98639" y="1700808"/>
            <a:ext cx="9073008" cy="3744416"/>
          </a:xfrm>
        </p:spPr>
        <p:txBody>
          <a:bodyPr/>
          <a:lstStyle/>
          <a:p>
            <a:pPr algn="l"/>
            <a:r>
              <a:rPr lang="ru-RU" altLang="ru-RU" sz="2400" b="1" dirty="0" smtClean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Санитарно-авиационная</a:t>
            </a:r>
            <a:r>
              <a:rPr lang="ru-RU" alt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эвакуация</a:t>
            </a: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на территории России </a:t>
            </a:r>
            <a:r>
              <a:rPr lang="ru-RU" alt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и </a:t>
            </a: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из-за рубежа осуществляется  рейсовыми </a:t>
            </a:r>
            <a:r>
              <a:rPr lang="ru-RU" alt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переоборудованными самолетами.</a:t>
            </a:r>
            <a:r>
              <a:rPr lang="ru-RU" altLang="ru-RU" sz="2400" u="sng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br>
              <a:rPr lang="ru-RU" altLang="ru-RU" sz="2400" u="sng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400" u="sng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2400" u="sng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В мировой практике для выполнения таких задач используются </a:t>
            </a:r>
            <a:r>
              <a:rPr lang="ru-RU" alt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легкие, </a:t>
            </a: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средне - и </a:t>
            </a:r>
            <a:r>
              <a:rPr lang="ru-RU" alt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дальнемагистральные</a:t>
            </a: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lang="ru-RU" altLang="ru-RU" sz="2400" b="1" dirty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медицинские самолеты </a:t>
            </a: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типа </a:t>
            </a:r>
            <a:r>
              <a:rPr lang="en-US" alt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Cessna</a:t>
            </a: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560, </a:t>
            </a:r>
            <a:r>
              <a:rPr lang="en-US" alt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Chellenger</a:t>
            </a: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604, </a:t>
            </a:r>
            <a:r>
              <a:rPr lang="en-US" alt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Cessna</a:t>
            </a: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750, </a:t>
            </a:r>
            <a:r>
              <a:rPr lang="en-US" alt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Falcon</a:t>
            </a:r>
            <a:r>
              <a:rPr lang="ru-RU" altLang="ru-RU" sz="2400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и другие </a:t>
            </a:r>
            <a:r>
              <a:rPr lang="ru-RU" alt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модели</a:t>
            </a:r>
            <a:endParaRPr lang="ru-RU" alt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8" descr="arcd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5830"/>
            <a:ext cx="74136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1561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228600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География санитарно-авиационных эвакуаций</a:t>
            </a:r>
          </a:p>
        </p:txBody>
      </p:sp>
      <p:pic>
        <p:nvPicPr>
          <p:cNvPr id="7" name="Picture 4" descr="56bd44b30689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16" y="871245"/>
            <a:ext cx="8369764" cy="579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9"/>
          <p:cNvGrpSpPr>
            <a:grpSpLocks noChangeAspect="1"/>
          </p:cNvGrpSpPr>
          <p:nvPr/>
        </p:nvGrpSpPr>
        <p:grpSpPr bwMode="auto">
          <a:xfrm>
            <a:off x="-39631" y="1956978"/>
            <a:ext cx="7869723" cy="3796244"/>
            <a:chOff x="2360" y="12305"/>
            <a:chExt cx="10286" cy="5754"/>
          </a:xfrm>
        </p:grpSpPr>
        <p:sp>
          <p:nvSpPr>
            <p:cNvPr id="9" name="AutoShape 10"/>
            <p:cNvSpPr>
              <a:spLocks noChangeAspect="1" noChangeArrowheads="1"/>
            </p:cNvSpPr>
            <p:nvPr/>
          </p:nvSpPr>
          <p:spPr bwMode="auto">
            <a:xfrm>
              <a:off x="2360" y="12305"/>
              <a:ext cx="10286" cy="5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10" name="AutoShape 11"/>
            <p:cNvSpPr>
              <a:spLocks noChangeArrowheads="1"/>
            </p:cNvSpPr>
            <p:nvPr/>
          </p:nvSpPr>
          <p:spPr bwMode="auto">
            <a:xfrm>
              <a:off x="7503" y="16169"/>
              <a:ext cx="1296" cy="331"/>
            </a:xfrm>
            <a:prstGeom prst="wedgeRectCallout">
              <a:avLst>
                <a:gd name="adj1" fmla="val -20111"/>
                <a:gd name="adj2" fmla="val -261537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kumimoji="0" lang="ru-RU" altLang="ru-RU" sz="1000">
                  <a:solidFill>
                    <a:srgbClr val="000000"/>
                  </a:solidFill>
                  <a:latin typeface="Arial" pitchFamily="34" charset="0"/>
                </a:rPr>
                <a:t>Сочи - 4</a:t>
              </a:r>
              <a:endParaRPr kumimoji="0" lang="ru-RU" altLang="ru-RU" sz="1800">
                <a:latin typeface="Arial" pitchFamily="34" charset="0"/>
              </a:endParaRPr>
            </a:p>
          </p:txBody>
        </p:sp>
        <p:sp>
          <p:nvSpPr>
            <p:cNvPr id="11" name="AutoShape 12"/>
            <p:cNvSpPr>
              <a:spLocks noChangeArrowheads="1"/>
            </p:cNvSpPr>
            <p:nvPr/>
          </p:nvSpPr>
          <p:spPr bwMode="auto">
            <a:xfrm>
              <a:off x="4912" y="16663"/>
              <a:ext cx="2025" cy="331"/>
            </a:xfrm>
            <a:prstGeom prst="wedgeRectCallout">
              <a:avLst>
                <a:gd name="adj1" fmla="val 48750"/>
                <a:gd name="adj2" fmla="val -388940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kumimoji="0" lang="ru-RU" altLang="ru-RU" sz="1000">
                  <a:solidFill>
                    <a:srgbClr val="000000"/>
                  </a:solidFill>
                  <a:latin typeface="Arial" pitchFamily="34" charset="0"/>
                </a:rPr>
                <a:t>Симферополь - 68 – 1</a:t>
              </a:r>
              <a:endParaRPr kumimoji="0" lang="ru-RU" altLang="ru-RU" sz="1800">
                <a:latin typeface="Arial" pitchFamily="34" charset="0"/>
              </a:endParaRPr>
            </a:p>
          </p:txBody>
        </p:sp>
        <p:sp>
          <p:nvSpPr>
            <p:cNvPr id="12" name="AutoShape 13"/>
            <p:cNvSpPr>
              <a:spLocks noChangeArrowheads="1"/>
            </p:cNvSpPr>
            <p:nvPr/>
          </p:nvSpPr>
          <p:spPr bwMode="auto">
            <a:xfrm>
              <a:off x="6289" y="12374"/>
              <a:ext cx="1621" cy="331"/>
            </a:xfrm>
            <a:prstGeom prst="wedgeRectCallout">
              <a:avLst>
                <a:gd name="adj1" fmla="val 51870"/>
                <a:gd name="adj2" fmla="val 324727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kumimoji="0" lang="ru-RU" altLang="ru-RU" sz="1000">
                  <a:latin typeface="Arial" pitchFamily="34" charset="0"/>
                </a:rPr>
                <a:t>Мурманск</a:t>
              </a:r>
              <a:r>
                <a:rPr kumimoji="0" lang="ru-RU" altLang="ru-RU" sz="1000"/>
                <a:t> - 5</a:t>
              </a:r>
            </a:p>
            <a:p>
              <a:pPr eaLnBrk="1" hangingPunct="1"/>
              <a:endParaRPr kumimoji="0" lang="ru-RU" altLang="ru-RU" sz="1800">
                <a:latin typeface="Arial" pitchFamily="34" charset="0"/>
              </a:endParaRPr>
            </a:p>
          </p:txBody>
        </p:sp>
        <p:sp>
          <p:nvSpPr>
            <p:cNvPr id="13" name="AutoShape 14"/>
            <p:cNvSpPr>
              <a:spLocks noChangeArrowheads="1"/>
            </p:cNvSpPr>
            <p:nvPr/>
          </p:nvSpPr>
          <p:spPr bwMode="auto">
            <a:xfrm>
              <a:off x="10825" y="16085"/>
              <a:ext cx="1821" cy="331"/>
            </a:xfrm>
            <a:prstGeom prst="wedgeRectCallout">
              <a:avLst>
                <a:gd name="adj1" fmla="val -68741"/>
                <a:gd name="adj2" fmla="val -71495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kumimoji="0" lang="ru-RU" altLang="ru-RU" sz="1000">
                  <a:solidFill>
                    <a:srgbClr val="000000"/>
                  </a:solidFill>
                  <a:latin typeface="Arial" pitchFamily="34" charset="0"/>
                </a:rPr>
                <a:t>Грозный - 12</a:t>
              </a:r>
              <a:endParaRPr kumimoji="0" lang="ru-RU" altLang="ru-RU" sz="1800">
                <a:latin typeface="Arial" pitchFamily="34" charset="0"/>
              </a:endParaRPr>
            </a:p>
          </p:txBody>
        </p:sp>
        <p:sp>
          <p:nvSpPr>
            <p:cNvPr id="14" name="AutoShape 15"/>
            <p:cNvSpPr>
              <a:spLocks noChangeArrowheads="1"/>
            </p:cNvSpPr>
            <p:nvPr/>
          </p:nvSpPr>
          <p:spPr bwMode="auto">
            <a:xfrm>
              <a:off x="4548" y="13200"/>
              <a:ext cx="2146" cy="330"/>
            </a:xfrm>
            <a:prstGeom prst="wedgeRectCallout">
              <a:avLst>
                <a:gd name="adj1" fmla="val 72843"/>
                <a:gd name="adj2" fmla="val 314690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kumimoji="0" lang="ru-RU" altLang="ru-RU" sz="1000">
                  <a:solidFill>
                    <a:srgbClr val="000000"/>
                  </a:solidFill>
                  <a:latin typeface="Arial" pitchFamily="34" charset="0"/>
                </a:rPr>
                <a:t>Калининград - 4</a:t>
              </a:r>
              <a:endParaRPr kumimoji="0" lang="ru-RU" altLang="ru-RU" sz="1800">
                <a:latin typeface="Arial" pitchFamily="34" charset="0"/>
              </a:endParaRPr>
            </a:p>
          </p:txBody>
        </p:sp>
        <p:sp>
          <p:nvSpPr>
            <p:cNvPr id="15" name="AutoShape 16"/>
            <p:cNvSpPr>
              <a:spLocks noChangeArrowheads="1"/>
            </p:cNvSpPr>
            <p:nvPr/>
          </p:nvSpPr>
          <p:spPr bwMode="auto">
            <a:xfrm>
              <a:off x="10985" y="15672"/>
              <a:ext cx="1377" cy="331"/>
            </a:xfrm>
            <a:prstGeom prst="wedgeRectCallout">
              <a:avLst>
                <a:gd name="adj1" fmla="val -74514"/>
                <a:gd name="adj2" fmla="val -3847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kumimoji="0" lang="ru-RU" altLang="ru-RU" sz="1000">
                  <a:solidFill>
                    <a:srgbClr val="000000"/>
                  </a:solidFill>
                  <a:latin typeface="Arial" pitchFamily="34" charset="0"/>
                </a:rPr>
                <a:t>Мин. Воды - 2</a:t>
              </a:r>
              <a:endParaRPr kumimoji="0" lang="ru-RU" altLang="ru-RU" sz="1800">
                <a:latin typeface="Arial" pitchFamily="34" charset="0"/>
              </a:endParaRPr>
            </a:p>
          </p:txBody>
        </p:sp>
        <p:sp>
          <p:nvSpPr>
            <p:cNvPr id="16" name="AutoShape 17"/>
            <p:cNvSpPr>
              <a:spLocks noChangeArrowheads="1"/>
            </p:cNvSpPr>
            <p:nvPr/>
          </p:nvSpPr>
          <p:spPr bwMode="auto">
            <a:xfrm>
              <a:off x="8071" y="15756"/>
              <a:ext cx="1763" cy="331"/>
            </a:xfrm>
            <a:prstGeom prst="wedgeRectCallout">
              <a:avLst>
                <a:gd name="adj1" fmla="val -48505"/>
                <a:gd name="adj2" fmla="val -172120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kumimoji="0" lang="ru-RU" altLang="ru-RU" sz="1000">
                  <a:solidFill>
                    <a:srgbClr val="000000"/>
                  </a:solidFill>
                  <a:latin typeface="Arial" pitchFamily="34" charset="0"/>
                </a:rPr>
                <a:t>Краснодар - 6</a:t>
              </a:r>
              <a:endParaRPr kumimoji="0" lang="ru-RU" altLang="ru-RU" sz="1800">
                <a:latin typeface="Arial" pitchFamily="34" charset="0"/>
              </a:endParaRPr>
            </a:p>
          </p:txBody>
        </p:sp>
        <p:sp>
          <p:nvSpPr>
            <p:cNvPr id="17" name="AutoShape 18"/>
            <p:cNvSpPr>
              <a:spLocks noChangeArrowheads="1"/>
            </p:cNvSpPr>
            <p:nvPr/>
          </p:nvSpPr>
          <p:spPr bwMode="auto">
            <a:xfrm>
              <a:off x="3636" y="13610"/>
              <a:ext cx="2491" cy="331"/>
            </a:xfrm>
            <a:prstGeom prst="wedgeRectCallout">
              <a:avLst>
                <a:gd name="adj1" fmla="val 105958"/>
                <a:gd name="adj2" fmla="val 227880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kumimoji="0" lang="ru-RU" altLang="ru-RU" sz="1000">
                  <a:solidFill>
                    <a:srgbClr val="000000"/>
                  </a:solidFill>
                  <a:latin typeface="Arial" pitchFamily="34" charset="0"/>
                </a:rPr>
                <a:t>Санкт-Петербург - 10</a:t>
              </a:r>
              <a:endParaRPr kumimoji="0" lang="ru-RU" altLang="ru-RU" sz="1800">
                <a:latin typeface="Arial" pitchFamily="34" charset="0"/>
              </a:endParaRPr>
            </a:p>
          </p:txBody>
        </p:sp>
        <p:sp>
          <p:nvSpPr>
            <p:cNvPr id="18" name="AutoShape 19"/>
            <p:cNvSpPr>
              <a:spLocks noChangeArrowheads="1"/>
            </p:cNvSpPr>
            <p:nvPr/>
          </p:nvSpPr>
          <p:spPr bwMode="auto">
            <a:xfrm>
              <a:off x="5277" y="13975"/>
              <a:ext cx="1377" cy="330"/>
            </a:xfrm>
            <a:prstGeom prst="wedgeRectCallout">
              <a:avLst>
                <a:gd name="adj1" fmla="val 81690"/>
                <a:gd name="adj2" fmla="val 102500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kumimoji="0" lang="ru-RU" altLang="ru-RU" sz="1000">
                  <a:solidFill>
                    <a:srgbClr val="000000"/>
                  </a:solidFill>
                  <a:latin typeface="Arial" pitchFamily="34" charset="0"/>
                </a:rPr>
                <a:t>Москва - 8 </a:t>
              </a:r>
              <a:endParaRPr kumimoji="0" lang="ru-RU" altLang="ru-RU" sz="1800">
                <a:latin typeface="Arial" pitchFamily="34" charset="0"/>
              </a:endParaRPr>
            </a:p>
          </p:txBody>
        </p:sp>
        <p:sp>
          <p:nvSpPr>
            <p:cNvPr id="19" name="AutoShape 20"/>
            <p:cNvSpPr>
              <a:spLocks noChangeArrowheads="1"/>
            </p:cNvSpPr>
            <p:nvPr/>
          </p:nvSpPr>
          <p:spPr bwMode="auto">
            <a:xfrm>
              <a:off x="4181" y="14849"/>
              <a:ext cx="1460" cy="331"/>
            </a:xfrm>
            <a:prstGeom prst="wedgeRectCallout">
              <a:avLst>
                <a:gd name="adj1" fmla="val 131764"/>
                <a:gd name="adj2" fmla="val -42856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kumimoji="0" lang="ru-RU" altLang="ru-RU" sz="1000">
                  <a:solidFill>
                    <a:srgbClr val="000000"/>
                  </a:solidFill>
                  <a:latin typeface="Arial" pitchFamily="34" charset="0"/>
                </a:rPr>
                <a:t>Орел – 1</a:t>
              </a:r>
              <a:endParaRPr kumimoji="0" lang="ru-RU" altLang="ru-RU" sz="1800">
                <a:latin typeface="Arial" pitchFamily="34" charset="0"/>
              </a:endParaRPr>
            </a:p>
          </p:txBody>
        </p:sp>
        <p:sp>
          <p:nvSpPr>
            <p:cNvPr id="20" name="AutoShape 21"/>
            <p:cNvSpPr>
              <a:spLocks noChangeArrowheads="1"/>
            </p:cNvSpPr>
            <p:nvPr/>
          </p:nvSpPr>
          <p:spPr bwMode="auto">
            <a:xfrm>
              <a:off x="10985" y="16992"/>
              <a:ext cx="1661" cy="331"/>
            </a:xfrm>
            <a:prstGeom prst="wedgeRectCallout">
              <a:avLst>
                <a:gd name="adj1" fmla="val -51829"/>
                <a:gd name="adj2" fmla="val -88463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kumimoji="0" lang="ru-RU" altLang="ru-RU" sz="1000">
                  <a:solidFill>
                    <a:srgbClr val="000000"/>
                  </a:solidFill>
                  <a:latin typeface="Arial" pitchFamily="34" charset="0"/>
                </a:rPr>
                <a:t>Махачкала - 7</a:t>
              </a:r>
              <a:endParaRPr kumimoji="0" lang="ru-RU" altLang="ru-RU" sz="1800">
                <a:latin typeface="Arial" pitchFamily="34" charset="0"/>
              </a:endParaRPr>
            </a:p>
          </p:txBody>
        </p:sp>
        <p:sp>
          <p:nvSpPr>
            <p:cNvPr id="21" name="AutoShape 22"/>
            <p:cNvSpPr>
              <a:spLocks noChangeArrowheads="1"/>
            </p:cNvSpPr>
            <p:nvPr/>
          </p:nvSpPr>
          <p:spPr bwMode="auto">
            <a:xfrm>
              <a:off x="4344" y="14436"/>
              <a:ext cx="1295" cy="331"/>
            </a:xfrm>
            <a:prstGeom prst="wedgeRectCallout">
              <a:avLst>
                <a:gd name="adj1" fmla="val 182551"/>
                <a:gd name="adj2" fmla="val 70880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kumimoji="0" lang="ru-RU" altLang="ru-RU" sz="1000">
                  <a:solidFill>
                    <a:srgbClr val="000000"/>
                  </a:solidFill>
                  <a:latin typeface="Arial" pitchFamily="34" charset="0"/>
                </a:rPr>
                <a:t>Тула – 1</a:t>
              </a:r>
              <a:endParaRPr kumimoji="0" lang="ru-RU" altLang="ru-RU" sz="1800">
                <a:latin typeface="Arial" pitchFamily="34" charset="0"/>
              </a:endParaRPr>
            </a:p>
          </p:txBody>
        </p:sp>
        <p:sp>
          <p:nvSpPr>
            <p:cNvPr id="22" name="AutoShape 23"/>
            <p:cNvSpPr>
              <a:spLocks noChangeArrowheads="1"/>
            </p:cNvSpPr>
            <p:nvPr/>
          </p:nvSpPr>
          <p:spPr bwMode="auto">
            <a:xfrm>
              <a:off x="5185" y="12772"/>
              <a:ext cx="1885" cy="346"/>
            </a:xfrm>
            <a:prstGeom prst="wedgeRectCallout">
              <a:avLst>
                <a:gd name="adj1" fmla="val 62582"/>
                <a:gd name="adj2" fmla="val 435551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 anchor="ctr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r>
                <a:rPr kumimoji="0" lang="ru-RU" altLang="ru-RU" sz="1000" dirty="0" smtClean="0">
                  <a:latin typeface="Arial" pitchFamily="34" charset="0"/>
                </a:rPr>
                <a:t>Петрозаводск -</a:t>
              </a:r>
              <a:r>
                <a:rPr kumimoji="0" lang="ru-RU" altLang="ru-RU" sz="1400" dirty="0" smtClean="0">
                  <a:latin typeface="Arial" pitchFamily="34" charset="0"/>
                </a:rPr>
                <a:t> </a:t>
              </a:r>
              <a:r>
                <a:rPr kumimoji="0" lang="ru-RU" altLang="ru-RU" sz="1000" dirty="0" smtClean="0">
                  <a:latin typeface="Arial" pitchFamily="34" charset="0"/>
                </a:rPr>
                <a:t>12</a:t>
              </a:r>
            </a:p>
          </p:txBody>
        </p:sp>
        <p:sp>
          <p:nvSpPr>
            <p:cNvPr id="23" name="AutoShape 24"/>
            <p:cNvSpPr>
              <a:spLocks noChangeArrowheads="1"/>
            </p:cNvSpPr>
            <p:nvPr/>
          </p:nvSpPr>
          <p:spPr bwMode="auto">
            <a:xfrm>
              <a:off x="9123" y="16416"/>
              <a:ext cx="1619" cy="331"/>
            </a:xfrm>
            <a:prstGeom prst="wedgeRectCallout">
              <a:avLst>
                <a:gd name="adj1" fmla="val 34454"/>
                <a:gd name="adj2" fmla="val -123079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kumimoji="0" lang="ru-RU" altLang="ru-RU" sz="1000">
                  <a:solidFill>
                    <a:srgbClr val="000000"/>
                  </a:solidFill>
                  <a:latin typeface="Arial" pitchFamily="34" charset="0"/>
                </a:rPr>
                <a:t>Астрахань - 2</a:t>
              </a:r>
              <a:endParaRPr kumimoji="0" lang="ru-RU" altLang="ru-RU" sz="1800">
                <a:latin typeface="Arial" pitchFamily="34" charset="0"/>
              </a:endParaRPr>
            </a:p>
          </p:txBody>
        </p:sp>
        <p:sp>
          <p:nvSpPr>
            <p:cNvPr id="24" name="AutoShape 25"/>
            <p:cNvSpPr>
              <a:spLocks noChangeArrowheads="1"/>
            </p:cNvSpPr>
            <p:nvPr/>
          </p:nvSpPr>
          <p:spPr bwMode="auto">
            <a:xfrm>
              <a:off x="8557" y="13447"/>
              <a:ext cx="1457" cy="331"/>
            </a:xfrm>
            <a:prstGeom prst="wedgeRectCallout">
              <a:avLst>
                <a:gd name="adj1" fmla="val -114829"/>
                <a:gd name="adj2" fmla="val 292856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kumimoji="0" lang="ru-RU" altLang="ru-RU" sz="1000">
                  <a:solidFill>
                    <a:srgbClr val="000000"/>
                  </a:solidFill>
                  <a:latin typeface="Arial" pitchFamily="34" charset="0"/>
                </a:rPr>
                <a:t>Саратов – 2</a:t>
              </a:r>
              <a:endParaRPr kumimoji="0" lang="ru-RU" altLang="ru-RU" sz="1800">
                <a:latin typeface="Arial" pitchFamily="34" charset="0"/>
              </a:endParaRPr>
            </a:p>
          </p:txBody>
        </p:sp>
        <p:sp>
          <p:nvSpPr>
            <p:cNvPr id="25" name="AutoShape 26"/>
            <p:cNvSpPr>
              <a:spLocks noChangeArrowheads="1"/>
            </p:cNvSpPr>
            <p:nvPr/>
          </p:nvSpPr>
          <p:spPr bwMode="auto">
            <a:xfrm>
              <a:off x="3454" y="15672"/>
              <a:ext cx="2588" cy="331"/>
            </a:xfrm>
            <a:prstGeom prst="wedgeRectCallout">
              <a:avLst>
                <a:gd name="adj1" fmla="val 114227"/>
                <a:gd name="adj2" fmla="val -245639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kumimoji="0" lang="ru-RU" altLang="ru-RU" sz="1000">
                  <a:solidFill>
                    <a:srgbClr val="000000"/>
                  </a:solidFill>
                  <a:latin typeface="Arial" pitchFamily="34" charset="0"/>
                </a:rPr>
                <a:t>Ростов-на-Дону – 257</a:t>
              </a:r>
              <a:endParaRPr kumimoji="0" lang="ru-RU" altLang="ru-RU" sz="1800">
                <a:latin typeface="Arial" pitchFamily="34" charset="0"/>
              </a:endParaRPr>
            </a:p>
          </p:txBody>
        </p:sp>
        <p:sp>
          <p:nvSpPr>
            <p:cNvPr id="26" name="AutoShape 27"/>
            <p:cNvSpPr>
              <a:spLocks noChangeArrowheads="1"/>
            </p:cNvSpPr>
            <p:nvPr/>
          </p:nvSpPr>
          <p:spPr bwMode="auto">
            <a:xfrm>
              <a:off x="8232" y="13034"/>
              <a:ext cx="1539" cy="331"/>
            </a:xfrm>
            <a:prstGeom prst="wedgeRectCallout">
              <a:avLst>
                <a:gd name="adj1" fmla="val -84222"/>
                <a:gd name="adj2" fmla="val 327472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kumimoji="0" lang="ru-RU" altLang="ru-RU" sz="1000">
                  <a:solidFill>
                    <a:srgbClr val="000000"/>
                  </a:solidFill>
                  <a:latin typeface="Arial" pitchFamily="34" charset="0"/>
                </a:rPr>
                <a:t>Брянск – 1</a:t>
              </a:r>
              <a:endParaRPr kumimoji="0" lang="ru-RU" altLang="ru-RU" sz="1800">
                <a:latin typeface="Arial" pitchFamily="34" charset="0"/>
              </a:endParaRPr>
            </a:p>
          </p:txBody>
        </p:sp>
        <p:sp>
          <p:nvSpPr>
            <p:cNvPr id="27" name="AutoShape 28"/>
            <p:cNvSpPr>
              <a:spLocks noChangeArrowheads="1"/>
            </p:cNvSpPr>
            <p:nvPr/>
          </p:nvSpPr>
          <p:spPr bwMode="auto">
            <a:xfrm>
              <a:off x="8071" y="12540"/>
              <a:ext cx="2128" cy="331"/>
            </a:xfrm>
            <a:prstGeom prst="wedgeRectCallout">
              <a:avLst>
                <a:gd name="adj1" fmla="val -88745"/>
                <a:gd name="adj2" fmla="val 566509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kumimoji="0" lang="ru-RU" altLang="ru-RU" sz="1000">
                  <a:solidFill>
                    <a:srgbClr val="000000"/>
                  </a:solidFill>
                  <a:latin typeface="Arial" pitchFamily="34" charset="0"/>
                </a:rPr>
                <a:t>Новый Уренгой - 2</a:t>
              </a:r>
              <a:endParaRPr kumimoji="0" lang="ru-RU" altLang="ru-RU" sz="1800">
                <a:latin typeface="Arial" pitchFamily="34" charset="0"/>
              </a:endParaRPr>
            </a:p>
          </p:txBody>
        </p:sp>
        <p:sp>
          <p:nvSpPr>
            <p:cNvPr id="28" name="AutoShape 29"/>
            <p:cNvSpPr>
              <a:spLocks noChangeArrowheads="1"/>
            </p:cNvSpPr>
            <p:nvPr/>
          </p:nvSpPr>
          <p:spPr bwMode="auto">
            <a:xfrm>
              <a:off x="11310" y="14849"/>
              <a:ext cx="1217" cy="331"/>
            </a:xfrm>
            <a:prstGeom prst="wedgeRectCallout">
              <a:avLst>
                <a:gd name="adj1" fmla="val -156755"/>
                <a:gd name="adj2" fmla="val 147801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kumimoji="0" lang="ru-RU" altLang="ru-RU" sz="800">
                  <a:solidFill>
                    <a:srgbClr val="000000"/>
                  </a:solidFill>
                  <a:latin typeface="Arial" pitchFamily="34" charset="0"/>
                </a:rPr>
                <a:t>Красноярск - 8</a:t>
              </a:r>
              <a:endParaRPr kumimoji="0" lang="ru-RU" altLang="ru-RU" sz="800">
                <a:latin typeface="Arial" pitchFamily="34" charset="0"/>
              </a:endParaRPr>
            </a:p>
          </p:txBody>
        </p:sp>
        <p:sp>
          <p:nvSpPr>
            <p:cNvPr id="29" name="AutoShape 30"/>
            <p:cNvSpPr>
              <a:spLocks noChangeArrowheads="1"/>
            </p:cNvSpPr>
            <p:nvPr/>
          </p:nvSpPr>
          <p:spPr bwMode="auto">
            <a:xfrm>
              <a:off x="10564" y="15261"/>
              <a:ext cx="1964" cy="331"/>
            </a:xfrm>
            <a:prstGeom prst="wedgeRectCallout">
              <a:avLst>
                <a:gd name="adj1" fmla="val -101986"/>
                <a:gd name="adj2" fmla="val 9190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kumimoji="0" lang="ru-RU" altLang="ru-RU" sz="1000">
                  <a:solidFill>
                    <a:srgbClr val="000000"/>
                  </a:solidFill>
                  <a:latin typeface="Arial" pitchFamily="34" charset="0"/>
                </a:rPr>
                <a:t>Владикавказ – 3</a:t>
              </a:r>
              <a:endParaRPr kumimoji="0" lang="ru-RU" altLang="ru-RU" sz="1800">
                <a:latin typeface="Arial" pitchFamily="34" charset="0"/>
              </a:endParaRPr>
            </a:p>
          </p:txBody>
        </p:sp>
        <p:sp>
          <p:nvSpPr>
            <p:cNvPr id="30" name="AutoShape 31"/>
            <p:cNvSpPr>
              <a:spLocks noChangeArrowheads="1"/>
            </p:cNvSpPr>
            <p:nvPr/>
          </p:nvSpPr>
          <p:spPr bwMode="auto">
            <a:xfrm>
              <a:off x="3939" y="15261"/>
              <a:ext cx="1700" cy="331"/>
            </a:xfrm>
            <a:prstGeom prst="wedgeRectCallout">
              <a:avLst>
                <a:gd name="adj1" fmla="val 107667"/>
                <a:gd name="adj2" fmla="val -144505"/>
              </a:avLst>
            </a:prstGeom>
            <a:solidFill>
              <a:srgbClr val="FF0000">
                <a:alpha val="49019"/>
              </a:srgb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64922" tIns="32461" rIns="64922" bIns="32461"/>
            <a:lstStyle>
              <a:lvl1pPr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0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kumimoji="0" lang="ru-RU" altLang="ru-RU" sz="1000">
                  <a:solidFill>
                    <a:srgbClr val="000000"/>
                  </a:solidFill>
                  <a:latin typeface="Arial" pitchFamily="34" charset="0"/>
                </a:rPr>
                <a:t>Курск – 1</a:t>
              </a:r>
              <a:endParaRPr kumimoji="0" lang="ru-RU" altLang="ru-RU" sz="180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8699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24" y="768844"/>
            <a:ext cx="8748464" cy="6020762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0" y="116632"/>
            <a:ext cx="91440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ru-RU" altLang="ru-RU" sz="20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Санитарно-авиационная эвакуация граждан России из-за рубежа</a:t>
            </a:r>
          </a:p>
        </p:txBody>
      </p:sp>
    </p:spTree>
    <p:extLst>
      <p:ext uri="{BB962C8B-B14F-4D97-AF65-F5344CB8AC3E}">
        <p14:creationId xmlns:p14="http://schemas.microsoft.com/office/powerpoint/2010/main" val="3046813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:\Рабочий стол\работа ЦМЭ\society_iz-simferopolya-v-moskvu-i-piter-vyletel-specbort-an-148-s-dvumya-tyazhelobolnymi-krymchanami_564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87641" cy="32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Рабочий стол\работа ЦМЭ\QKtpCkuPAP-800x6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89443"/>
            <a:ext cx="5346153" cy="356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Рабочий стол\работа ЦМЭ\IMG_60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796" y="17846"/>
            <a:ext cx="4326204" cy="3244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Рабочий стол\работа ЦМЭ\IMG_60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40653"/>
            <a:ext cx="4817796" cy="361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7504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:\Рабочий стол\работа ЦМЭ\IMG_60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" y="3406113"/>
            <a:ext cx="4602515" cy="345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D:\Рабочий стол\работа ЦМЭ\IMG_609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83"/>
          <a:stretch/>
        </p:blipFill>
        <p:spPr bwMode="auto">
          <a:xfrm>
            <a:off x="4507991" y="1"/>
            <a:ext cx="46360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Рабочий стол\работа ЦМЭ\945050885_834361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" y="0"/>
            <a:ext cx="4496539" cy="336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9047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7"/>
          <a:stretch>
            <a:fillRect/>
          </a:stretch>
        </p:blipFill>
        <p:spPr bwMode="auto">
          <a:xfrm>
            <a:off x="0" y="2500313"/>
            <a:ext cx="4500563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74" t="3421" r="14636"/>
          <a:stretch>
            <a:fillRect/>
          </a:stretch>
        </p:blipFill>
        <p:spPr bwMode="auto">
          <a:xfrm>
            <a:off x="4454525" y="2500313"/>
            <a:ext cx="468947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Изображение 5" descr="logo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27013"/>
            <a:ext cx="2071688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Прямоугольник 5"/>
          <p:cNvSpPr>
            <a:spLocks noChangeArrowheads="1"/>
          </p:cNvSpPr>
          <p:nvPr/>
        </p:nvSpPr>
        <p:spPr bwMode="auto">
          <a:xfrm>
            <a:off x="1835697" y="230188"/>
            <a:ext cx="7416824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Инициативной группой в составе специалистов </a:t>
            </a:r>
            <a:r>
              <a:rPr lang="ru-RU" altLang="ru-RU" sz="20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ru-RU" altLang="ru-RU" sz="20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altLang="ru-RU" sz="20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ВЦМК 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«Защита», ООО «</a:t>
            </a:r>
            <a:r>
              <a:rPr lang="ru-RU" altLang="ru-RU" sz="2000" b="1" dirty="0" err="1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Пневмоприбор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», </a:t>
            </a:r>
            <a:r>
              <a:rPr lang="ru-RU" altLang="ru-RU" sz="20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ПАО 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«Туполев» </a:t>
            </a:r>
            <a:r>
              <a:rPr lang="ru-RU" altLang="ru-RU" sz="20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/>
            </a:r>
            <a:br>
              <a:rPr lang="ru-RU" altLang="ru-RU" sz="20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ru-RU" altLang="ru-RU" sz="20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разработано </a:t>
            </a:r>
            <a:r>
              <a:rPr lang="ru-RU" altLang="ru-RU" sz="20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Устройство для размещения пациентов лежа (универсального) в отечественных пассажирских воздушных судах без снятия кресел.</a:t>
            </a:r>
          </a:p>
        </p:txBody>
      </p:sp>
    </p:spTree>
    <p:extLst>
      <p:ext uri="{BB962C8B-B14F-4D97-AF65-F5344CB8AC3E}">
        <p14:creationId xmlns:p14="http://schemas.microsoft.com/office/powerpoint/2010/main" val="32561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ОСНОВНЫЕ НАПРАВЛЕНИЯ  РАЗВИТИЯ СИСТЕМЫ </a:t>
            </a:r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САНИТАРНОЙ </a:t>
            </a:r>
            <a:r>
              <a:rPr lang="ru-RU" sz="2000" b="1" dirty="0">
                <a:solidFill>
                  <a:srgbClr val="FFFF00"/>
                </a:solidFill>
              </a:rPr>
              <a:t>АВИАЦИИ РОССИИ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050" y="1124744"/>
            <a:ext cx="90704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24CEFB"/>
                </a:solidFill>
              </a:rPr>
              <a:t>● Совершенствование </a:t>
            </a:r>
            <a:r>
              <a:rPr lang="ru-RU" b="1" dirty="0">
                <a:solidFill>
                  <a:srgbClr val="24CEFB"/>
                </a:solidFill>
              </a:rPr>
              <a:t>нормативной правовой базы </a:t>
            </a:r>
            <a:r>
              <a:rPr lang="ru-RU" b="1" dirty="0" smtClean="0">
                <a:solidFill>
                  <a:srgbClr val="24CEFB"/>
                </a:solidFill>
              </a:rPr>
              <a:t>ЭКМП</a:t>
            </a:r>
            <a:endParaRPr lang="ru-RU" b="1" dirty="0">
              <a:solidFill>
                <a:srgbClr val="24CEFB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 </a:t>
            </a:r>
          </a:p>
          <a:p>
            <a:r>
              <a:rPr lang="ru-RU" b="1" dirty="0">
                <a:solidFill>
                  <a:schemeClr val="bg1"/>
                </a:solidFill>
              </a:rPr>
              <a:t>● Разработка организационной структуры системы    санитарной </a:t>
            </a:r>
            <a:r>
              <a:rPr lang="ru-RU" b="1" dirty="0" smtClean="0">
                <a:solidFill>
                  <a:schemeClr val="bg1"/>
                </a:solidFill>
              </a:rPr>
              <a:t>авиации </a:t>
            </a:r>
          </a:p>
          <a:p>
            <a:pPr marL="222250"/>
            <a:r>
              <a:rPr lang="ru-RU" b="1" dirty="0" smtClean="0">
                <a:solidFill>
                  <a:schemeClr val="bg1"/>
                </a:solidFill>
              </a:rPr>
              <a:t>с использованием необходимых медицинских самолетов и вертолетов</a:t>
            </a:r>
            <a:endParaRPr lang="ru-RU" b="1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 </a:t>
            </a:r>
          </a:p>
          <a:p>
            <a:r>
              <a:rPr lang="ru-RU" b="1" dirty="0">
                <a:solidFill>
                  <a:srgbClr val="24CEFB"/>
                </a:solidFill>
              </a:rPr>
              <a:t>● Создание условий для применения авиационного транспорта: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200777"/>
            <a:ext cx="885698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chemeClr val="bg1"/>
                </a:solidFill>
              </a:rPr>
              <a:t>1. Решение вопросов приобретения санитарно-авиационных услуг у авиакомпаний, выигравших конкурс.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 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2. Планирование размещения и строительства вертолетных площадок постоянного и временного  базирования вблизи медицинских организаций.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 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3. Оснащение отделений ЭКМП переносными комплектами медицинского оборудования, специализированными автомобилями с современными системами связи и навигации.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 </a:t>
            </a:r>
          </a:p>
          <a:p>
            <a:r>
              <a:rPr lang="ru-RU" sz="1600" b="1" dirty="0">
                <a:solidFill>
                  <a:schemeClr val="bg1"/>
                </a:solidFill>
              </a:rPr>
              <a:t>4. Внедрение информационных систем и  телемедицинских технологий для постоянной связи с медицинскими организациями разного уровня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</a:p>
          <a:p>
            <a:endParaRPr lang="ru-RU" sz="1600" b="1" dirty="0" smtClean="0">
              <a:solidFill>
                <a:schemeClr val="bg1"/>
              </a:solidFill>
            </a:endParaRPr>
          </a:p>
          <a:p>
            <a:r>
              <a:rPr lang="ru-RU" sz="1600" b="1" dirty="0" smtClean="0">
                <a:solidFill>
                  <a:schemeClr val="bg1"/>
                </a:solidFill>
              </a:rPr>
              <a:t>5. Подготовка специалистов  для санитарно-авиационной эвакуации</a:t>
            </a:r>
            <a:r>
              <a:rPr lang="ru-RU" sz="1600" b="1" dirty="0">
                <a:solidFill>
                  <a:schemeClr val="bg1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3145809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779" name="Group 1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750616"/>
              </p:ext>
            </p:extLst>
          </p:nvPr>
        </p:nvGraphicFramePr>
        <p:xfrm>
          <a:off x="428625" y="158750"/>
          <a:ext cx="8464551" cy="6699249"/>
        </p:xfrm>
        <a:graphic>
          <a:graphicData uri="http://schemas.openxmlformats.org/drawingml/2006/table">
            <a:tbl>
              <a:tblPr/>
              <a:tblGrid>
                <a:gridCol w="426769"/>
                <a:gridCol w="1924783"/>
                <a:gridCol w="1802108"/>
                <a:gridCol w="2037090"/>
                <a:gridCol w="2273801"/>
              </a:tblGrid>
              <a:tr h="968466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Сведения о подготовке специалистов  </a:t>
                      </a:r>
                      <a:r>
                        <a:rPr kumimoji="0" lang="ru-RU" altLang="ru-RU" sz="1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авиамедицинских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 бригад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к Чемпионату мира по футболу  2018 г.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Основные субъекты Российской Федерации</a:t>
                      </a: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65203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№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п/п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Субъект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Российской Федерации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Потребность в обучении специалистов </a:t>
                      </a: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АМБр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3531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Всего  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4" marB="45724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из них: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8230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врачи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средний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медицинский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персонал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T="45724" marB="45724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0088"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1.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  <a:p>
                      <a:pPr marL="88900" marR="0" lvl="0" indent="0" algn="l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Москва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44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22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22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99"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2.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Ленинградская область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44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22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22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2458"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3.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Калининград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28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71"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4.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Волгоград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10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83"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5.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Казань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24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71"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6.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Нижний Новгород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0871"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7.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Самара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4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5799"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8.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Саранск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211"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9.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Ростов-на-Дону</a:t>
                      </a:r>
                      <a:endParaRPr kumimoji="0" lang="ru-RU" altLang="ru-RU" sz="15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16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4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8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96"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10.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Краснодарский край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54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27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27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9283">
                <a:tc>
                  <a:txBody>
                    <a:bodyPr/>
                    <a:lstStyle/>
                    <a:p>
                      <a:pPr marL="8890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11.</a:t>
                      </a:r>
                      <a:endParaRPr kumimoji="0" lang="ru-RU" altLang="ru-R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8900" marR="0" lvl="0" indent="0" algn="l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Свердловская область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66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33</a:t>
                      </a: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ts val="10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33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3413" marR="3413" marT="0" marB="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547675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768" y="1556792"/>
            <a:ext cx="9111232" cy="3312368"/>
          </a:xfrm>
        </p:spPr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ОДНОЙ ИЗ НАИБОЛЕЕ ВОСТРЕБОВАННЫХ ВЫЕЗДНЫХ ФОРМ РАБОТЫ ЯВЛЯЕТСЯ ОКАЗАНИЕ </a:t>
            </a:r>
            <a:r>
              <a:rPr lang="ru-RU" altLang="ru-RU" sz="2800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ЭКСТРЕННОЙ МЕДИЦИНСКОЙ ПОМОЩИ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В ВИДЕ </a:t>
            </a:r>
            <a:r>
              <a:rPr lang="ru-RU" altLang="ru-RU" sz="28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СКОРОЙ, </a:t>
            </a:r>
            <a:br>
              <a:rPr lang="ru-RU" altLang="ru-RU" sz="28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800" b="1" dirty="0" smtClean="0">
                <a:solidFill>
                  <a:srgbClr val="FFFF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СКОРОЙ СПЕЦИАЗИРОВАННОЙ И КОНСУЛЬТАТИВНОЙ МЕДИЦИНСКОЙ ПОМОЩИ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,  </a:t>
            </a:r>
            <a:b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В Т.Ч. С ПРИМЕНЕНИЕМ </a:t>
            </a:r>
            <a:b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800" b="1" dirty="0" smtClean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АВИАЦИОННОГО ТРАНСПОРТА</a:t>
            </a:r>
          </a:p>
        </p:txBody>
      </p:sp>
      <p:pic>
        <p:nvPicPr>
          <p:cNvPr id="17410" name="Picture 8" descr="arcd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27000"/>
            <a:ext cx="812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863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439854"/>
              </p:ext>
            </p:extLst>
          </p:nvPr>
        </p:nvGraphicFramePr>
        <p:xfrm>
          <a:off x="431932" y="188642"/>
          <a:ext cx="8715441" cy="64765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863"/>
                <a:gridCol w="2303245"/>
                <a:gridCol w="1224483"/>
                <a:gridCol w="1440568"/>
                <a:gridCol w="1584625"/>
                <a:gridCol w="1656657"/>
              </a:tblGrid>
              <a:tr h="958983">
                <a:tc gridSpan="6"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Сведения о подготовке специалистов  </a:t>
                      </a:r>
                      <a:r>
                        <a:rPr lang="ru-RU" sz="1800" dirty="0" err="1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авиамедицинских</a:t>
                      </a:r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бригад 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 Чемпионату мира по футболу  2018 г.</a:t>
                      </a:r>
                    </a:p>
                    <a:p>
                      <a:pPr algn="ctr"/>
                      <a:r>
                        <a:rPr lang="ru-RU" sz="18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Соседние субъекты Российской</a:t>
                      </a:r>
                      <a:r>
                        <a:rPr lang="ru-RU" sz="1800" baseline="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Федерации</a:t>
                      </a:r>
                      <a:endParaRPr lang="ru-RU" sz="18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0853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Субъект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Российской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Федерации</a:t>
                      </a:r>
                    </a:p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Подготовлено специалистов </a:t>
                      </a: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АМБр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Планируемый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резерв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643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Всего  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из них: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35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врачи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средний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мед. персонал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211824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 algn="l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Тюменская</a:t>
                      </a:r>
                      <a:r>
                        <a:rPr lang="ru-RU" sz="1200" b="0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область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  <a:tr h="227633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2.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Челябинская область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  <a:tr h="216356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Республика Башкортостан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  <a:tr h="225725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Чувашская Республика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15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  <a:tr h="144016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Пензенская</a:t>
                      </a:r>
                      <a:r>
                        <a:rPr lang="ru-RU" sz="1200" b="0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область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  <a:tr h="227633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6.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Московская область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  <a:tr h="227633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7.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Курганская область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  <a:tr h="227633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8.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Костромская</a:t>
                      </a:r>
                      <a:r>
                        <a:rPr lang="ru-RU" sz="1200" b="0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область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  <a:tr h="227633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9.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Пермский</a:t>
                      </a:r>
                      <a:r>
                        <a:rPr lang="ru-RU" sz="1200" b="0" spc="0" baseline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край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  <a:tr h="227633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10.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Ставропольский край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  <a:tr h="216356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11.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Воронежская область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66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36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  <a:tr h="216356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12.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Псковская область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  <a:tr h="223789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13.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Республика Марий-Эл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  <a:tr h="227633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14.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Ленинградская область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endParaRPr lang="ru-RU" sz="1200" b="0" spc="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80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endParaRPr lang="ru-RU" sz="1200" b="0" spc="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endParaRPr lang="ru-RU" sz="1200" b="0" spc="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49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40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  <a:tr h="227633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15.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Астраханская</a:t>
                      </a:r>
                      <a:r>
                        <a:rPr lang="ru-RU" sz="1200" b="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область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6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  <a:tr h="227633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16.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Тверская</a:t>
                      </a:r>
                      <a:r>
                        <a:rPr lang="ru-RU" sz="1200" b="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область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endParaRPr lang="ru-RU" sz="1200" b="0" spc="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endParaRPr lang="ru-RU" sz="1200" b="0" spc="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59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endParaRPr lang="ru-RU" sz="1200" b="0" spc="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endParaRPr lang="ru-RU" sz="1200" b="0" spc="0" dirty="0" smtClean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  <a:tr h="259215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17.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Оренбургская область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8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  <a:tr h="220104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18.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Ульяновская область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spc="0" dirty="0" smtClean="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  <a:tr h="191498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19.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Новгородская область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ts val="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7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3</a:t>
                      </a: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endParaRPr lang="ru-RU" sz="1200" b="0" dirty="0" smtClean="0"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  <a:tr h="159824">
                <a:tc>
                  <a:txBody>
                    <a:bodyPr/>
                    <a:lstStyle/>
                    <a:p>
                      <a:pPr marL="88900"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20.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marL="8890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Саратовская область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latin typeface="Times New Roman"/>
                          <a:ea typeface="Times New Roman"/>
                          <a:cs typeface="Times New Roman"/>
                        </a:rPr>
                        <a:t>4</a:t>
                      </a:r>
                      <a:endParaRPr lang="ru-RU" sz="1200" b="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3413" marR="3413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775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4294967295"/>
          </p:nvPr>
        </p:nvSpPr>
        <p:spPr>
          <a:xfrm>
            <a:off x="597666" y="362832"/>
            <a:ext cx="7757226" cy="6177690"/>
          </a:xfrm>
        </p:spPr>
        <p:txBody>
          <a:bodyPr vert="horz"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i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Приказ МЗ РФ от 30.06.2016г. №</a:t>
            </a:r>
            <a:r>
              <a:rPr lang="ru-RU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440н </a:t>
            </a:r>
            <a:endParaRPr lang="ru-RU" b="1" i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Примерная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дополнительная профессиональная Программа повышения квалификации врачей и 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медицинских работников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 средним профессиональным образованием, работающих в составе выездных авиамедицинских бригад со сроком освоения 72 академических часа по теме «Санитарно- авиационная эвакуация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0" indent="0" algn="ctr">
              <a:buNone/>
            </a:pPr>
            <a:r>
              <a:rPr lang="ru-RU" sz="3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Зарегистрирована в Минюсте России 19.07.2016г. </a:t>
            </a:r>
            <a:r>
              <a:rPr lang="ru-RU" sz="3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3000" b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№ 42903</a:t>
            </a:r>
          </a:p>
          <a:p>
            <a:pPr marL="0" indent="0" algn="ctr">
              <a:buNone/>
            </a:pPr>
            <a:r>
              <a:rPr lang="ru-RU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♯</a:t>
            </a:r>
          </a:p>
          <a:p>
            <a:pPr marL="0" indent="0" algn="ctr">
              <a:buNone/>
            </a:pPr>
            <a:r>
              <a:rPr lang="ru-RU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Методические рекомендации по реализации Программы ДПО</a:t>
            </a:r>
            <a:endParaRPr lang="ru-RU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805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857250"/>
            <a:ext cx="7500937" cy="507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098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3999" cy="145385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ВЫЕЗДНЫХ ФОРМ РАБОТЫ ЗДРАВООХРАНЕНИЯ</a:t>
            </a:r>
            <a:br>
              <a:rPr lang="ru-RU" sz="3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1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РОССИЙСКОЙ ФЕДЕРАЦИИ</a:t>
            </a:r>
            <a:endParaRPr lang="ru-RU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Содержимое 2"/>
          <p:cNvSpPr>
            <a:spLocks noGrp="1"/>
          </p:cNvSpPr>
          <p:nvPr>
            <p:ph idx="1"/>
          </p:nvPr>
        </p:nvSpPr>
        <p:spPr>
          <a:xfrm>
            <a:off x="683568" y="2060848"/>
            <a:ext cx="7545387" cy="4017962"/>
          </a:xfrm>
          <a:noFill/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>
                <a:solidFill>
                  <a:srgbClr val="24CE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БОЛЕЕ 60% СУБЪЕКТОВ  ЯВЛЯЮТСЯ  ТРУДНОДОСТУПНЫМИ  (В ОСНОВНОМ, В СИБИРИ И НА ДАЛЬНЕМ ВОСТОКЕ)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15 СУБЪЕКТОВ НЕ ИМЕЮТ ДОСТАТОЧНОГО СООБЩЕНИЯ НАЗЕМНЫМИ ТРАНСПОРТНЫМИ СРЕДСТВАМИ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 smtClean="0">
                <a:solidFill>
                  <a:srgbClr val="24CE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► 28 ТЫС. НАСЕЛЕННЫХ ПУНКТОВ  НЕ  ДОСТУПНЫ  ДЛЯ НАЗЕМНОГО ТРАНСПОРТА</a:t>
            </a:r>
          </a:p>
          <a:p>
            <a:pPr algn="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													</a:t>
            </a:r>
            <a:br>
              <a:rPr lang="ru-RU" sz="18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(доклад </a:t>
            </a:r>
            <a:r>
              <a:rPr lang="ru-RU" sz="1500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Минпромторга</a:t>
            </a:r>
            <a:r>
              <a:rPr lang="ru-RU" sz="15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России </a:t>
            </a:r>
            <a:br>
              <a:rPr lang="ru-RU" sz="15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en-US" sz="15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</a:t>
            </a:r>
            <a:r>
              <a:rPr lang="ru-RU" sz="15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международной конференции </a:t>
            </a:r>
            <a:br>
              <a:rPr lang="ru-RU" sz="15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500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«Региональная авиация России и СНГ-2016»)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44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5160" y="548680"/>
            <a:ext cx="8215312" cy="100012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ПРОБЛЕМЫ ГОТОВНОСТИ СИСТЕМЫ САНИТАРНОЙ АВИАЦИИ</a:t>
            </a:r>
            <a:br>
              <a:rPr lang="ru-RU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458" name="Текст 2"/>
          <p:cNvSpPr>
            <a:spLocks noGrp="1"/>
          </p:cNvSpPr>
          <p:nvPr>
            <p:ph type="body" idx="1"/>
          </p:nvPr>
        </p:nvSpPr>
        <p:spPr>
          <a:xfrm>
            <a:off x="251520" y="1844824"/>
            <a:ext cx="8856984" cy="4668539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20000"/>
              </a:lnSpc>
            </a:pPr>
            <a:r>
              <a:rPr lang="ru-RU" altLang="ru-RU" b="1" dirty="0">
                <a:solidFill>
                  <a:srgbClr val="24CE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ПАРКА  СОВРЕМЕННЫХ  МЕДИЦИНСКИХ ВЕРТОЛЕТОВ  И  </a:t>
            </a:r>
            <a:r>
              <a:rPr lang="ru-RU" altLang="ru-RU" b="1" dirty="0" smtClean="0">
                <a:solidFill>
                  <a:srgbClr val="24CE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САМОЛЕТОВ</a:t>
            </a:r>
            <a:br>
              <a:rPr lang="ru-RU" altLang="ru-RU" b="1" dirty="0" smtClean="0">
                <a:solidFill>
                  <a:srgbClr val="24CEF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НЕДОСТАТОЧНОЕ  КОЛИЧЕСТВО  </a:t>
            </a:r>
            <a:r>
              <a:rPr lang="ru-RU" alt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ВЕРТОЛЕТНЫХ ПЛОЩАДОК ВОЗЛЕ ЛЕЧЕБНЫХ УЧРЕЖДЕНИЙ</a:t>
            </a:r>
          </a:p>
          <a:p>
            <a:pPr eaLnBrk="1" hangingPunct="1">
              <a:lnSpc>
                <a:spcPct val="120000"/>
              </a:lnSpc>
            </a:pPr>
            <a:endParaRPr lang="ru-RU" alt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ru-RU" altLang="ru-RU" b="1" dirty="0" smtClean="0">
                <a:solidFill>
                  <a:srgbClr val="24CEF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ТРЕБУЕТ  ДОРАБОТКИ  СИСТЕМА  ПРИОБРЕТЕНИЯ  МЕДИЦИНСКИМИ ОРГАНИЗАЦИЯМИ  САНИТАРНО-АВИАЦИОННЫХ  УСЛУГ, ПРЕДОСТАВЛЯЕМЫХ  АВИАКОМПАНИЯМИ</a:t>
            </a:r>
            <a:endParaRPr lang="ru-RU" altLang="ru-RU" dirty="0" smtClean="0">
              <a:solidFill>
                <a:srgbClr val="24CEF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endParaRPr lang="ru-RU" alt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lnSpc>
                <a:spcPct val="120000"/>
              </a:lnSpc>
            </a:pPr>
            <a:r>
              <a:rPr lang="ru-RU" altLang="ru-RU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НЕДОСТАТОЧНАЯ  НОРМАТИВНАЯ  И  ПРАВОВАЯ БАЗА  ДЛЯ  ОБЕСПЕЧЕНИЯ ФУНКЦИОНИРОВАНИЯ  СИСТЕМЫ</a:t>
            </a: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8" descr="arcd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404664"/>
            <a:ext cx="812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43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11560" y="1465614"/>
            <a:ext cx="8715375" cy="433965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>
                <a:alpha val="74997"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bg1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1800" b="1" dirty="0">
              <a:solidFill>
                <a:schemeClr val="bg1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МЕДИЦИНСКИЕ 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САМОЛЕТЫ И ВЕРТОЛЕТЫ, ОСНАЩЕННЫЕ СТАЦИОНАРНЫМИ МОДУЛЯМИ И МЕДИЦИНСКИМ ОБОРУДОВАНИЕМ</a:t>
            </a: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chemeClr val="bg1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rgbClr val="24CEF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ПЕРЕОБОРУДОВАННЫЕ ТРАНСПОРТНЫЕ САМОЛЕТЫ </a:t>
            </a:r>
            <a:r>
              <a:rPr lang="ru-RU" altLang="ru-RU" sz="2400" b="1" dirty="0">
                <a:solidFill>
                  <a:srgbClr val="24CEF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И ВЕРТОЛЕТЫ, НА </a:t>
            </a:r>
            <a:r>
              <a:rPr lang="ru-RU" altLang="ru-RU" sz="2400" b="1" dirty="0" smtClean="0">
                <a:solidFill>
                  <a:srgbClr val="24CEFB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КОТОРЫХ УСТАНОВЛЕНЫ МЕДИЦИНСКИЕ  ЭВАКУАЦИОННЫЕ МОДУЛИ</a:t>
            </a:r>
            <a:endParaRPr lang="ru-RU" altLang="ru-RU" sz="2400" b="1" dirty="0">
              <a:solidFill>
                <a:srgbClr val="24CEFB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chemeClr val="bg1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РЕЙСОВЫЕ 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ВОЗДУШНЫЕ СУДА ГРАЖДАНСКОЙ АВИАЦИИ </a:t>
            </a:r>
            <a:endParaRPr lang="ru-RU" altLang="ru-RU" sz="2400" dirty="0">
              <a:solidFill>
                <a:schemeClr val="bg1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401780"/>
            <a:ext cx="91085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600" b="1" dirty="0">
                <a:solidFill>
                  <a:srgbClr val="FFFF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ВАРИАНТЫ </a:t>
            </a:r>
            <a:r>
              <a:rPr lang="ru-RU" altLang="ru-RU" sz="26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ПРИМЕНЕНИЯ ВОЗДУШНЫХ СУДОВ</a:t>
            </a:r>
            <a:endParaRPr lang="ru-RU" altLang="ru-RU" sz="2600" b="1" dirty="0">
              <a:solidFill>
                <a:srgbClr val="FFFF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  <a:p>
            <a:pPr algn="ctr"/>
            <a:r>
              <a:rPr lang="ru-RU" altLang="ru-RU" sz="2600" b="1" dirty="0">
                <a:solidFill>
                  <a:srgbClr val="FFFF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ДЛЯ САНИТАРНО-АВИАЦИОННОЙ ЭВАКУАЦИИ</a:t>
            </a:r>
          </a:p>
        </p:txBody>
      </p:sp>
    </p:spTree>
    <p:extLst>
      <p:ext uri="{BB962C8B-B14F-4D97-AF65-F5344CB8AC3E}">
        <p14:creationId xmlns:p14="http://schemas.microsoft.com/office/powerpoint/2010/main" val="189582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Текст 2"/>
          <p:cNvSpPr>
            <a:spLocks noGrp="1"/>
          </p:cNvSpPr>
          <p:nvPr>
            <p:ph type="body" idx="1"/>
          </p:nvPr>
        </p:nvSpPr>
        <p:spPr>
          <a:xfrm>
            <a:off x="251520" y="1484784"/>
            <a:ext cx="9036496" cy="4680520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charset="0"/>
              <a:buChar char="•"/>
            </a:pPr>
            <a:r>
              <a:rPr lang="ru-RU" altLang="ru-RU" sz="2800" b="1" dirty="0" smtClean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вертолеты </a:t>
            </a:r>
            <a:r>
              <a:rPr lang="ru-RU" altLang="ru-RU" sz="2800" b="1" dirty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легкого класса </a:t>
            </a:r>
            <a:r>
              <a:rPr lang="ru-RU" altLang="ru-RU" sz="2800" b="1" dirty="0" smtClean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А:</a:t>
            </a:r>
            <a:r>
              <a:rPr lang="en-US" altLang="ru-RU" sz="2800" b="1" dirty="0" smtClean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lang="en-US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ru-RU" altLang="ru-RU" sz="2800" b="1" i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на </a:t>
            </a:r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расстояния 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до </a:t>
            </a:r>
            <a:r>
              <a:rPr lang="ru-RU" altLang="ru-RU" sz="2800" b="1" dirty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400</a:t>
            </a:r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км:</a:t>
            </a:r>
            <a:endParaRPr lang="ru-RU" altLang="ru-RU" sz="2800" b="1" dirty="0" smtClean="0">
              <a:solidFill>
                <a:srgbClr val="24CEFB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marL="892175" indent="-446088">
              <a:buFont typeface="+mj-lt"/>
              <a:buAutoNum type="arabicPeriod"/>
            </a:pPr>
            <a:r>
              <a:rPr lang="ru-RU" altLang="ru-RU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Ансат</a:t>
            </a:r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, 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Ка-226</a:t>
            </a:r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, 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Ми-2 </a:t>
            </a:r>
          </a:p>
          <a:p>
            <a:pPr marL="892175" indent="-446088">
              <a:buFont typeface="+mj-lt"/>
              <a:buAutoNum type="arabicPeriod"/>
            </a:pPr>
            <a:r>
              <a:rPr lang="en-US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Augusta</a:t>
            </a:r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-109, 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ВК-117 </a:t>
            </a:r>
            <a:endParaRPr lang="ru-RU" altLang="ru-RU" sz="2800" b="1" dirty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marL="892175" indent="-446088">
              <a:buFont typeface="+mj-lt"/>
              <a:buAutoNum type="arabicPeriod"/>
            </a:pPr>
            <a:r>
              <a:rPr lang="en-US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Bell 407GX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, </a:t>
            </a:r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ЕС -135 и аналогичные им; 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charset="0"/>
              <a:buChar char="•"/>
            </a:pPr>
            <a:r>
              <a:rPr lang="ru-RU" altLang="ru-RU" sz="2800" b="1" dirty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вертолеты среднего </a:t>
            </a:r>
            <a:r>
              <a:rPr lang="ru-RU" altLang="ru-RU" sz="2800" b="1" dirty="0" smtClean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класса 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–</a:t>
            </a:r>
            <a:r>
              <a:rPr lang="ru-RU" altLang="ru-RU" sz="2800" b="1" dirty="0" smtClean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на </a:t>
            </a:r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расстояния 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до </a:t>
            </a:r>
            <a:r>
              <a:rPr lang="ru-RU" altLang="ru-RU" sz="2800" b="1" dirty="0" smtClean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800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</a:t>
            </a:r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км: </a:t>
            </a:r>
            <a:endParaRPr lang="en-US" altLang="ru-RU" sz="28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marL="892175" indent="-446088">
              <a:buFont typeface="+mj-lt"/>
              <a:buAutoNum type="arabicPeriod"/>
            </a:pP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Ми-8</a:t>
            </a:r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, Ми-38, Ка-32 </a:t>
            </a:r>
            <a:endParaRPr lang="en-US" altLang="ru-RU" sz="28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 marL="892175" indent="-446088">
              <a:buFont typeface="+mj-lt"/>
              <a:buAutoNum type="arabicPeriod"/>
            </a:pPr>
            <a:r>
              <a:rPr lang="en-US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Augusta</a:t>
            </a:r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-139,  </a:t>
            </a:r>
            <a:r>
              <a:rPr lang="en-US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E</a:t>
            </a:r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С-145 и др</a:t>
            </a:r>
            <a:r>
              <a:rPr lang="ru-RU" altLang="ru-RU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260648"/>
            <a:ext cx="910850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200" b="1" dirty="0" smtClean="0">
                <a:solidFill>
                  <a:srgbClr val="FFFF00"/>
                </a:solidFill>
                <a:latin typeface="Arial" panose="020B0604020202020204" pitchFamily="34" charset="0"/>
                <a:ea typeface="Calibri" charset="0"/>
                <a:cs typeface="Arial" panose="020B0604020202020204" pitchFamily="34" charset="0"/>
              </a:rPr>
              <a:t>ВЕРТОЛЕТЫ ДЛЯ СУБЪЕКТОВ СТРАНЫ</a:t>
            </a:r>
            <a:endParaRPr lang="ru-RU" altLang="ru-RU" sz="3200" b="1" dirty="0">
              <a:solidFill>
                <a:srgbClr val="FFFF00"/>
              </a:solidFill>
              <a:latin typeface="Arial" panose="020B0604020202020204" pitchFamily="34" charset="0"/>
              <a:ea typeface="Calibri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38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0" y="476250"/>
            <a:ext cx="9144000" cy="6381750"/>
          </a:xfrm>
          <a:solidFill>
            <a:srgbClr val="FFFF00"/>
          </a:solidFill>
        </p:spPr>
        <p:txBody>
          <a:bodyPr rtlCol="0">
            <a:normAutofit/>
          </a:bodyPr>
          <a:lstStyle/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6.  Для применения в санитарной авиации вертолетов малого класса </a:t>
            </a:r>
          </a:p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предпочтительней использовать вертолеты с уже готовым </a:t>
            </a:r>
          </a:p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медицинским салоном</a:t>
            </a:r>
            <a:endParaRPr lang="ru-RU" sz="18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3" name="Picture 2" descr="http://topwar.ru/uploads/posts/2014-05/1401279165_helirussia2014-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273175"/>
            <a:ext cx="3398838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1588" y="1196975"/>
            <a:ext cx="5627687" cy="2424113"/>
          </a:xfrm>
          <a:solidFill>
            <a:srgbClr val="FFFF00"/>
          </a:solidFill>
        </p:spPr>
        <p:txBody>
          <a:bodyPr rtlCol="0">
            <a:noAutofit/>
          </a:bodyPr>
          <a:lstStyle/>
          <a:p>
            <a:pPr marL="274320" indent="-274320" algn="ctr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	</a:t>
            </a:r>
            <a:r>
              <a:rPr lang="ru-RU" sz="1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С учетом выполнения экстренных вызовов для оказания качественной медицинской помощи    на борту:</a:t>
            </a:r>
          </a:p>
          <a:p>
            <a:pPr marL="274320" indent="-274320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200" dirty="0" smtClean="0">
                <a:solidFill>
                  <a:schemeClr val="tx1"/>
                </a:solidFill>
                <a:latin typeface="Arial Black" pitchFamily="34" charset="0"/>
              </a:rPr>
              <a:t>2.1.Для </a:t>
            </a:r>
            <a:r>
              <a:rPr lang="ru-RU" sz="1200" dirty="0">
                <a:solidFill>
                  <a:schemeClr val="tx1"/>
                </a:solidFill>
                <a:latin typeface="Arial Black" pitchFamily="34" charset="0"/>
              </a:rPr>
              <a:t>вертолетом малого класса необходимо </a:t>
            </a:r>
            <a:r>
              <a:rPr lang="ru-RU" sz="1200" dirty="0" smtClean="0">
                <a:solidFill>
                  <a:schemeClr val="tx1"/>
                </a:solidFill>
                <a:latin typeface="Arial Black" pitchFamily="34" charset="0"/>
              </a:rPr>
              <a:t>применение модульных </a:t>
            </a:r>
            <a:r>
              <a:rPr lang="ru-RU" sz="1200" dirty="0">
                <a:solidFill>
                  <a:schemeClr val="tx1"/>
                </a:solidFill>
                <a:latin typeface="Arial Black" pitchFamily="34" charset="0"/>
              </a:rPr>
              <a:t>стенок и установки носилок, можно и с подкатом, непосредственно на пол салона воздушного судна.</a:t>
            </a:r>
          </a:p>
          <a:p>
            <a:pPr marL="274320" indent="-274320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200" dirty="0" smtClean="0">
                <a:solidFill>
                  <a:schemeClr val="tx1"/>
                </a:solidFill>
                <a:latin typeface="Arial Black" pitchFamily="34" charset="0"/>
              </a:rPr>
              <a:t>2.2.Все </a:t>
            </a:r>
            <a:r>
              <a:rPr lang="ru-RU" sz="1200" dirty="0">
                <a:solidFill>
                  <a:schemeClr val="tx1"/>
                </a:solidFill>
                <a:latin typeface="Arial Black" pitchFamily="34" charset="0"/>
              </a:rPr>
              <a:t>медицинское оборудование должно иметь допуск для </a:t>
            </a:r>
            <a:r>
              <a:rPr lang="ru-RU" sz="1200" dirty="0" smtClean="0">
                <a:solidFill>
                  <a:schemeClr val="tx1"/>
                </a:solidFill>
                <a:latin typeface="Arial Black" pitchFamily="34" charset="0"/>
              </a:rPr>
              <a:t> работы </a:t>
            </a:r>
            <a:r>
              <a:rPr lang="ru-RU" sz="1200" dirty="0">
                <a:solidFill>
                  <a:schemeClr val="tx1"/>
                </a:solidFill>
                <a:latin typeface="Arial Black" pitchFamily="34" charset="0"/>
              </a:rPr>
              <a:t>на воздушном судне</a:t>
            </a:r>
            <a:r>
              <a:rPr lang="ru-RU" sz="1200" dirty="0" smtClean="0">
                <a:solidFill>
                  <a:schemeClr val="tx1"/>
                </a:solidFill>
                <a:latin typeface="Arial Black" pitchFamily="34" charset="0"/>
              </a:rPr>
              <a:t>.</a:t>
            </a:r>
          </a:p>
          <a:p>
            <a:pPr marL="274320" indent="-274320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200" dirty="0" smtClean="0">
                <a:solidFill>
                  <a:srgbClr val="C00000"/>
                </a:solidFill>
                <a:latin typeface="Arial Black" pitchFamily="34" charset="0"/>
              </a:rPr>
              <a:t>3.3.Установка на вертолеты малого класса модулей, используемых на вертолетах среднего класса, загромождает салон вертолета, ухудшает доступность больного для медработников, делает невозможным проведение в полете адекватной сердечно-легочной реанимации.</a:t>
            </a:r>
          </a:p>
          <a:p>
            <a:pPr marL="274320" indent="-274320" algn="just" eaLnBrk="1" fontAlgn="auto" hangingPunct="1">
              <a:lnSpc>
                <a:spcPct val="80000"/>
              </a:lnSpc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200" dirty="0">
                <a:solidFill>
                  <a:srgbClr val="0000FF"/>
                </a:solidFill>
                <a:latin typeface="Arial Black" pitchFamily="34" charset="0"/>
              </a:rPr>
              <a:t>	</a:t>
            </a:r>
            <a:endParaRPr lang="ru-RU" sz="14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0" y="6419850"/>
            <a:ext cx="4283075" cy="431800"/>
          </a:xfrm>
          <a:solidFill>
            <a:srgbClr val="FFFF00"/>
          </a:solidFill>
        </p:spPr>
        <p:txBody>
          <a:bodyPr rtlCol="0"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БК-117-С2</a:t>
            </a:r>
            <a:endParaRPr lang="ru-RU" sz="18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5583238" y="6426200"/>
            <a:ext cx="3571875" cy="431800"/>
          </a:xfrm>
          <a:solidFill>
            <a:srgbClr val="FFFF00"/>
          </a:solidFill>
        </p:spPr>
        <p:txBody>
          <a:bodyPr rtlCol="0"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КА-226</a:t>
            </a:r>
            <a:endParaRPr lang="ru-RU" sz="18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ctangle 3"/>
          <p:cNvSpPr>
            <a:spLocks noGrp="1" noRot="1" noChangeArrowheads="1"/>
          </p:cNvSpPr>
          <p:nvPr>
            <p:ph idx="4294967295"/>
          </p:nvPr>
        </p:nvSpPr>
        <p:spPr>
          <a:xfrm>
            <a:off x="5572125" y="3508375"/>
            <a:ext cx="3571875" cy="431800"/>
          </a:xfrm>
          <a:solidFill>
            <a:srgbClr val="FFFF00"/>
          </a:solidFill>
        </p:spPr>
        <p:txBody>
          <a:bodyPr rtlCol="0">
            <a:normAutofit/>
          </a:bodyPr>
          <a:lstStyle/>
          <a:p>
            <a:pPr marL="274320" indent="-274320" algn="ctr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ru-RU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«</a:t>
            </a:r>
            <a:r>
              <a:rPr lang="ru-RU" sz="1600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Ансат</a:t>
            </a:r>
            <a:r>
              <a:rPr lang="ru-RU" sz="16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»</a:t>
            </a:r>
            <a:endParaRPr lang="ru-RU" sz="1600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8" name="Picture 16" descr="http://myvl.ru/uploads/images/00/11/46/2012/12/24/c5d6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1268413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8" descr="http://www.ua516.org/files/Image/face_puzzle_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3887788"/>
            <a:ext cx="1300162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4" descr="J:\Фото ЦЭМП\Вертолеты\2011-07-22_Электросталь\IMG_29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1088"/>
            <a:ext cx="4283075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2" descr="J:\Фото ЦЭМП\Вертолеты России\Фото178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25" y="3887788"/>
            <a:ext cx="357187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4" descr="http://cs619628.vk.me/v619628364/36d0/5r8QCZ2vDh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21088"/>
            <a:ext cx="84455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6" descr="http://myvl.ru/uploads/images/00/11/46/2012/12/24/c5d6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7725" y="5772150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Овал 14"/>
          <p:cNvSpPr/>
          <p:nvPr/>
        </p:nvSpPr>
        <p:spPr>
          <a:xfrm>
            <a:off x="4176713" y="5740400"/>
            <a:ext cx="1512887" cy="850900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615" name="TextBox 59"/>
          <p:cNvSpPr txBox="1">
            <a:spLocks noChangeArrowheads="1"/>
          </p:cNvSpPr>
          <p:nvPr/>
        </p:nvSpPr>
        <p:spPr bwMode="auto">
          <a:xfrm>
            <a:off x="4176713" y="5965825"/>
            <a:ext cx="14620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ru-RU" altLang="ru-RU" sz="1000" b="1">
                <a:solidFill>
                  <a:srgbClr val="FFFF00"/>
                </a:solidFill>
                <a:latin typeface="Arial Black" pitchFamily="34" charset="0"/>
              </a:rPr>
              <a:t>Производителям на заметку!</a:t>
            </a:r>
          </a:p>
        </p:txBody>
      </p:sp>
      <p:sp>
        <p:nvSpPr>
          <p:cNvPr id="17" name="Rectangle 18"/>
          <p:cNvSpPr txBox="1">
            <a:spLocks noChangeArrowheads="1"/>
          </p:cNvSpPr>
          <p:nvPr/>
        </p:nvSpPr>
        <p:spPr bwMode="auto">
          <a:xfrm>
            <a:off x="0" y="1588"/>
            <a:ext cx="9144000" cy="3079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1400" b="1" dirty="0">
                <a:solidFill>
                  <a:srgbClr val="FFFF00"/>
                </a:solidFill>
                <a:latin typeface="Calibri"/>
              </a:rPr>
              <a:t>ГБУЗ «Научно-практический центр экстренной медицинской помощи Департамента здравоохранения г. Москвы»</a:t>
            </a:r>
          </a:p>
        </p:txBody>
      </p:sp>
    </p:spTree>
    <p:extLst>
      <p:ext uri="{BB962C8B-B14F-4D97-AF65-F5344CB8AC3E}">
        <p14:creationId xmlns:p14="http://schemas.microsoft.com/office/powerpoint/2010/main" val="332935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ctrTitle"/>
          </p:nvPr>
        </p:nvSpPr>
        <p:spPr>
          <a:xfrm>
            <a:off x="685800" y="115888"/>
            <a:ext cx="7772400" cy="666750"/>
          </a:xfrm>
        </p:spPr>
        <p:txBody>
          <a:bodyPr/>
          <a:lstStyle/>
          <a:p>
            <a:pPr eaLnBrk="1" hangingPunct="1"/>
            <a:r>
              <a:rPr lang="ru-RU" altLang="ru-RU" sz="3200" b="1" dirty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Вертолетные </a:t>
            </a:r>
            <a:r>
              <a:rPr lang="ru-RU" altLang="ru-RU" sz="3200" b="1" dirty="0" smtClean="0">
                <a:solidFill>
                  <a:srgbClr val="FFFF00"/>
                </a:solidFill>
                <a:latin typeface="Arial" charset="0"/>
                <a:ea typeface="Arial" charset="0"/>
                <a:cs typeface="Arial" charset="0"/>
              </a:rPr>
              <a:t>площадки (ВП)</a:t>
            </a:r>
            <a:endParaRPr lang="ru-RU" altLang="ru-RU" b="1" dirty="0">
              <a:solidFill>
                <a:srgbClr val="FFFF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554" name="TextBox 3"/>
          <p:cNvSpPr txBox="1">
            <a:spLocks noChangeArrowheads="1"/>
          </p:cNvSpPr>
          <p:nvPr/>
        </p:nvSpPr>
        <p:spPr bwMode="auto">
          <a:xfrm>
            <a:off x="70296" y="1412776"/>
            <a:ext cx="9254232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Ф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ункционируют 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от </a:t>
            </a:r>
            <a:r>
              <a:rPr lang="ru-RU" altLang="ru-RU" sz="2400" b="1" dirty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2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до </a:t>
            </a:r>
            <a:r>
              <a:rPr lang="ru-RU" altLang="ru-RU" sz="2400" b="1" dirty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3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тыс. вертолетных площадок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, 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из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них: </a:t>
            </a:r>
          </a:p>
          <a:p>
            <a:pPr marL="804863" indent="403225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до </a:t>
            </a:r>
            <a:r>
              <a:rPr lang="ru-RU" altLang="ru-RU" sz="2400" b="1" dirty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300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оборудованных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ВП</a:t>
            </a:r>
          </a:p>
          <a:p>
            <a:pPr marL="804863" indent="403225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более </a:t>
            </a:r>
            <a:r>
              <a:rPr lang="ru-RU" alt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1,2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тыс. необорудованных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ВП (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площадки «подскока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»)</a:t>
            </a:r>
            <a:b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endParaRPr lang="ru-RU" altLang="ru-RU" sz="2400" b="1" dirty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400" b="1" dirty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Необорудованные ВП не </a:t>
            </a:r>
            <a:r>
              <a:rPr lang="ru-RU" altLang="ru-RU" sz="2400" b="1" dirty="0" smtClean="0">
                <a:solidFill>
                  <a:srgbClr val="24CEFB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сертифицированы</a:t>
            </a:r>
            <a:endParaRPr lang="ru-RU" altLang="ru-RU" sz="24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endParaRPr lang="ru-RU" altLang="ru-RU" sz="2400" b="1" dirty="0" smtClean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При 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медицинских организациях имеются </a:t>
            </a:r>
            <a:r>
              <a:rPr lang="ru-RU" altLang="ru-RU" sz="2400" b="1" dirty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159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ВП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в </a:t>
            </a:r>
            <a:r>
              <a:rPr lang="ru-RU" alt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27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субъектах Российской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Федерации. 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И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з них: </a:t>
            </a:r>
            <a:r>
              <a:rPr lang="ru-RU" altLang="ru-RU" sz="2400" b="1" dirty="0">
                <a:solidFill>
                  <a:srgbClr val="FFC0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45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ВП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в </a:t>
            </a:r>
            <a:r>
              <a:rPr lang="ru-RU" altLang="ru-RU" sz="2400" b="1" dirty="0">
                <a:solidFill>
                  <a:srgbClr val="FFFF00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4-х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 субъектах: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Москве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, Санкт-Петербурге,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Ленинградской 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области и Краснодарском </a:t>
            </a:r>
            <a:r>
              <a:rPr lang="ru-RU" altLang="ru-RU" sz="2400" b="1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>крае</a:t>
            </a:r>
            <a: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  <a:t/>
            </a:r>
            <a:br>
              <a:rPr lang="ru-RU" altLang="ru-RU" sz="2400" b="1" dirty="0">
                <a:solidFill>
                  <a:schemeClr val="bg1"/>
                </a:solidFill>
                <a:latin typeface="Arial" panose="020B0604020202020204" pitchFamily="34" charset="0"/>
                <a:ea typeface="Times New Roman" charset="0"/>
                <a:cs typeface="Arial" panose="020B0604020202020204" pitchFamily="34" charset="0"/>
              </a:rPr>
            </a:br>
            <a:endParaRPr lang="ru-RU" altLang="ru-RU" sz="2400" b="1" dirty="0">
              <a:solidFill>
                <a:schemeClr val="bg1"/>
              </a:solidFill>
              <a:latin typeface="Arial" panose="020B0604020202020204" pitchFamily="34" charset="0"/>
              <a:ea typeface="Times New Roman" charset="0"/>
              <a:cs typeface="Arial" panose="020B0604020202020204" pitchFamily="34" charset="0"/>
            </a:endParaRPr>
          </a:p>
        </p:txBody>
      </p:sp>
      <p:pic>
        <p:nvPicPr>
          <p:cNvPr id="4" name="Picture 8" descr="arcd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25453"/>
            <a:ext cx="8128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30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11032</TotalTime>
  <Words>1814</Words>
  <Application>Microsoft Office PowerPoint</Application>
  <PresentationFormat>Экран (4:3)</PresentationFormat>
  <Paragraphs>752</Paragraphs>
  <Slides>32</Slides>
  <Notes>4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1_Тема Office</vt:lpstr>
      <vt:lpstr>Презентация PowerPoint</vt:lpstr>
      <vt:lpstr>СОХРАНЕНИЕ ЖИЗНИ И ЗДОРОВЬЯ НАСЕЛЕНИЯ ПРИ ЧС –  ВАЖНЕЙШАЯ ГОСУДАРСТВЕННАЯ ЗАДАЧА</vt:lpstr>
      <vt:lpstr>Презентация PowerPoint</vt:lpstr>
      <vt:lpstr>ОСОБЕННОСТИ ВЫЕЗДНЫХ ФОРМ РАБОТЫ ЗДРАВООХРАНЕНИЯ  В РОССИЙСКОЙ ФЕДЕРАЦИИ</vt:lpstr>
      <vt:lpstr>ОСНОВНЫЕ ПРОБЛЕМЫ ГОТОВНОСТИ СИСТЕМЫ САНИТАРНОЙ АВИАЦИИ </vt:lpstr>
      <vt:lpstr>Презентация PowerPoint</vt:lpstr>
      <vt:lpstr>Презентация PowerPoint</vt:lpstr>
      <vt:lpstr>Презентация PowerPoint</vt:lpstr>
      <vt:lpstr>Вертолетные площадки (ВП)</vt:lpstr>
      <vt:lpstr>Презентация PowerPoint</vt:lpstr>
      <vt:lpstr>Презентация PowerPoint</vt:lpstr>
      <vt:lpstr>Презентация PowerPoint</vt:lpstr>
      <vt:lpstr>Презентация PowerPoint</vt:lpstr>
      <vt:lpstr>ЭКСТРЕННУЮ  КОНСУЛЬТАТИВНУЮ  МЕДИЦИНСКУЮ  ПОМОЩЬ   В  СУБЪЕКТАХ  РОССИЙСКОЙ  ФЕДЕРАЦИИ  ОКАЗЫВАЮТ</vt:lpstr>
      <vt:lpstr>Презентация PowerPoint</vt:lpstr>
      <vt:lpstr> Сведения об оказании экстренной консультативной медицинской помощи  с применением санитарной авиации в 2015г. </vt:lpstr>
      <vt:lpstr>Региональные пилотные проекты</vt:lpstr>
      <vt:lpstr>Презентация PowerPoint</vt:lpstr>
      <vt:lpstr>Презентация PowerPoint</vt:lpstr>
      <vt:lpstr>Презентация PowerPoint</vt:lpstr>
      <vt:lpstr>Расчетная предельная потребность 34 субъектов РФ  27 023 вылетов</vt:lpstr>
      <vt:lpstr>Санитарно-авиационная эвакуация на территории России  и из-за рубежа осуществляется  рейсовыми переоборудованными самолетами.    В мировой практике для выполнения таких задач используются легкие, средне - и дальнемагистральные медицинские самолеты типа Cessna 560, Chellenger 604, Cessna 750, Falcon и другие модели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soundmaster</dc:creator>
  <cp:lastModifiedBy>Garmash O.A</cp:lastModifiedBy>
  <cp:revision>1128</cp:revision>
  <cp:lastPrinted>2016-12-05T08:28:30Z</cp:lastPrinted>
  <dcterms:created xsi:type="dcterms:W3CDTF">2013-11-18T11:39:47Z</dcterms:created>
  <dcterms:modified xsi:type="dcterms:W3CDTF">2016-12-05T08:44:56Z</dcterms:modified>
</cp:coreProperties>
</file>