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97" r:id="rId14"/>
    <p:sldId id="271" r:id="rId15"/>
    <p:sldId id="272" r:id="rId16"/>
    <p:sldId id="273" r:id="rId17"/>
    <p:sldId id="274" r:id="rId18"/>
    <p:sldId id="276" r:id="rId19"/>
    <p:sldId id="275" r:id="rId20"/>
    <p:sldId id="277" r:id="rId21"/>
    <p:sldId id="279" r:id="rId22"/>
    <p:sldId id="278" r:id="rId23"/>
    <p:sldId id="280" r:id="rId24"/>
    <p:sldId id="281" r:id="rId25"/>
    <p:sldId id="282" r:id="rId26"/>
    <p:sldId id="283" r:id="rId27"/>
    <p:sldId id="284" r:id="rId28"/>
    <p:sldId id="287" r:id="rId29"/>
    <p:sldId id="285" r:id="rId30"/>
    <p:sldId id="286" r:id="rId31"/>
    <p:sldId id="288" r:id="rId32"/>
    <p:sldId id="293" r:id="rId33"/>
    <p:sldId id="294" r:id="rId34"/>
    <p:sldId id="295" r:id="rId35"/>
    <p:sldId id="296" r:id="rId36"/>
    <p:sldId id="291"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652" autoAdjust="0"/>
  </p:normalViewPr>
  <p:slideViewPr>
    <p:cSldViewPr snapToGrid="0">
      <p:cViewPr varScale="1">
        <p:scale>
          <a:sx n="71" d="100"/>
          <a:sy n="71" d="100"/>
        </p:scale>
        <p:origin x="168"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Лист1!$A$3</c:f>
              <c:strCache>
                <c:ptCount val="1"/>
                <c:pt idx="0">
                  <c:v>Авиационные происшествия</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Лист1!$B$2:$F$2</c:f>
              <c:numCache>
                <c:formatCode>General</c:formatCode>
                <c:ptCount val="5"/>
                <c:pt idx="0">
                  <c:v>2013</c:v>
                </c:pt>
                <c:pt idx="1">
                  <c:v>2014</c:v>
                </c:pt>
                <c:pt idx="2">
                  <c:v>2015</c:v>
                </c:pt>
                <c:pt idx="3">
                  <c:v>2016</c:v>
                </c:pt>
                <c:pt idx="4">
                  <c:v>2017</c:v>
                </c:pt>
              </c:numCache>
            </c:numRef>
          </c:cat>
          <c:val>
            <c:numRef>
              <c:f>Лист1!$B$3:$F$3</c:f>
              <c:numCache>
                <c:formatCode>General</c:formatCode>
                <c:ptCount val="5"/>
                <c:pt idx="0">
                  <c:v>0.6</c:v>
                </c:pt>
                <c:pt idx="1">
                  <c:v>0.5</c:v>
                </c:pt>
                <c:pt idx="2">
                  <c:v>0.54</c:v>
                </c:pt>
                <c:pt idx="3">
                  <c:v>0.86</c:v>
                </c:pt>
                <c:pt idx="4">
                  <c:v>0.84</c:v>
                </c:pt>
              </c:numCache>
            </c:numRef>
          </c:val>
          <c:extLst>
            <c:ext xmlns:c16="http://schemas.microsoft.com/office/drawing/2014/chart" uri="{C3380CC4-5D6E-409C-BE32-E72D297353CC}">
              <c16:uniqueId val="{00000000-2A71-4BD7-A9CE-214A1797FF21}"/>
            </c:ext>
          </c:extLst>
        </c:ser>
        <c:ser>
          <c:idx val="1"/>
          <c:order val="1"/>
          <c:tx>
            <c:strRef>
              <c:f>Лист1!$A$4</c:f>
              <c:strCache>
                <c:ptCount val="1"/>
                <c:pt idx="0">
                  <c:v>Катастрофы</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1.9175455417066157E-2"/>
                  <c:y val="-1.5217804831653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71-4BD7-A9CE-214A1797FF21}"/>
                </c:ext>
              </c:extLst>
            </c:dLbl>
            <c:dLbl>
              <c:idx val="1"/>
              <c:layout>
                <c:manualLayout>
                  <c:x val="2.5567273889421462E-2"/>
                  <c:y val="-1.5217804831653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71-4BD7-A9CE-214A1797FF21}"/>
                </c:ext>
              </c:extLst>
            </c:dLbl>
            <c:dLbl>
              <c:idx val="2"/>
              <c:layout>
                <c:manualLayout>
                  <c:x val="1.4914243102162566E-2"/>
                  <c:y val="-2.2826707247479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71-4BD7-A9CE-214A1797FF21}"/>
                </c:ext>
              </c:extLst>
            </c:dLbl>
            <c:dLbl>
              <c:idx val="3"/>
              <c:layout>
                <c:manualLayout>
                  <c:x val="1.2783636944710771E-2"/>
                  <c:y val="-1.5217804831653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71-4BD7-A9CE-214A1797FF21}"/>
                </c:ext>
              </c:extLst>
            </c:dLbl>
            <c:dLbl>
              <c:idx val="4"/>
              <c:layout>
                <c:manualLayout>
                  <c:x val="2.1306061574517952E-2"/>
                  <c:y val="-2.2826707247479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71-4BD7-A9CE-214A1797FF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Лист1!$B$2:$F$2</c:f>
              <c:numCache>
                <c:formatCode>General</c:formatCode>
                <c:ptCount val="5"/>
                <c:pt idx="0">
                  <c:v>2013</c:v>
                </c:pt>
                <c:pt idx="1">
                  <c:v>2014</c:v>
                </c:pt>
                <c:pt idx="2">
                  <c:v>2015</c:v>
                </c:pt>
                <c:pt idx="3">
                  <c:v>2016</c:v>
                </c:pt>
                <c:pt idx="4">
                  <c:v>2017</c:v>
                </c:pt>
              </c:numCache>
            </c:numRef>
          </c:cat>
          <c:val>
            <c:numRef>
              <c:f>Лист1!$B$4:$F$4</c:f>
              <c:numCache>
                <c:formatCode>General</c:formatCode>
                <c:ptCount val="5"/>
                <c:pt idx="0">
                  <c:v>0.23</c:v>
                </c:pt>
                <c:pt idx="1">
                  <c:v>0.24</c:v>
                </c:pt>
                <c:pt idx="2">
                  <c:v>0.23</c:v>
                </c:pt>
                <c:pt idx="3">
                  <c:v>0.33</c:v>
                </c:pt>
                <c:pt idx="4">
                  <c:v>0.4</c:v>
                </c:pt>
              </c:numCache>
            </c:numRef>
          </c:val>
          <c:extLst>
            <c:ext xmlns:c16="http://schemas.microsoft.com/office/drawing/2014/chart" uri="{C3380CC4-5D6E-409C-BE32-E72D297353CC}">
              <c16:uniqueId val="{00000006-2A71-4BD7-A9CE-214A1797FF21}"/>
            </c:ext>
          </c:extLst>
        </c:ser>
        <c:dLbls>
          <c:showLegendKey val="0"/>
          <c:showVal val="0"/>
          <c:showCatName val="0"/>
          <c:showSerName val="0"/>
          <c:showPercent val="0"/>
          <c:showBubbleSize val="0"/>
        </c:dLbls>
        <c:gapWidth val="65"/>
        <c:shape val="box"/>
        <c:axId val="376531008"/>
        <c:axId val="376531400"/>
        <c:axId val="0"/>
      </c:bar3DChart>
      <c:catAx>
        <c:axId val="3765310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376531400"/>
        <c:crosses val="autoZero"/>
        <c:auto val="1"/>
        <c:lblAlgn val="ctr"/>
        <c:lblOffset val="100"/>
        <c:noMultiLvlLbl val="0"/>
      </c:catAx>
      <c:valAx>
        <c:axId val="3765314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3765310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F6A03-B219-4D60-81B0-52A187B5F60E}"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92FDFE7C-CB4A-48A0-85D4-C0DD0CF49010}">
      <dgm:prSet phldrT="[Текст]" custT="1"/>
      <dgm:spPr/>
      <dgm:t>
        <a:bodyPr/>
        <a:lstStyle/>
        <a:p>
          <a:pPr>
            <a:spcBef>
              <a:spcPts val="600"/>
            </a:spcBef>
            <a:spcAft>
              <a:spcPts val="1200"/>
            </a:spcAft>
          </a:pPr>
          <a:r>
            <a:rPr lang="ru-RU" sz="3600" dirty="0" smtClean="0"/>
            <a:t>СПАСИБО ЗА ВНИМАНИЕ!</a:t>
          </a:r>
          <a:endParaRPr lang="ru-RU" sz="3600" dirty="0"/>
        </a:p>
      </dgm:t>
    </dgm:pt>
    <dgm:pt modelId="{6B038C0D-3434-45FF-B081-E24841151F0C}" type="parTrans" cxnId="{B9695020-6F7B-48A8-84CD-F1D416DC6BDB}">
      <dgm:prSet/>
      <dgm:spPr/>
      <dgm:t>
        <a:bodyPr/>
        <a:lstStyle/>
        <a:p>
          <a:endParaRPr lang="ru-RU"/>
        </a:p>
      </dgm:t>
    </dgm:pt>
    <dgm:pt modelId="{ED5E9C52-3ABF-43C2-B61F-93D6D0F63335}" type="sibTrans" cxnId="{B9695020-6F7B-48A8-84CD-F1D416DC6BDB}">
      <dgm:prSet/>
      <dgm:spPr/>
      <dgm:t>
        <a:bodyPr/>
        <a:lstStyle/>
        <a:p>
          <a:endParaRPr lang="ru-RU"/>
        </a:p>
      </dgm:t>
    </dgm:pt>
    <dgm:pt modelId="{9D4D1FA6-E2EB-4190-9DB5-69914ECE981D}" type="pres">
      <dgm:prSet presAssocID="{E66F6A03-B219-4D60-81B0-52A187B5F60E}" presName="Name0" presStyleCnt="0">
        <dgm:presLayoutVars>
          <dgm:chMax/>
          <dgm:chPref/>
          <dgm:dir/>
          <dgm:animLvl val="lvl"/>
        </dgm:presLayoutVars>
      </dgm:prSet>
      <dgm:spPr/>
    </dgm:pt>
    <dgm:pt modelId="{BD26C85B-42CE-4C97-A22C-9A1F310D4C73}" type="pres">
      <dgm:prSet presAssocID="{92FDFE7C-CB4A-48A0-85D4-C0DD0CF49010}" presName="composite" presStyleCnt="0"/>
      <dgm:spPr/>
    </dgm:pt>
    <dgm:pt modelId="{B2A077E6-3A7D-467F-AA5E-7CEC8D297C5C}" type="pres">
      <dgm:prSet presAssocID="{92FDFE7C-CB4A-48A0-85D4-C0DD0CF49010}" presName="ParentAccentShape" presStyleLbl="trBgShp" presStyleIdx="0" presStyleCnt="1"/>
      <dgm:spPr/>
    </dgm:pt>
    <dgm:pt modelId="{94DD767E-8901-4A6C-9A49-BD512D35D2E5}" type="pres">
      <dgm:prSet presAssocID="{92FDFE7C-CB4A-48A0-85D4-C0DD0CF49010}" presName="ParentText" presStyleLbl="revTx" presStyleIdx="0" presStyleCnt="2">
        <dgm:presLayoutVars>
          <dgm:chMax val="1"/>
          <dgm:chPref val="1"/>
          <dgm:bulletEnabled val="1"/>
        </dgm:presLayoutVars>
      </dgm:prSet>
      <dgm:spPr/>
      <dgm:t>
        <a:bodyPr/>
        <a:lstStyle/>
        <a:p>
          <a:endParaRPr lang="ru-RU"/>
        </a:p>
      </dgm:t>
    </dgm:pt>
    <dgm:pt modelId="{20787EEC-9818-4A8E-93D6-005F2FFB7979}" type="pres">
      <dgm:prSet presAssocID="{92FDFE7C-CB4A-48A0-85D4-C0DD0CF49010}" presName="ChildText" presStyleLbl="revTx" presStyleIdx="1" presStyleCnt="2">
        <dgm:presLayoutVars>
          <dgm:chMax val="0"/>
          <dgm:chPref val="0"/>
        </dgm:presLayoutVars>
      </dgm:prSet>
      <dgm:spPr/>
    </dgm:pt>
    <dgm:pt modelId="{E4C1A354-039A-4B03-BB92-0969EAAB2D0A}" type="pres">
      <dgm:prSet presAssocID="{92FDFE7C-CB4A-48A0-85D4-C0DD0CF49010}" presName="ChildAccentShape" presStyleLbl="trBgShp" presStyleIdx="0" presStyleCnt="1"/>
      <dgm:spPr/>
    </dgm:pt>
    <dgm:pt modelId="{9B8C50D4-6B1A-4E0B-B19A-8E8915658B99}" type="pres">
      <dgm:prSet presAssocID="{92FDFE7C-CB4A-48A0-85D4-C0DD0CF49010}" presName="Image" presStyleLbl="alignImgPlace1" presStyleIdx="0" presStyleCnt="1" custLinFactNeighborX="139"/>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Lst>
  <dgm:cxnLst>
    <dgm:cxn modelId="{B36CC0F0-963F-49EC-A3A6-57AB4C328ECA}" type="presOf" srcId="{92FDFE7C-CB4A-48A0-85D4-C0DD0CF49010}" destId="{94DD767E-8901-4A6C-9A49-BD512D35D2E5}" srcOrd="0" destOrd="0" presId="urn:microsoft.com/office/officeart/2009/3/layout/SnapshotPictureList"/>
    <dgm:cxn modelId="{C1ACE11E-02E2-4BC0-991E-CEB3299CBDA4}" type="presOf" srcId="{E66F6A03-B219-4D60-81B0-52A187B5F60E}" destId="{9D4D1FA6-E2EB-4190-9DB5-69914ECE981D}" srcOrd="0" destOrd="0" presId="urn:microsoft.com/office/officeart/2009/3/layout/SnapshotPictureList"/>
    <dgm:cxn modelId="{B9695020-6F7B-48A8-84CD-F1D416DC6BDB}" srcId="{E66F6A03-B219-4D60-81B0-52A187B5F60E}" destId="{92FDFE7C-CB4A-48A0-85D4-C0DD0CF49010}" srcOrd="0" destOrd="0" parTransId="{6B038C0D-3434-45FF-B081-E24841151F0C}" sibTransId="{ED5E9C52-3ABF-43C2-B61F-93D6D0F63335}"/>
    <dgm:cxn modelId="{866B167B-A342-42BD-A984-D661A50B1E0B}" type="presParOf" srcId="{9D4D1FA6-E2EB-4190-9DB5-69914ECE981D}" destId="{BD26C85B-42CE-4C97-A22C-9A1F310D4C73}" srcOrd="0" destOrd="0" presId="urn:microsoft.com/office/officeart/2009/3/layout/SnapshotPictureList"/>
    <dgm:cxn modelId="{A9ACE904-EDFE-4A5B-B82D-276CDB23551A}" type="presParOf" srcId="{BD26C85B-42CE-4C97-A22C-9A1F310D4C73}" destId="{B2A077E6-3A7D-467F-AA5E-7CEC8D297C5C}" srcOrd="0" destOrd="0" presId="urn:microsoft.com/office/officeart/2009/3/layout/SnapshotPictureList"/>
    <dgm:cxn modelId="{39855BE0-55C0-47C8-B23C-447A68BFE342}" type="presParOf" srcId="{BD26C85B-42CE-4C97-A22C-9A1F310D4C73}" destId="{94DD767E-8901-4A6C-9A49-BD512D35D2E5}" srcOrd="1" destOrd="0" presId="urn:microsoft.com/office/officeart/2009/3/layout/SnapshotPictureList"/>
    <dgm:cxn modelId="{520930E8-D087-4D0A-B75D-1BF3274F4727}" type="presParOf" srcId="{BD26C85B-42CE-4C97-A22C-9A1F310D4C73}" destId="{20787EEC-9818-4A8E-93D6-005F2FFB7979}" srcOrd="2" destOrd="0" presId="urn:microsoft.com/office/officeart/2009/3/layout/SnapshotPictureList"/>
    <dgm:cxn modelId="{33D88574-F92F-4F5F-8D08-B693E2F04A6E}" type="presParOf" srcId="{BD26C85B-42CE-4C97-A22C-9A1F310D4C73}" destId="{E4C1A354-039A-4B03-BB92-0969EAAB2D0A}" srcOrd="3" destOrd="0" presId="urn:microsoft.com/office/officeart/2009/3/layout/SnapshotPictureList"/>
    <dgm:cxn modelId="{4996EE84-74C2-467A-B513-8BFBCA03F6FF}" type="presParOf" srcId="{BD26C85B-42CE-4C97-A22C-9A1F310D4C73}" destId="{9B8C50D4-6B1A-4E0B-B19A-8E8915658B99}"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077E6-3A7D-467F-AA5E-7CEC8D297C5C}">
      <dsp:nvSpPr>
        <dsp:cNvPr id="0" name=""/>
        <dsp:cNvSpPr/>
      </dsp:nvSpPr>
      <dsp:spPr>
        <a:xfrm>
          <a:off x="246510" y="1287476"/>
          <a:ext cx="6282322" cy="4470570"/>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C50D4-6B1A-4E0B-B19A-8E8915658B99}">
      <dsp:nvSpPr>
        <dsp:cNvPr id="0" name=""/>
        <dsp:cNvSpPr/>
      </dsp:nvSpPr>
      <dsp:spPr>
        <a:xfrm>
          <a:off x="13357" y="751809"/>
          <a:ext cx="6040772" cy="42287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D767E-8901-4A6C-9A49-BD512D35D2E5}">
      <dsp:nvSpPr>
        <dsp:cNvPr id="0" name=""/>
        <dsp:cNvSpPr/>
      </dsp:nvSpPr>
      <dsp:spPr>
        <a:xfrm>
          <a:off x="492119" y="4982080"/>
          <a:ext cx="5795162" cy="53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760" tIns="137160" rIns="365760" bIns="137160" numCol="1" spcCol="1270" anchor="ctr" anchorCtr="0">
          <a:noAutofit/>
        </a:bodyPr>
        <a:lstStyle/>
        <a:p>
          <a:pPr lvl="0" algn="l" defTabSz="1600200">
            <a:lnSpc>
              <a:spcPct val="90000"/>
            </a:lnSpc>
            <a:spcBef>
              <a:spcPct val="0"/>
            </a:spcBef>
            <a:spcAft>
              <a:spcPts val="1200"/>
            </a:spcAft>
          </a:pPr>
          <a:r>
            <a:rPr lang="ru-RU" sz="3600" kern="1200" dirty="0" smtClean="0"/>
            <a:t>СПАСИБО ЗА ВНИМАНИЕ!</a:t>
          </a:r>
          <a:endParaRPr lang="ru-RU" sz="3600" kern="1200" dirty="0"/>
        </a:p>
      </dsp:txBody>
      <dsp:txXfrm>
        <a:off x="492119" y="4982080"/>
        <a:ext cx="5795162" cy="530661"/>
      </dsp:txXfrm>
    </dsp:sp>
    <dsp:sp modelId="{20787EEC-9818-4A8E-93D6-005F2FFB7979}">
      <dsp:nvSpPr>
        <dsp:cNvPr id="0" name=""/>
        <dsp:cNvSpPr/>
      </dsp:nvSpPr>
      <dsp:spPr>
        <a:xfrm>
          <a:off x="6784590" y="1287476"/>
          <a:ext cx="2872208" cy="447057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9D849474-D31E-4F4E-A5E9-F2CF722702BC}" type="datetimeFigureOut">
              <a:rPr lang="ru-RU" smtClean="0"/>
              <a:t>ср 30.05.18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CED9DC-3B60-47EF-AF31-B95E30875CBC}" type="slidenum">
              <a:rPr lang="ru-RU" smtClean="0"/>
              <a:t>‹#›</a:t>
            </a:fld>
            <a:endParaRPr lang="ru-RU"/>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98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849474-D31E-4F4E-A5E9-F2CF722702BC}" type="datetimeFigureOut">
              <a:rPr lang="ru-RU" smtClean="0"/>
              <a:t>ср 30.05.18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2784586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849474-D31E-4F4E-A5E9-F2CF722702BC}" type="datetimeFigureOut">
              <a:rPr lang="ru-RU" smtClean="0"/>
              <a:t>ср 30.05.18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CED9DC-3B60-47EF-AF31-B95E30875CBC}" type="slidenum">
              <a:rPr lang="ru-RU" smtClean="0"/>
              <a:t>‹#›</a:t>
            </a:fld>
            <a:endParaRPr lang="ru-RU"/>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40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849474-D31E-4F4E-A5E9-F2CF722702BC}" type="datetimeFigureOut">
              <a:rPr lang="ru-RU" smtClean="0"/>
              <a:t>ср 30.05.18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51749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849474-D31E-4F4E-A5E9-F2CF722702BC}" type="datetimeFigureOut">
              <a:rPr lang="ru-RU" smtClean="0"/>
              <a:t>ср 30.05.18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CED9DC-3B60-47EF-AF31-B95E30875CBC}" type="slidenum">
              <a:rPr lang="ru-RU" smtClean="0"/>
              <a:t>‹#›</a:t>
            </a:fld>
            <a:endParaRPr lang="ru-RU"/>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93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D849474-D31E-4F4E-A5E9-F2CF722702BC}" type="datetimeFigureOut">
              <a:rPr lang="ru-RU" smtClean="0"/>
              <a:t>ср 30.05.18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37327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smtClean="0"/>
              <a:t>Образец текста</a:t>
            </a:r>
          </a:p>
        </p:txBody>
      </p:sp>
      <p:sp>
        <p:nvSpPr>
          <p:cNvPr id="6" name="Content Placeholder 5"/>
          <p:cNvSpPr>
            <a:spLocks noGrp="1"/>
          </p:cNvSpPr>
          <p:nvPr>
            <p:ph sz="quarter" idx="4"/>
          </p:nvPr>
        </p:nvSpPr>
        <p:spPr>
          <a:xfrm>
            <a:off x="5989320"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D849474-D31E-4F4E-A5E9-F2CF722702BC}" type="datetimeFigureOut">
              <a:rPr lang="ru-RU" smtClean="0"/>
              <a:t>ср 30.05.18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143099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D849474-D31E-4F4E-A5E9-F2CF722702BC}" type="datetimeFigureOut">
              <a:rPr lang="ru-RU" smtClean="0"/>
              <a:t>ср 30.05.18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48111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49474-D31E-4F4E-A5E9-F2CF722702BC}" type="datetimeFigureOut">
              <a:rPr lang="ru-RU" smtClean="0"/>
              <a:t>ср 30.05.18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228298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smtClean="0"/>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849474-D31E-4F4E-A5E9-F2CF722702BC}" type="datetimeFigureOut">
              <a:rPr lang="ru-RU" smtClean="0"/>
              <a:t>ср 30.05.18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CED9DC-3B60-47EF-AF31-B95E30875CBC}" type="slidenum">
              <a:rPr lang="ru-RU" smtClean="0"/>
              <a:t>‹#›</a:t>
            </a:fld>
            <a:endParaRPr lang="ru-RU"/>
          </a:p>
        </p:txBody>
      </p:sp>
    </p:spTree>
    <p:extLst>
      <p:ext uri="{BB962C8B-B14F-4D97-AF65-F5344CB8AC3E}">
        <p14:creationId xmlns:p14="http://schemas.microsoft.com/office/powerpoint/2010/main" val="213494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849474-D31E-4F4E-A5E9-F2CF722702BC}" type="datetimeFigureOut">
              <a:rPr lang="ru-RU" smtClean="0"/>
              <a:t>ср 30.05.18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CED9DC-3B60-47EF-AF31-B95E30875CBC}" type="slidenum">
              <a:rPr lang="ru-RU" smtClean="0"/>
              <a:t>‹#›</a:t>
            </a:fld>
            <a:endParaRPr lang="ru-RU"/>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4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D849474-D31E-4F4E-A5E9-F2CF722702BC}" type="datetimeFigureOut">
              <a:rPr lang="ru-RU" smtClean="0"/>
              <a:t>ср 30.05.18</a:t>
            </a:fld>
            <a:endParaRPr lang="ru-RU"/>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ru-RU"/>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3CED9DC-3B60-47EF-AF31-B95E30875CBC}" type="slidenum">
              <a:rPr lang="ru-RU" smtClean="0"/>
              <a:t>‹#›</a:t>
            </a:fld>
            <a:endParaRPr lang="ru-RU"/>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4770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201706" y="2568020"/>
            <a:ext cx="11640372" cy="2323713"/>
          </a:xfrm>
          <a:prstGeom prst="rect">
            <a:avLst/>
          </a:prstGeom>
        </p:spPr>
        <p:txBody>
          <a:bodyPr wrap="square">
            <a:spAutoFit/>
          </a:bodyPr>
          <a:lstStyle/>
          <a:p>
            <a:pPr algn="ctr">
              <a:spcAft>
                <a:spcPts val="600"/>
              </a:spcAft>
            </a:pPr>
            <a:r>
              <a:rPr lang="ru-RU" sz="2600" b="1" dirty="0" smtClean="0">
                <a:effectLst/>
                <a:latin typeface="+mj-lt"/>
                <a:ea typeface="Times New Roman" panose="02020603050405020304" pitchFamily="18" charset="0"/>
              </a:rPr>
              <a:t>СОСТОЯНИЕ БЕЗОПАСНОСТИ ПОЛЕТОВ НА ВЕРТОЛЕТАХ</a:t>
            </a:r>
            <a:endParaRPr lang="ru-RU" sz="2600" dirty="0" smtClean="0">
              <a:effectLst/>
              <a:latin typeface="+mj-lt"/>
              <a:ea typeface="Times New Roman" panose="02020603050405020304" pitchFamily="18" charset="0"/>
            </a:endParaRPr>
          </a:p>
          <a:p>
            <a:pPr algn="ctr">
              <a:spcAft>
                <a:spcPts val="600"/>
              </a:spcAft>
            </a:pPr>
            <a:r>
              <a:rPr lang="ru-RU" sz="2600" b="1" dirty="0" smtClean="0">
                <a:effectLst/>
                <a:latin typeface="+mj-lt"/>
                <a:ea typeface="Times New Roman" panose="02020603050405020304" pitchFamily="18" charset="0"/>
              </a:rPr>
              <a:t>ГРАЖДАНСКОЙ АВИАЦИИ</a:t>
            </a:r>
            <a:br>
              <a:rPr lang="ru-RU" sz="2600" b="1" dirty="0" smtClean="0">
                <a:effectLst/>
                <a:latin typeface="+mj-lt"/>
                <a:ea typeface="Times New Roman" panose="02020603050405020304" pitchFamily="18" charset="0"/>
              </a:rPr>
            </a:br>
            <a:r>
              <a:rPr lang="ru-RU" sz="2600" b="1" dirty="0" smtClean="0">
                <a:effectLst/>
                <a:latin typeface="+mj-lt"/>
                <a:ea typeface="Times New Roman" panose="02020603050405020304" pitchFamily="18" charset="0"/>
              </a:rPr>
              <a:t>ГОСУДАРСТВ-УЧАСТНИКОВ СОГЛАШЕНИЯ </a:t>
            </a:r>
            <a:endParaRPr lang="ru-RU" sz="2600" dirty="0" smtClean="0">
              <a:effectLst/>
              <a:latin typeface="+mj-lt"/>
              <a:ea typeface="Times New Roman" panose="02020603050405020304" pitchFamily="18" charset="0"/>
            </a:endParaRPr>
          </a:p>
          <a:p>
            <a:pPr algn="ctr">
              <a:spcAft>
                <a:spcPts val="600"/>
              </a:spcAft>
            </a:pPr>
            <a:r>
              <a:rPr lang="ru-RU" sz="2600" b="1" dirty="0" smtClean="0">
                <a:effectLst/>
                <a:latin typeface="+mj-lt"/>
                <a:ea typeface="Times New Roman" panose="02020603050405020304" pitchFamily="18" charset="0"/>
              </a:rPr>
              <a:t>О ГРАЖДАНСКОЙ АВИАЦИИ И ОБ ИСПОЛЬЗОВАНИИ </a:t>
            </a:r>
            <a:endParaRPr lang="ru-RU" sz="2600" dirty="0" smtClean="0">
              <a:effectLst/>
              <a:latin typeface="+mj-lt"/>
              <a:ea typeface="Times New Roman" panose="02020603050405020304" pitchFamily="18" charset="0"/>
            </a:endParaRPr>
          </a:p>
          <a:p>
            <a:pPr algn="ctr">
              <a:spcAft>
                <a:spcPts val="600"/>
              </a:spcAft>
            </a:pPr>
            <a:r>
              <a:rPr lang="ru-RU" sz="2600" b="1" dirty="0" smtClean="0">
                <a:effectLst/>
                <a:latin typeface="+mj-lt"/>
                <a:ea typeface="Times New Roman" panose="02020603050405020304" pitchFamily="18" charset="0"/>
              </a:rPr>
              <a:t>ВОЗДУШНОГО ПРОСТРАНСТВА в 2017 г.  </a:t>
            </a:r>
            <a:endParaRPr lang="ru-RU" sz="2600" dirty="0">
              <a:latin typeface="+mj-lt"/>
              <a:ea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753" y="304801"/>
            <a:ext cx="3514741" cy="211567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pic>
      <p:sp>
        <p:nvSpPr>
          <p:cNvPr id="2" name="TextBox 1"/>
          <p:cNvSpPr txBox="1"/>
          <p:nvPr/>
        </p:nvSpPr>
        <p:spPr>
          <a:xfrm>
            <a:off x="3042994" y="5039282"/>
            <a:ext cx="5421164" cy="1554272"/>
          </a:xfrm>
          <a:prstGeom prst="rect">
            <a:avLst/>
          </a:prstGeom>
          <a:noFill/>
        </p:spPr>
        <p:txBody>
          <a:bodyPr wrap="none" rtlCol="0">
            <a:spAutoFit/>
          </a:bodyPr>
          <a:lstStyle/>
          <a:p>
            <a:pPr algn="ctr">
              <a:spcAft>
                <a:spcPts val="600"/>
              </a:spcAft>
            </a:pPr>
            <a:r>
              <a:rPr lang="ru-RU" sz="2000" b="1" dirty="0" smtClean="0">
                <a:solidFill>
                  <a:srgbClr val="002060"/>
                </a:solidFill>
                <a:ea typeface="Times New Roman" panose="02020603050405020304" pitchFamily="18" charset="0"/>
              </a:rPr>
              <a:t>Открытое заседание </a:t>
            </a:r>
            <a:r>
              <a:rPr lang="ru-RU" sz="2000" b="1" dirty="0">
                <a:solidFill>
                  <a:srgbClr val="002060"/>
                </a:solidFill>
                <a:ea typeface="Times New Roman" panose="02020603050405020304" pitchFamily="18" charset="0"/>
              </a:rPr>
              <a:t>комитетов АВИ </a:t>
            </a:r>
          </a:p>
          <a:p>
            <a:pPr algn="ctr">
              <a:spcAft>
                <a:spcPts val="600"/>
              </a:spcAft>
            </a:pPr>
            <a:r>
              <a:rPr lang="ru-RU" sz="2000" b="1" dirty="0">
                <a:solidFill>
                  <a:srgbClr val="002060"/>
                </a:solidFill>
                <a:ea typeface="Times New Roman" panose="02020603050405020304" pitchFamily="18" charset="0"/>
              </a:rPr>
              <a:t>Летного и Безопасности полетов на вертолетах</a:t>
            </a:r>
          </a:p>
          <a:p>
            <a:pPr algn="ctr">
              <a:spcAft>
                <a:spcPts val="600"/>
              </a:spcAft>
            </a:pPr>
            <a:r>
              <a:rPr lang="en-US" sz="2000" b="1" dirty="0" err="1">
                <a:solidFill>
                  <a:srgbClr val="002060"/>
                </a:solidFill>
                <a:ea typeface="Times New Roman" panose="02020603050405020304" pitchFamily="18" charset="0"/>
              </a:rPr>
              <a:t>HeliRussia</a:t>
            </a:r>
            <a:endParaRPr lang="en-US" sz="2000" b="1" dirty="0">
              <a:solidFill>
                <a:srgbClr val="002060"/>
              </a:solidFill>
              <a:ea typeface="Times New Roman" panose="02020603050405020304" pitchFamily="18" charset="0"/>
            </a:endParaRPr>
          </a:p>
          <a:p>
            <a:pPr algn="ctr">
              <a:spcAft>
                <a:spcPts val="600"/>
              </a:spcAft>
            </a:pPr>
            <a:r>
              <a:rPr lang="ru-RU" sz="2000" b="1" dirty="0">
                <a:solidFill>
                  <a:srgbClr val="002060"/>
                </a:solidFill>
                <a:ea typeface="Times New Roman" panose="02020603050405020304" pitchFamily="18" charset="0"/>
              </a:rPr>
              <a:t>- </a:t>
            </a:r>
            <a:r>
              <a:rPr lang="en-US" sz="2000" b="1" dirty="0">
                <a:solidFill>
                  <a:srgbClr val="002060"/>
                </a:solidFill>
                <a:ea typeface="Times New Roman" panose="02020603050405020304" pitchFamily="18" charset="0"/>
              </a:rPr>
              <a:t>2</a:t>
            </a:r>
            <a:r>
              <a:rPr lang="ru-RU" sz="2000" b="1" dirty="0">
                <a:solidFill>
                  <a:srgbClr val="002060"/>
                </a:solidFill>
                <a:ea typeface="Times New Roman" panose="02020603050405020304" pitchFamily="18" charset="0"/>
              </a:rPr>
              <a:t>4</a:t>
            </a:r>
            <a:r>
              <a:rPr lang="en-US" sz="2000" b="1" dirty="0">
                <a:solidFill>
                  <a:srgbClr val="002060"/>
                </a:solidFill>
                <a:ea typeface="Times New Roman" panose="02020603050405020304" pitchFamily="18" charset="0"/>
              </a:rPr>
              <a:t> </a:t>
            </a:r>
            <a:r>
              <a:rPr lang="ru-RU" sz="2000" b="1" dirty="0">
                <a:solidFill>
                  <a:srgbClr val="002060"/>
                </a:solidFill>
                <a:ea typeface="Times New Roman" panose="02020603050405020304" pitchFamily="18" charset="0"/>
              </a:rPr>
              <a:t>мая</a:t>
            </a:r>
            <a:r>
              <a:rPr lang="en-US" sz="2000" b="1" dirty="0">
                <a:solidFill>
                  <a:srgbClr val="002060"/>
                </a:solidFill>
                <a:ea typeface="Times New Roman" panose="02020603050405020304" pitchFamily="18" charset="0"/>
              </a:rPr>
              <a:t> 2018 - </a:t>
            </a:r>
            <a:endParaRPr lang="ru-RU" sz="2000" b="1" dirty="0">
              <a:solidFill>
                <a:srgbClr val="002060"/>
              </a:solidFill>
              <a:ea typeface="Times New Roman" panose="02020603050405020304" pitchFamily="18" charset="0"/>
            </a:endParaRPr>
          </a:p>
        </p:txBody>
      </p:sp>
    </p:spTree>
    <p:extLst>
      <p:ext uri="{BB962C8B-B14F-4D97-AF65-F5344CB8AC3E}">
        <p14:creationId xmlns:p14="http://schemas.microsoft.com/office/powerpoint/2010/main" val="3027959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79670" y="212321"/>
            <a:ext cx="11254192" cy="400110"/>
          </a:xfrm>
          <a:prstGeom prst="rect">
            <a:avLst/>
          </a:prstGeom>
        </p:spPr>
        <p:txBody>
          <a:bodyPr wrap="square">
            <a:spAutoFit/>
          </a:bodyPr>
          <a:lstStyle/>
          <a:p>
            <a:r>
              <a:rPr lang="ru-RU" sz="2000" b="1" dirty="0" smtClean="0"/>
              <a:t>5) 27.05.2017 </a:t>
            </a:r>
            <a:r>
              <a:rPr lang="ru-RU" sz="2000" b="1" dirty="0"/>
              <a:t>АПБЧЖ с </a:t>
            </a:r>
            <a:r>
              <a:rPr lang="ru-RU" sz="2000" b="1" dirty="0" smtClean="0"/>
              <a:t>Ми-8Т </a:t>
            </a:r>
            <a:r>
              <a:rPr lang="ru-RU" sz="2000" b="1" dirty="0"/>
              <a:t>RA-24682 ООО «Дальнереченск Авиа»  </a:t>
            </a:r>
            <a:r>
              <a:rPr lang="ru-RU" sz="2000" b="1" dirty="0" smtClean="0"/>
              <a:t>РФ </a:t>
            </a:r>
            <a:r>
              <a:rPr lang="ru-RU" sz="2000" b="1" dirty="0"/>
              <a:t>в Приморском </a:t>
            </a:r>
            <a:r>
              <a:rPr lang="ru-RU" sz="2000" b="1" dirty="0" smtClean="0"/>
              <a:t>крае (РФ) </a:t>
            </a:r>
            <a:endParaRPr lang="ru-RU" sz="2000" b="1" dirty="0"/>
          </a:p>
        </p:txBody>
      </p:sp>
      <p:pic>
        <p:nvPicPr>
          <p:cNvPr id="3" name="Рисунок 2"/>
          <p:cNvPicPr>
            <a:picLocks noChangeAspect="1"/>
          </p:cNvPicPr>
          <p:nvPr/>
        </p:nvPicPr>
        <p:blipFill rotWithShape="1">
          <a:blip r:embed="rId2"/>
          <a:srcRect l="12072" t="6963" b="4505"/>
          <a:stretch/>
        </p:blipFill>
        <p:spPr>
          <a:xfrm>
            <a:off x="137494" y="796177"/>
            <a:ext cx="5569272" cy="4208538"/>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884333" y="694927"/>
            <a:ext cx="6180667" cy="4401205"/>
          </a:xfrm>
          <a:prstGeom prst="rect">
            <a:avLst/>
          </a:prstGeom>
        </p:spPr>
        <p:txBody>
          <a:bodyPr wrap="square">
            <a:spAutoFit/>
          </a:bodyPr>
          <a:lstStyle/>
          <a:p>
            <a:r>
              <a:rPr lang="ru-RU" sz="2000" dirty="0"/>
              <a:t>Выполнялся коммерческий рейс по перевозке пассажиров по </a:t>
            </a:r>
            <a:r>
              <a:rPr lang="ru-RU" sz="2000" dirty="0" smtClean="0"/>
              <a:t>маршруту Охотничий </a:t>
            </a:r>
            <a:r>
              <a:rPr lang="ru-RU" sz="2000" dirty="0"/>
              <a:t>– Дальнереченск. На борту </a:t>
            </a:r>
            <a:r>
              <a:rPr lang="ru-RU" sz="2000" dirty="0" smtClean="0"/>
              <a:t>находились </a:t>
            </a:r>
            <a:r>
              <a:rPr lang="ru-RU" sz="2000" dirty="0"/>
              <a:t>3 </a:t>
            </a:r>
            <a:r>
              <a:rPr lang="ru-RU" sz="2000" dirty="0" smtClean="0"/>
              <a:t>чл. </a:t>
            </a:r>
            <a:r>
              <a:rPr lang="ru-RU" sz="2000" dirty="0"/>
              <a:t>экипажа и 9 пассажиров</a:t>
            </a:r>
            <a:r>
              <a:rPr lang="ru-RU" sz="2000" dirty="0" smtClean="0"/>
              <a:t>.</a:t>
            </a:r>
          </a:p>
          <a:p>
            <a:r>
              <a:rPr lang="ru-RU" sz="2000" dirty="0"/>
              <a:t>По объяснениям экипажа, стали снижаться обороты НВ и </a:t>
            </a:r>
            <a:r>
              <a:rPr lang="ru-RU" sz="2000" dirty="0" smtClean="0"/>
              <a:t>возникла разница </a:t>
            </a:r>
            <a:r>
              <a:rPr lang="ru-RU" sz="2000" dirty="0"/>
              <a:t>в температурах газов двигателей, со скачкообразным снижением температуры газов правого двигателя на 30 – 50 ºС относительно левого. Обороты НВ </a:t>
            </a:r>
            <a:r>
              <a:rPr lang="ru-RU" sz="2000" dirty="0" smtClean="0"/>
              <a:t>упали до </a:t>
            </a:r>
            <a:r>
              <a:rPr lang="ru-RU" sz="2000" dirty="0"/>
              <a:t>~ 86 %.</a:t>
            </a:r>
          </a:p>
          <a:p>
            <a:r>
              <a:rPr lang="ru-RU" sz="2000" dirty="0"/>
              <a:t>КВС принял решение произвести вынужденную посадку на площадку, подобранную с воздуха. После подбора площадки и определения направления ветра экипаж продолжал заход на посадку. Левый двигатель работал в штатном режиме</a:t>
            </a:r>
            <a:r>
              <a:rPr lang="ru-RU" sz="2000" dirty="0" smtClean="0"/>
              <a:t>. При </a:t>
            </a:r>
            <a:r>
              <a:rPr lang="ru-RU" sz="2000" dirty="0"/>
              <a:t>заходе на посадку произошло самовыключение правого двигателя</a:t>
            </a:r>
            <a:r>
              <a:rPr lang="ru-RU" sz="2000" dirty="0" smtClean="0"/>
              <a:t>.</a:t>
            </a:r>
            <a:endParaRPr lang="ru-RU" sz="2000" dirty="0"/>
          </a:p>
        </p:txBody>
      </p:sp>
      <p:sp>
        <p:nvSpPr>
          <p:cNvPr id="7" name="Прямоугольник 6"/>
          <p:cNvSpPr/>
          <p:nvPr/>
        </p:nvSpPr>
        <p:spPr>
          <a:xfrm>
            <a:off x="121326" y="5169707"/>
            <a:ext cx="12070673" cy="1631216"/>
          </a:xfrm>
          <a:prstGeom prst="rect">
            <a:avLst/>
          </a:prstGeom>
        </p:spPr>
        <p:txBody>
          <a:bodyPr wrap="square">
            <a:spAutoFit/>
          </a:bodyPr>
          <a:lstStyle/>
          <a:p>
            <a:r>
              <a:rPr lang="ru-RU" sz="2000" dirty="0"/>
              <a:t>Вертолет произвел посадку на главные опоры шасси. После опускания передней опоры она начала погружаться в грунт. После пробега ~ 20 м произошло соударение лопастей НВ с землей и хвостовой балкой, в результате чего хвостовая балка отделилась от фюзеляжа и разрушилась на фрагменты</a:t>
            </a:r>
            <a:r>
              <a:rPr lang="ru-RU" sz="2000" dirty="0" smtClean="0"/>
              <a:t>.</a:t>
            </a:r>
            <a:br>
              <a:rPr lang="ru-RU" sz="2000" dirty="0" smtClean="0"/>
            </a:br>
            <a:r>
              <a:rPr lang="ru-RU" sz="2000" dirty="0" smtClean="0"/>
              <a:t>Вертолет </a:t>
            </a:r>
            <a:r>
              <a:rPr lang="ru-RU" sz="2000" dirty="0"/>
              <a:t>развернуло на </a:t>
            </a:r>
            <a:r>
              <a:rPr lang="ru-RU" sz="2000" dirty="0" smtClean="0"/>
              <a:t>90° влево.</a:t>
            </a:r>
          </a:p>
          <a:p>
            <a:r>
              <a:rPr lang="ru-RU" sz="2000" dirty="0"/>
              <a:t>В результате АП вертолет получил значительные повреждения, один пассажир травмирован. </a:t>
            </a:r>
          </a:p>
        </p:txBody>
      </p:sp>
    </p:spTree>
    <p:extLst>
      <p:ext uri="{BB962C8B-B14F-4D97-AF65-F5344CB8AC3E}">
        <p14:creationId xmlns:p14="http://schemas.microsoft.com/office/powerpoint/2010/main" val="2155823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25167" y="370980"/>
            <a:ext cx="11514667" cy="400110"/>
          </a:xfrm>
          <a:prstGeom prst="rect">
            <a:avLst/>
          </a:prstGeom>
        </p:spPr>
        <p:txBody>
          <a:bodyPr wrap="square">
            <a:spAutoFit/>
          </a:bodyPr>
          <a:lstStyle/>
          <a:p>
            <a:r>
              <a:rPr lang="ru-RU" sz="2000" b="1" dirty="0" smtClean="0"/>
              <a:t>6) 02.07.2017 </a:t>
            </a:r>
            <a:r>
              <a:rPr lang="ru-RU" sz="2000" b="1" dirty="0"/>
              <a:t>АПБЧЖ с </a:t>
            </a:r>
            <a:r>
              <a:rPr lang="ru-RU" sz="2000" b="1" dirty="0" smtClean="0"/>
              <a:t>Ка-32С </a:t>
            </a:r>
            <a:r>
              <a:rPr lang="ru-RU" sz="2000" b="1" dirty="0"/>
              <a:t>RA-31024 АК «</a:t>
            </a:r>
            <a:r>
              <a:rPr lang="ru-RU" sz="2000" b="1" dirty="0" err="1"/>
              <a:t>Авиалифт</a:t>
            </a:r>
            <a:r>
              <a:rPr lang="ru-RU" sz="2000" b="1" dirty="0"/>
              <a:t> Владивосток» </a:t>
            </a:r>
            <a:r>
              <a:rPr lang="ru-RU" sz="2000" b="1" dirty="0" smtClean="0"/>
              <a:t>РФ </a:t>
            </a:r>
            <a:r>
              <a:rPr lang="ru-RU" sz="2000" b="1" dirty="0"/>
              <a:t>в провинции Измир (Турция) </a:t>
            </a:r>
          </a:p>
        </p:txBody>
      </p:sp>
      <p:sp>
        <p:nvSpPr>
          <p:cNvPr id="5" name="Прямоугольник 4"/>
          <p:cNvSpPr/>
          <p:nvPr/>
        </p:nvSpPr>
        <p:spPr>
          <a:xfrm>
            <a:off x="7637321" y="2413121"/>
            <a:ext cx="4351867" cy="4016484"/>
          </a:xfrm>
          <a:prstGeom prst="rect">
            <a:avLst/>
          </a:prstGeom>
        </p:spPr>
        <p:txBody>
          <a:bodyPr wrap="square">
            <a:spAutoFit/>
          </a:bodyPr>
          <a:lstStyle/>
          <a:p>
            <a:pPr>
              <a:spcAft>
                <a:spcPts val="600"/>
              </a:spcAft>
            </a:pPr>
            <a:r>
              <a:rPr lang="ru-RU" sz="2000" dirty="0"/>
              <a:t>Экипаж в составе 3 человек выполнял работы по тушению лесных пожаров. На борту </a:t>
            </a:r>
            <a:r>
              <a:rPr lang="ru-RU" sz="2000" dirty="0" smtClean="0"/>
              <a:t>находились 2 </a:t>
            </a:r>
            <a:r>
              <a:rPr lang="ru-RU" sz="2000" dirty="0"/>
              <a:t>служебных пассажира.</a:t>
            </a:r>
          </a:p>
          <a:p>
            <a:pPr>
              <a:spcAft>
                <a:spcPts val="600"/>
              </a:spcAft>
            </a:pPr>
            <a:r>
              <a:rPr lang="ru-RU" sz="2000" dirty="0"/>
              <a:t>При очередном заборе воды из </a:t>
            </a:r>
            <a:r>
              <a:rPr lang="ru-RU" sz="2000" dirty="0" smtClean="0"/>
              <a:t>водохранилища, после отказа двигателя, </a:t>
            </a:r>
            <a:r>
              <a:rPr lang="ru-RU" sz="2000" dirty="0"/>
              <a:t>вертолет столкнулся с водной </a:t>
            </a:r>
            <a:r>
              <a:rPr lang="ru-RU" sz="2000" dirty="0" smtClean="0"/>
              <a:t>поверхностью.</a:t>
            </a:r>
          </a:p>
          <a:p>
            <a:pPr>
              <a:spcAft>
                <a:spcPts val="600"/>
              </a:spcAft>
            </a:pPr>
            <a:endParaRPr lang="ru-RU" sz="2000" dirty="0" smtClean="0"/>
          </a:p>
          <a:p>
            <a:pPr>
              <a:spcAft>
                <a:spcPts val="600"/>
              </a:spcAft>
            </a:pPr>
            <a:r>
              <a:rPr lang="ru-RU" sz="2000" dirty="0" smtClean="0"/>
              <a:t>В </a:t>
            </a:r>
            <a:r>
              <a:rPr lang="ru-RU" sz="2000" dirty="0"/>
              <a:t>результате АП вертолет затонул и получил повреждения, один служебный пассажир травмирован.</a:t>
            </a:r>
          </a:p>
        </p:txBody>
      </p:sp>
      <p:pic>
        <p:nvPicPr>
          <p:cNvPr id="2" name="Рисунок 1"/>
          <p:cNvPicPr>
            <a:picLocks noChangeAspect="1"/>
          </p:cNvPicPr>
          <p:nvPr/>
        </p:nvPicPr>
        <p:blipFill rotWithShape="1">
          <a:blip r:embed="rId2"/>
          <a:srcRect l="6225" t="232" r="12073" b="6707"/>
          <a:stretch/>
        </p:blipFill>
        <p:spPr>
          <a:xfrm>
            <a:off x="262779" y="955957"/>
            <a:ext cx="7008836" cy="5557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6175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0" y="285839"/>
            <a:ext cx="12031133" cy="400110"/>
          </a:xfrm>
          <a:prstGeom prst="rect">
            <a:avLst/>
          </a:prstGeom>
        </p:spPr>
        <p:txBody>
          <a:bodyPr wrap="square">
            <a:spAutoFit/>
          </a:bodyPr>
          <a:lstStyle/>
          <a:p>
            <a:r>
              <a:rPr lang="ru-RU" sz="2000" b="1" dirty="0" smtClean="0"/>
              <a:t>7) 31.08.2017 </a:t>
            </a:r>
            <a:r>
              <a:rPr lang="ru-RU" sz="2000" b="1" dirty="0"/>
              <a:t>АПБЧЖ с </a:t>
            </a:r>
            <a:r>
              <a:rPr lang="ru-RU" sz="2000" b="1" dirty="0" smtClean="0"/>
              <a:t>Ми-8Т </a:t>
            </a:r>
            <a:r>
              <a:rPr lang="ru-RU" sz="2000" b="1" dirty="0"/>
              <a:t>UP-MI831 АО «Евразия Эйр» Республики Казахстан в Актюбинской </a:t>
            </a:r>
            <a:r>
              <a:rPr lang="ru-RU" sz="2000" b="1" dirty="0" smtClean="0"/>
              <a:t>обл. (РФ)</a:t>
            </a:r>
            <a:endParaRPr lang="ru-RU" sz="2000" b="1" dirty="0"/>
          </a:p>
        </p:txBody>
      </p:sp>
      <p:pic>
        <p:nvPicPr>
          <p:cNvPr id="4" name="Рисунок 3"/>
          <p:cNvPicPr>
            <a:picLocks noChangeAspect="1"/>
          </p:cNvPicPr>
          <p:nvPr/>
        </p:nvPicPr>
        <p:blipFill rotWithShape="1">
          <a:blip r:embed="rId2"/>
          <a:srcRect l="9299" r="4005" b="10407"/>
          <a:stretch/>
        </p:blipFill>
        <p:spPr>
          <a:xfrm>
            <a:off x="100668" y="806654"/>
            <a:ext cx="4225909" cy="582866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stretch>
            <a:fillRect/>
          </a:stretch>
        </p:blipFill>
        <p:spPr>
          <a:xfrm>
            <a:off x="4472420" y="806654"/>
            <a:ext cx="3815072" cy="879786"/>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8415867" y="750941"/>
            <a:ext cx="3776133" cy="5940088"/>
          </a:xfrm>
          <a:prstGeom prst="rect">
            <a:avLst/>
          </a:prstGeom>
        </p:spPr>
        <p:txBody>
          <a:bodyPr wrap="square">
            <a:spAutoFit/>
          </a:bodyPr>
          <a:lstStyle/>
          <a:p>
            <a:r>
              <a:rPr lang="ru-RU" sz="1900" dirty="0"/>
              <a:t>Экипаж в составе 3 человек выполнял аэровизуальный полет. На борту находился один служебный пассажир.</a:t>
            </a:r>
          </a:p>
          <a:p>
            <a:r>
              <a:rPr lang="ru-RU" sz="1900" dirty="0"/>
              <a:t>Со слов КВС, в полете по маршруту произошла раскачка ВС по </a:t>
            </a:r>
            <a:r>
              <a:rPr lang="ru-RU" sz="1900" dirty="0" err="1"/>
              <a:t>тангажу</a:t>
            </a:r>
            <a:r>
              <a:rPr lang="ru-RU" sz="1900" dirty="0"/>
              <a:t> (с тенденцией на </a:t>
            </a:r>
            <a:r>
              <a:rPr lang="ru-RU" sz="1900" dirty="0" smtClean="0"/>
              <a:t>кабрирование).</a:t>
            </a:r>
          </a:p>
          <a:p>
            <a:r>
              <a:rPr lang="ru-RU" sz="1900" dirty="0" smtClean="0"/>
              <a:t>Раскачка произошла из-за схода болта КАУ30Б-22 со штатного места с последующей </a:t>
            </a:r>
            <a:r>
              <a:rPr lang="ru-RU" sz="1900" dirty="0" err="1" smtClean="0"/>
              <a:t>разрегулировкой</a:t>
            </a:r>
            <a:r>
              <a:rPr lang="ru-RU" sz="1900" dirty="0" smtClean="0"/>
              <a:t> системы продольного управления</a:t>
            </a:r>
            <a:endParaRPr lang="ru-RU" sz="1900" dirty="0"/>
          </a:p>
          <a:p>
            <a:r>
              <a:rPr lang="ru-RU" sz="1900" dirty="0" smtClean="0"/>
              <a:t>При </a:t>
            </a:r>
            <a:r>
              <a:rPr lang="ru-RU" sz="1900" dirty="0"/>
              <a:t>выполнении вынужденной посадки произошло грубое приземление ВС.</a:t>
            </a:r>
          </a:p>
          <a:p>
            <a:r>
              <a:rPr lang="ru-RU" sz="1900" dirty="0"/>
              <a:t>В результате АП вертолет получил значительные повреждения, экипаж и пассажир травмированы.</a:t>
            </a:r>
          </a:p>
        </p:txBody>
      </p:sp>
      <p:pic>
        <p:nvPicPr>
          <p:cNvPr id="8" name="Рисунок 7"/>
          <p:cNvPicPr>
            <a:picLocks noChangeAspect="1"/>
          </p:cNvPicPr>
          <p:nvPr/>
        </p:nvPicPr>
        <p:blipFill rotWithShape="1">
          <a:blip r:embed="rId4"/>
          <a:srcRect t="2115" r="1751" b="2069"/>
          <a:stretch/>
        </p:blipFill>
        <p:spPr>
          <a:xfrm>
            <a:off x="4472420" y="1927850"/>
            <a:ext cx="3479799" cy="4707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388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35466" y="889233"/>
            <a:ext cx="11575565" cy="400110"/>
          </a:xfrm>
          <a:prstGeom prst="rect">
            <a:avLst/>
          </a:prstGeom>
        </p:spPr>
        <p:txBody>
          <a:bodyPr wrap="square">
            <a:spAutoFit/>
          </a:bodyPr>
          <a:lstStyle/>
          <a:p>
            <a:r>
              <a:rPr lang="ru-RU" sz="2000" b="1" dirty="0" smtClean="0"/>
              <a:t>8) 13.09.2017 </a:t>
            </a:r>
            <a:r>
              <a:rPr lang="ru-RU" sz="2000" b="1" dirty="0"/>
              <a:t>катастрофа </a:t>
            </a:r>
            <a:r>
              <a:rPr lang="ru-RU" sz="2000" b="1" dirty="0" smtClean="0"/>
              <a:t>Ми-2 </a:t>
            </a:r>
            <a:r>
              <a:rPr lang="ru-RU" sz="2000" b="1" dirty="0"/>
              <a:t>UR-VAM ООО «Меридиан» Украины в Винницкой области (Украина) </a:t>
            </a:r>
          </a:p>
        </p:txBody>
      </p:sp>
      <p:sp>
        <p:nvSpPr>
          <p:cNvPr id="3" name="Прямоугольник 2"/>
          <p:cNvSpPr/>
          <p:nvPr/>
        </p:nvSpPr>
        <p:spPr>
          <a:xfrm>
            <a:off x="135466" y="1497419"/>
            <a:ext cx="11718178" cy="4016484"/>
          </a:xfrm>
          <a:prstGeom prst="rect">
            <a:avLst/>
          </a:prstGeom>
        </p:spPr>
        <p:txBody>
          <a:bodyPr wrap="square">
            <a:spAutoFit/>
          </a:bodyPr>
          <a:lstStyle/>
          <a:p>
            <a:pPr>
              <a:spcAft>
                <a:spcPts val="600"/>
              </a:spcAft>
            </a:pPr>
            <a:r>
              <a:rPr lang="ru-RU" sz="2000" dirty="0"/>
              <a:t>На борту находились 2 члена экипажа и авиатехник.</a:t>
            </a:r>
          </a:p>
          <a:p>
            <a:pPr>
              <a:spcAft>
                <a:spcPts val="600"/>
              </a:spcAft>
            </a:pPr>
            <a:r>
              <a:rPr lang="ru-RU" sz="2000" dirty="0"/>
              <a:t>При проведении подготовки ВС к выполнению девятого полета вертолет заправлялся топливом и химикатами. Двигатели во время заправки работали, винты ВС вращались. После окончания заправки и команды авиатехника всем отойти от вертолета пилоты и авиатехник почувствовали удар и тряску ВС, КВС выключил двигатели.</a:t>
            </a:r>
          </a:p>
          <a:p>
            <a:pPr>
              <a:spcAft>
                <a:spcPts val="600"/>
              </a:spcAft>
            </a:pPr>
            <a:r>
              <a:rPr lang="ru-RU" sz="2000" dirty="0"/>
              <a:t>При осмотре ВС было обнаружено тело главного агронома с травмой, несовместимой с жизнью, под концевой балкой ВС</a:t>
            </a:r>
            <a:r>
              <a:rPr lang="ru-RU" sz="2000" dirty="0" smtClean="0"/>
              <a:t>. АП </a:t>
            </a:r>
            <a:r>
              <a:rPr lang="ru-RU" sz="2000" dirty="0"/>
              <a:t>произошло в результате самостоятельно принятого решения потерпевшего лица начать движение в направлении вертолета, винты которого вращались, без разрешения авиатехника, </a:t>
            </a:r>
            <a:r>
              <a:rPr lang="ru-RU" sz="2000" dirty="0" smtClean="0"/>
              <a:t>в нарушение правил безопасности, </a:t>
            </a:r>
            <a:r>
              <a:rPr lang="ru-RU" sz="2000" dirty="0"/>
              <a:t>что привело к столкновению пострадавшего лица с хвостовым винтом ВС.</a:t>
            </a:r>
          </a:p>
          <a:p>
            <a:pPr>
              <a:spcAft>
                <a:spcPts val="600"/>
              </a:spcAft>
            </a:pPr>
            <a:r>
              <a:rPr lang="ru-RU" sz="2000" dirty="0"/>
              <a:t>Сопутствующим фактором явилось нахождение пострадавшего лица в состоянии средней степени алкогольного опьянения. </a:t>
            </a:r>
            <a:r>
              <a:rPr lang="ru-RU" sz="2000" dirty="0" smtClean="0"/>
              <a:t>В </a:t>
            </a:r>
            <a:r>
              <a:rPr lang="ru-RU" sz="2000" dirty="0"/>
              <a:t>результате АП вертолет получил повреждения, </a:t>
            </a:r>
            <a:r>
              <a:rPr lang="ru-RU" sz="2000" b="1" dirty="0">
                <a:solidFill>
                  <a:srgbClr val="FF0000"/>
                </a:solidFill>
              </a:rPr>
              <a:t>погиб один человек на земле</a:t>
            </a:r>
            <a:r>
              <a:rPr lang="ru-RU" sz="2000" b="1" dirty="0"/>
              <a:t>.</a:t>
            </a:r>
          </a:p>
        </p:txBody>
      </p:sp>
    </p:spTree>
    <p:extLst>
      <p:ext uri="{BB962C8B-B14F-4D97-AF65-F5344CB8AC3E}">
        <p14:creationId xmlns:p14="http://schemas.microsoft.com/office/powerpoint/2010/main" val="4272622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110067" y="742242"/>
            <a:ext cx="12081933" cy="400110"/>
          </a:xfrm>
          <a:prstGeom prst="rect">
            <a:avLst/>
          </a:prstGeom>
        </p:spPr>
        <p:txBody>
          <a:bodyPr wrap="square">
            <a:spAutoFit/>
          </a:bodyPr>
          <a:lstStyle/>
          <a:p>
            <a:r>
              <a:rPr lang="ru-RU" sz="2000" b="1" dirty="0" smtClean="0"/>
              <a:t>9) 22.09.2017 </a:t>
            </a:r>
            <a:r>
              <a:rPr lang="ru-RU" sz="2000" b="1" dirty="0"/>
              <a:t>АПБЧЖ с </a:t>
            </a:r>
            <a:r>
              <a:rPr lang="ru-RU" sz="2000" b="1" dirty="0" smtClean="0"/>
              <a:t>Ми-2 </a:t>
            </a:r>
            <a:r>
              <a:rPr lang="ru-RU" sz="2000" b="1" dirty="0"/>
              <a:t>UP-MI212 ТОО АКЛЦ «Тянь-Шань» </a:t>
            </a:r>
            <a:r>
              <a:rPr lang="ru-RU" sz="2000" b="1" dirty="0" smtClean="0"/>
              <a:t>в </a:t>
            </a:r>
            <a:r>
              <a:rPr lang="ru-RU" sz="2000" b="1" dirty="0" err="1"/>
              <a:t>Акмолинской</a:t>
            </a:r>
            <a:r>
              <a:rPr lang="ru-RU" sz="2000" b="1" dirty="0"/>
              <a:t> </a:t>
            </a:r>
            <a:r>
              <a:rPr lang="ru-RU" sz="2000" b="1" dirty="0" smtClean="0"/>
              <a:t>обл. </a:t>
            </a:r>
            <a:r>
              <a:rPr lang="ru-RU" sz="2000" b="1" dirty="0"/>
              <a:t>(Республика Казахстан) </a:t>
            </a:r>
          </a:p>
        </p:txBody>
      </p:sp>
      <p:sp>
        <p:nvSpPr>
          <p:cNvPr id="5" name="Прямоугольник 4"/>
          <p:cNvSpPr/>
          <p:nvPr/>
        </p:nvSpPr>
        <p:spPr>
          <a:xfrm>
            <a:off x="226870" y="1419188"/>
            <a:ext cx="11544301" cy="3862596"/>
          </a:xfrm>
          <a:prstGeom prst="rect">
            <a:avLst/>
          </a:prstGeom>
        </p:spPr>
        <p:txBody>
          <a:bodyPr wrap="square">
            <a:spAutoFit/>
          </a:bodyPr>
          <a:lstStyle/>
          <a:p>
            <a:pPr>
              <a:spcAft>
                <a:spcPts val="600"/>
              </a:spcAft>
            </a:pPr>
            <a:r>
              <a:rPr lang="ru-RU" sz="2000" dirty="0"/>
              <a:t>Выполнялись полеты по тушению лесных пожаров. На борту ВС находились КВС, авиатехник и один служебный пассажир</a:t>
            </a:r>
            <a:r>
              <a:rPr lang="ru-RU" sz="2000" dirty="0" smtClean="0"/>
              <a:t>. При </a:t>
            </a:r>
            <a:r>
              <a:rPr lang="ru-RU" sz="2000" dirty="0"/>
              <a:t>выполнении захода на посадку, ночью, произошло столкновение вертолета со склоном сопки.</a:t>
            </a:r>
          </a:p>
          <a:p>
            <a:pPr>
              <a:spcAft>
                <a:spcPts val="600"/>
              </a:spcAft>
            </a:pPr>
            <a:r>
              <a:rPr lang="ru-RU" sz="2000" dirty="0"/>
              <a:t>АП произошло из-за ошибочных действий КВС и </a:t>
            </a:r>
            <a:r>
              <a:rPr lang="ru-RU" sz="2000" dirty="0" smtClean="0"/>
              <a:t>не учета </a:t>
            </a:r>
            <a:r>
              <a:rPr lang="ru-RU" sz="2000" dirty="0"/>
              <a:t>естественных препятствий при выполнении захода на посадку. </a:t>
            </a:r>
          </a:p>
          <a:p>
            <a:pPr>
              <a:spcAft>
                <a:spcPts val="600"/>
              </a:spcAft>
            </a:pPr>
            <a:r>
              <a:rPr lang="ru-RU" sz="2000" dirty="0"/>
              <a:t>Способствующие факторы: </a:t>
            </a:r>
          </a:p>
          <a:p>
            <a:r>
              <a:rPr lang="ru-RU" sz="2000" dirty="0" smtClean="0"/>
              <a:t>	• вероятное </a:t>
            </a:r>
            <a:r>
              <a:rPr lang="ru-RU" sz="2000" dirty="0"/>
              <a:t>попадание ВС в нисходящий ветровой поток в условиях неустойчивой атмосферы; </a:t>
            </a:r>
          </a:p>
          <a:p>
            <a:r>
              <a:rPr lang="ru-RU" sz="2000" dirty="0" smtClean="0"/>
              <a:t>	• отсутствие </a:t>
            </a:r>
            <a:r>
              <a:rPr lang="ru-RU" sz="2000" dirty="0"/>
              <a:t>искусственной и естественной освещенности пролетаемой местности; </a:t>
            </a:r>
          </a:p>
          <a:p>
            <a:r>
              <a:rPr lang="ru-RU" sz="2000" dirty="0" smtClean="0"/>
              <a:t>	• ухудшение </a:t>
            </a:r>
            <a:r>
              <a:rPr lang="ru-RU" sz="2000" dirty="0"/>
              <a:t>видимости в результате задымленности местности; </a:t>
            </a:r>
          </a:p>
          <a:p>
            <a:r>
              <a:rPr lang="ru-RU" sz="2000" dirty="0" smtClean="0"/>
              <a:t>	• отсутствие </a:t>
            </a:r>
            <a:r>
              <a:rPr lang="ru-RU" sz="2000" dirty="0"/>
              <a:t>точных данных о барометрическом давлении на уровне посадочной площадки. </a:t>
            </a:r>
          </a:p>
          <a:p>
            <a:pPr>
              <a:spcBef>
                <a:spcPts val="1200"/>
              </a:spcBef>
            </a:pPr>
            <a:r>
              <a:rPr lang="ru-RU" sz="2000" dirty="0"/>
              <a:t>В результате АП вертолет </a:t>
            </a:r>
            <a:r>
              <a:rPr lang="ru-RU" sz="2000" dirty="0" smtClean="0"/>
              <a:t>сгорел; </a:t>
            </a:r>
            <a:r>
              <a:rPr lang="ru-RU" sz="2000" dirty="0"/>
              <a:t>КВС, техник и пассажир получили травмы различной степени тяжести.</a:t>
            </a:r>
          </a:p>
        </p:txBody>
      </p:sp>
    </p:spTree>
    <p:extLst>
      <p:ext uri="{BB962C8B-B14F-4D97-AF65-F5344CB8AC3E}">
        <p14:creationId xmlns:p14="http://schemas.microsoft.com/office/powerpoint/2010/main" val="1358274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42438" y="140676"/>
            <a:ext cx="11946467" cy="707886"/>
          </a:xfrm>
          <a:prstGeom prst="rect">
            <a:avLst/>
          </a:prstGeom>
        </p:spPr>
        <p:txBody>
          <a:bodyPr wrap="square">
            <a:spAutoFit/>
          </a:bodyPr>
          <a:lstStyle/>
          <a:p>
            <a:r>
              <a:rPr lang="ru-RU" sz="2000" b="1" dirty="0" smtClean="0"/>
              <a:t>10) 26.10.2017 </a:t>
            </a:r>
            <a:r>
              <a:rPr lang="ru-RU" sz="2000" b="1" dirty="0"/>
              <a:t>катастрофа </a:t>
            </a:r>
            <a:r>
              <a:rPr lang="ru-RU" sz="2000" b="1" dirty="0" smtClean="0"/>
              <a:t>Ми-8АМТ </a:t>
            </a:r>
            <a:r>
              <a:rPr lang="ru-RU" sz="2000" b="1" dirty="0"/>
              <a:t>RA-22312 АО «</a:t>
            </a:r>
            <a:r>
              <a:rPr lang="ru-RU" sz="2000" b="1" dirty="0" err="1"/>
              <a:t>Конверс</a:t>
            </a:r>
            <a:r>
              <a:rPr lang="ru-RU" sz="2000" b="1" dirty="0"/>
              <a:t> Авиа» </a:t>
            </a:r>
            <a:r>
              <a:rPr lang="ru-RU" sz="2000" b="1" dirty="0" smtClean="0"/>
              <a:t>РФ </a:t>
            </a:r>
            <a:r>
              <a:rPr lang="ru-RU" sz="2000" b="1" dirty="0"/>
              <a:t>в </a:t>
            </a:r>
            <a:r>
              <a:rPr lang="ru-RU" sz="2000" b="1" dirty="0" smtClean="0"/>
              <a:t>акватории  </a:t>
            </a:r>
            <a:r>
              <a:rPr lang="ru-RU" sz="2000" b="1" dirty="0" err="1"/>
              <a:t>Ис</a:t>
            </a:r>
            <a:r>
              <a:rPr lang="ru-RU" sz="2000" b="1" dirty="0"/>
              <a:t>-Фьорда, Шпицберген, район н. п. </a:t>
            </a:r>
            <a:r>
              <a:rPr lang="ru-RU" sz="2000" b="1" dirty="0" err="1"/>
              <a:t>Баренцбург</a:t>
            </a:r>
            <a:r>
              <a:rPr lang="ru-RU" sz="2000" b="1" dirty="0"/>
              <a:t> (Норвегия) </a:t>
            </a:r>
          </a:p>
        </p:txBody>
      </p:sp>
      <p:pic>
        <p:nvPicPr>
          <p:cNvPr id="3" name="Рисунок 2"/>
          <p:cNvPicPr>
            <a:picLocks noChangeAspect="1"/>
          </p:cNvPicPr>
          <p:nvPr/>
        </p:nvPicPr>
        <p:blipFill rotWithShape="1">
          <a:blip r:embed="rId2"/>
          <a:srcRect l="2963" t="1553" r="4238" b="4866"/>
          <a:stretch/>
        </p:blipFill>
        <p:spPr>
          <a:xfrm>
            <a:off x="108882" y="969432"/>
            <a:ext cx="7061592" cy="4024348"/>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7369484" y="809643"/>
            <a:ext cx="4790639" cy="4478149"/>
          </a:xfrm>
          <a:prstGeom prst="rect">
            <a:avLst/>
          </a:prstGeom>
        </p:spPr>
        <p:txBody>
          <a:bodyPr wrap="square">
            <a:spAutoFit/>
          </a:bodyPr>
          <a:lstStyle/>
          <a:p>
            <a:r>
              <a:rPr lang="ru-RU" sz="1900" dirty="0" smtClean="0"/>
              <a:t>В интересах </a:t>
            </a:r>
            <a:r>
              <a:rPr lang="ru-RU" sz="1900" dirty="0"/>
              <a:t>ФГУП ГТ «</a:t>
            </a:r>
            <a:r>
              <a:rPr lang="ru-RU" sz="1900" dirty="0" err="1"/>
              <a:t>Арктикуголь</a:t>
            </a:r>
            <a:r>
              <a:rPr lang="ru-RU" sz="1900" dirty="0" smtClean="0"/>
              <a:t>» выполнялся </a:t>
            </a:r>
            <a:r>
              <a:rPr lang="ru-RU" sz="1900" dirty="0"/>
              <a:t>запланированный рейс из </a:t>
            </a:r>
            <a:r>
              <a:rPr lang="ru-RU" sz="1900" dirty="0" smtClean="0"/>
              <a:t>пос. </a:t>
            </a:r>
            <a:r>
              <a:rPr lang="ru-RU" sz="1900" dirty="0"/>
              <a:t>Пирамида в </a:t>
            </a:r>
            <a:r>
              <a:rPr lang="ru-RU" sz="1900" dirty="0" err="1"/>
              <a:t>Баренцбург</a:t>
            </a:r>
            <a:r>
              <a:rPr lang="ru-RU" sz="1900" dirty="0" smtClean="0"/>
              <a:t>.</a:t>
            </a:r>
            <a:r>
              <a:rPr lang="ru-RU" sz="1900" dirty="0"/>
              <a:t> На борту находились 3 чл. экипажа, 2 представителя ИТП и 3 пассажира</a:t>
            </a:r>
            <a:r>
              <a:rPr lang="ru-RU" sz="1900" dirty="0" smtClean="0"/>
              <a:t>.</a:t>
            </a:r>
          </a:p>
          <a:p>
            <a:r>
              <a:rPr lang="ru-RU" sz="1900" dirty="0"/>
              <a:t>Вертолет не прибыл в </a:t>
            </a:r>
            <a:r>
              <a:rPr lang="ru-RU" sz="1900" dirty="0" err="1"/>
              <a:t>Баренцбург</a:t>
            </a:r>
            <a:r>
              <a:rPr lang="ru-RU" sz="1900" dirty="0"/>
              <a:t>, о чем было доложено диспетчерской </a:t>
            </a:r>
            <a:r>
              <a:rPr lang="ru-RU" sz="1900" dirty="0" smtClean="0"/>
              <a:t>службе.</a:t>
            </a:r>
          </a:p>
          <a:p>
            <a:r>
              <a:rPr lang="ru-RU" sz="1900" dirty="0"/>
              <a:t>29.10.2017 вертолет был обнаружен на глубине 209 </a:t>
            </a:r>
            <a:r>
              <a:rPr lang="ru-RU" sz="1900" dirty="0" smtClean="0"/>
              <a:t>м </a:t>
            </a:r>
            <a:r>
              <a:rPr lang="ru-RU" sz="1900" dirty="0"/>
              <a:t>в 2 км от береговой линии к северо-востоку от вертолетной базы</a:t>
            </a:r>
            <a:r>
              <a:rPr lang="ru-RU" sz="1900" dirty="0" smtClean="0"/>
              <a:t>.</a:t>
            </a:r>
          </a:p>
          <a:p>
            <a:r>
              <a:rPr lang="ru-RU" sz="1900" dirty="0"/>
              <a:t>В результате поисков был найден только один человек с вертолета RA-22312. Он был обнаружен 30.10.2017 на дне моря в 130 м от вертолета. Внутри вертолета людей не обнаружено</a:t>
            </a:r>
            <a:r>
              <a:rPr lang="ru-RU" sz="1900" dirty="0" smtClean="0"/>
              <a:t>.</a:t>
            </a:r>
            <a:endParaRPr lang="ru-RU" sz="1900" dirty="0"/>
          </a:p>
        </p:txBody>
      </p:sp>
      <p:sp>
        <p:nvSpPr>
          <p:cNvPr id="9" name="Прямоугольник 8"/>
          <p:cNvSpPr/>
          <p:nvPr/>
        </p:nvSpPr>
        <p:spPr>
          <a:xfrm>
            <a:off x="0" y="5205070"/>
            <a:ext cx="12160123" cy="1569660"/>
          </a:xfrm>
          <a:prstGeom prst="rect">
            <a:avLst/>
          </a:prstGeom>
        </p:spPr>
        <p:txBody>
          <a:bodyPr wrap="square">
            <a:spAutoFit/>
          </a:bodyPr>
          <a:lstStyle/>
          <a:p>
            <a:r>
              <a:rPr lang="ru-RU" sz="1900" dirty="0"/>
              <a:t>Предварительный анализ записей речевого самописца показывает, что экипаж не выявил никаких технических неполадок до момента столкновения вертолета с водной поверхностью. Повреждения </a:t>
            </a:r>
            <a:r>
              <a:rPr lang="ru-RU" sz="1900" dirty="0" smtClean="0"/>
              <a:t>ВС указывают </a:t>
            </a:r>
            <a:r>
              <a:rPr lang="ru-RU" sz="1900" dirty="0"/>
              <a:t>на тот факт, что вертолет столкнулся с водной поверхностью хвостовой частью, находясь в относительно выровненном горизонтальном положении. Это дает возможность предположить, что все люди, находившиеся на борту, покинули вертолет до того, как воздушное судно затонуло</a:t>
            </a:r>
            <a:r>
              <a:rPr lang="ru-RU" sz="1900" dirty="0" smtClean="0"/>
              <a:t>. </a:t>
            </a:r>
            <a:r>
              <a:rPr lang="ru-RU" sz="2000" b="1" dirty="0" smtClean="0">
                <a:solidFill>
                  <a:srgbClr val="FF0000"/>
                </a:solidFill>
              </a:rPr>
              <a:t>Экипаж и пассажиры погибли</a:t>
            </a:r>
            <a:endParaRPr lang="ru-RU" sz="2000" b="1" dirty="0"/>
          </a:p>
        </p:txBody>
      </p:sp>
    </p:spTree>
    <p:extLst>
      <p:ext uri="{BB962C8B-B14F-4D97-AF65-F5344CB8AC3E}">
        <p14:creationId xmlns:p14="http://schemas.microsoft.com/office/powerpoint/2010/main" val="2243245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7634" y="236228"/>
            <a:ext cx="11971362" cy="400110"/>
          </a:xfrm>
          <a:prstGeom prst="rect">
            <a:avLst/>
          </a:prstGeom>
        </p:spPr>
        <p:txBody>
          <a:bodyPr wrap="square">
            <a:spAutoFit/>
          </a:bodyPr>
          <a:lstStyle/>
          <a:p>
            <a:r>
              <a:rPr lang="ru-RU" sz="2000" b="1" dirty="0" smtClean="0"/>
              <a:t>11) 05.12.2017 </a:t>
            </a:r>
            <a:r>
              <a:rPr lang="ru-RU" sz="2000" b="1" dirty="0"/>
              <a:t>катастрофа вертолета R-44 II RA-04308 ООО АК «</a:t>
            </a:r>
            <a:r>
              <a:rPr lang="ru-RU" sz="2000" b="1" dirty="0" err="1"/>
              <a:t>Баркол</a:t>
            </a:r>
            <a:r>
              <a:rPr lang="ru-RU" sz="2000" b="1" dirty="0"/>
              <a:t>» </a:t>
            </a:r>
            <a:r>
              <a:rPr lang="ru-RU" sz="2000" b="1" dirty="0" smtClean="0"/>
              <a:t>РФ </a:t>
            </a:r>
            <a:r>
              <a:rPr lang="ru-RU" sz="2000" b="1" dirty="0"/>
              <a:t>в Ставропольском </a:t>
            </a:r>
            <a:r>
              <a:rPr lang="ru-RU" sz="2000" b="1" dirty="0" smtClean="0"/>
              <a:t>крае (РФ)</a:t>
            </a:r>
            <a:endParaRPr lang="ru-RU" sz="2000" b="1" dirty="0"/>
          </a:p>
        </p:txBody>
      </p:sp>
      <p:pic>
        <p:nvPicPr>
          <p:cNvPr id="3" name="Рисунок 2"/>
          <p:cNvPicPr>
            <a:picLocks noChangeAspect="1"/>
          </p:cNvPicPr>
          <p:nvPr/>
        </p:nvPicPr>
        <p:blipFill rotWithShape="1">
          <a:blip r:embed="rId2"/>
          <a:srcRect l="3413" t="1404" r="607" b="10377"/>
          <a:stretch/>
        </p:blipFill>
        <p:spPr>
          <a:xfrm>
            <a:off x="113155" y="789532"/>
            <a:ext cx="7619998" cy="414020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7828673" y="621752"/>
            <a:ext cx="4235824" cy="5062924"/>
          </a:xfrm>
          <a:prstGeom prst="rect">
            <a:avLst/>
          </a:prstGeom>
        </p:spPr>
        <p:txBody>
          <a:bodyPr wrap="square">
            <a:spAutoFit/>
          </a:bodyPr>
          <a:lstStyle/>
          <a:p>
            <a:r>
              <a:rPr lang="ru-RU" sz="1900" dirty="0"/>
              <a:t>Выполнялся облет трассы нефтепровода. На борту находились КВС и служебный пассажир</a:t>
            </a:r>
            <a:r>
              <a:rPr lang="ru-RU" sz="1900" dirty="0" smtClean="0"/>
              <a:t>.</a:t>
            </a:r>
          </a:p>
          <a:p>
            <a:r>
              <a:rPr lang="ru-RU" sz="1900" dirty="0"/>
              <a:t>Взлет КВС выполнил в 09:25, установил связь с диспетчером ВМДП Пятигорск и приступил к выполнению полета по маршруту. В 10:15 перешел под управление МДП аэродрома Ставрополь, о чем доложил диспетчеру ВМДП Пятигорск. В расчетное время (10:40) КВС на контрольную связь с диспетчером аэродрома Ставрополь не вышел</a:t>
            </a:r>
            <a:r>
              <a:rPr lang="ru-RU" sz="1900" dirty="0" smtClean="0"/>
              <a:t>.</a:t>
            </a:r>
          </a:p>
          <a:p>
            <a:r>
              <a:rPr lang="ru-RU" sz="1900" dirty="0"/>
              <a:t>Элементы конструкции вертолета были обнаружены местными жителями, которые сообщили </a:t>
            </a:r>
            <a:r>
              <a:rPr lang="ru-RU" sz="1900" dirty="0" smtClean="0"/>
              <a:t>об этом по </a:t>
            </a:r>
            <a:r>
              <a:rPr lang="ru-RU" sz="1900" dirty="0"/>
              <a:t>телефону «102</a:t>
            </a:r>
            <a:r>
              <a:rPr lang="ru-RU" sz="1900" dirty="0" smtClean="0"/>
              <a:t>».</a:t>
            </a:r>
            <a:endParaRPr lang="ru-RU" sz="1900" dirty="0"/>
          </a:p>
        </p:txBody>
      </p:sp>
      <p:sp>
        <p:nvSpPr>
          <p:cNvPr id="8" name="Прямоугольник 7"/>
          <p:cNvSpPr/>
          <p:nvPr/>
        </p:nvSpPr>
        <p:spPr>
          <a:xfrm>
            <a:off x="34412" y="5290050"/>
            <a:ext cx="12098865" cy="1554272"/>
          </a:xfrm>
          <a:prstGeom prst="rect">
            <a:avLst/>
          </a:prstGeom>
        </p:spPr>
        <p:txBody>
          <a:bodyPr wrap="square">
            <a:spAutoFit/>
          </a:bodyPr>
          <a:lstStyle/>
          <a:p>
            <a:r>
              <a:rPr lang="ru-RU" sz="1900" dirty="0"/>
              <a:t>По сообщению местных жителей, в период от 09:30 до </a:t>
            </a:r>
            <a:r>
              <a:rPr lang="ru-RU" sz="1900" dirty="0" smtClean="0"/>
              <a:t>12:00</a:t>
            </a:r>
            <a:br>
              <a:rPr lang="ru-RU" sz="1900" dirty="0" smtClean="0"/>
            </a:br>
            <a:r>
              <a:rPr lang="ru-RU" sz="1900" dirty="0" smtClean="0"/>
              <a:t>в </a:t>
            </a:r>
            <a:r>
              <a:rPr lang="ru-RU" sz="1900" dirty="0"/>
              <a:t>районе места АП </a:t>
            </a:r>
            <a:r>
              <a:rPr lang="ru-RU" sz="1900" dirty="0" smtClean="0"/>
              <a:t>наблюдался </a:t>
            </a:r>
            <a:r>
              <a:rPr lang="ru-RU" sz="1900" dirty="0"/>
              <a:t>туман с видимостью менее 300 м.</a:t>
            </a:r>
          </a:p>
          <a:p>
            <a:r>
              <a:rPr lang="ru-RU" sz="1900" dirty="0"/>
              <a:t>Расположение незамерзшего водоема в непосредственной близости (800 м</a:t>
            </a:r>
            <a:r>
              <a:rPr lang="ru-RU" sz="1900" dirty="0" smtClean="0"/>
              <a:t>) от </a:t>
            </a:r>
            <a:r>
              <a:rPr lang="ru-RU" sz="1900" dirty="0"/>
              <a:t>трассы магистрального трубопровода, над которым выполнялось патрулирование</a:t>
            </a:r>
            <a:r>
              <a:rPr lang="ru-RU" sz="1900" dirty="0" smtClean="0"/>
              <a:t>, способствовало </a:t>
            </a:r>
            <a:r>
              <a:rPr lang="ru-RU" sz="1900" dirty="0"/>
              <a:t>наличию тумана в районе места АП</a:t>
            </a:r>
            <a:r>
              <a:rPr lang="ru-RU" sz="1900" dirty="0" smtClean="0"/>
              <a:t>.</a:t>
            </a:r>
          </a:p>
          <a:p>
            <a:r>
              <a:rPr lang="ru-RU" sz="1900" dirty="0"/>
              <a:t>В результате АП вертолет разрушен, </a:t>
            </a:r>
            <a:r>
              <a:rPr lang="ru-RU" sz="1900" b="1" dirty="0">
                <a:solidFill>
                  <a:srgbClr val="FF0000"/>
                </a:solidFill>
              </a:rPr>
              <a:t>пилот и пассажир погибли</a:t>
            </a:r>
            <a:r>
              <a:rPr lang="ru-RU" sz="1900" b="1" dirty="0" smtClean="0">
                <a:solidFill>
                  <a:srgbClr val="FF0000"/>
                </a:solidFill>
              </a:rPr>
              <a:t>.</a:t>
            </a:r>
            <a:endParaRPr lang="ru-RU" sz="1900" dirty="0"/>
          </a:p>
        </p:txBody>
      </p:sp>
    </p:spTree>
    <p:extLst>
      <p:ext uri="{BB962C8B-B14F-4D97-AF65-F5344CB8AC3E}">
        <p14:creationId xmlns:p14="http://schemas.microsoft.com/office/powerpoint/2010/main" val="3933681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491067" y="875943"/>
            <a:ext cx="11159067" cy="5509200"/>
          </a:xfrm>
          <a:prstGeom prst="rect">
            <a:avLst/>
          </a:prstGeom>
        </p:spPr>
        <p:txBody>
          <a:bodyPr wrap="square">
            <a:spAutoFit/>
          </a:bodyPr>
          <a:lstStyle/>
          <a:p>
            <a:r>
              <a:rPr lang="ru-RU" sz="2200" dirty="0"/>
              <a:t>В 2017 г</a:t>
            </a:r>
            <a:r>
              <a:rPr lang="ru-RU" sz="2200" dirty="0" smtClean="0"/>
              <a:t>. АП с вертолетами произошли при выполнении следующих видов полетов:</a:t>
            </a:r>
          </a:p>
          <a:p>
            <a:r>
              <a:rPr lang="ru-RU" sz="2200" dirty="0" smtClean="0"/>
              <a:t>	4 – при выполнении </a:t>
            </a:r>
            <a:r>
              <a:rPr lang="ru-RU" sz="2200" dirty="0"/>
              <a:t>транспортных полетов по перевозке пассажиров и грузов</a:t>
            </a:r>
            <a:r>
              <a:rPr lang="ru-RU" sz="2200" dirty="0" smtClean="0"/>
              <a:t>,</a:t>
            </a:r>
          </a:p>
          <a:p>
            <a:r>
              <a:rPr lang="ru-RU" sz="2200" dirty="0" smtClean="0"/>
              <a:t>	3 – </a:t>
            </a:r>
            <a:r>
              <a:rPr lang="ru-RU" sz="2200" dirty="0"/>
              <a:t>при выполнении полетов по тушению лесных пожаров</a:t>
            </a:r>
            <a:r>
              <a:rPr lang="ru-RU" sz="2200" dirty="0" smtClean="0"/>
              <a:t>,</a:t>
            </a:r>
          </a:p>
          <a:p>
            <a:r>
              <a:rPr lang="ru-RU" sz="2200" dirty="0" smtClean="0"/>
              <a:t>	3 – </a:t>
            </a:r>
            <a:r>
              <a:rPr lang="ru-RU" sz="2200" dirty="0"/>
              <a:t>при аэровизуальных полетах</a:t>
            </a:r>
            <a:r>
              <a:rPr lang="ru-RU" sz="2200" dirty="0" smtClean="0"/>
              <a:t>,</a:t>
            </a:r>
          </a:p>
          <a:p>
            <a:r>
              <a:rPr lang="ru-RU" sz="2200" dirty="0" smtClean="0"/>
              <a:t>	1 – </a:t>
            </a:r>
            <a:r>
              <a:rPr lang="ru-RU" sz="2200" dirty="0"/>
              <a:t>при выполнении АХР</a:t>
            </a:r>
            <a:r>
              <a:rPr lang="ru-RU" sz="2200" dirty="0" smtClean="0"/>
              <a:t>.</a:t>
            </a:r>
          </a:p>
          <a:p>
            <a:endParaRPr lang="ru-RU" sz="2200" dirty="0"/>
          </a:p>
          <a:p>
            <a:r>
              <a:rPr lang="ru-RU" sz="2200" dirty="0"/>
              <a:t>В 2017 г</a:t>
            </a:r>
            <a:r>
              <a:rPr lang="ru-RU" sz="2200" dirty="0" smtClean="0"/>
              <a:t>. (по </a:t>
            </a:r>
            <a:r>
              <a:rPr lang="ru-RU" sz="2200" dirty="0"/>
              <a:t>предварительной </a:t>
            </a:r>
            <a:r>
              <a:rPr lang="ru-RU" sz="2200" dirty="0" smtClean="0"/>
              <a:t>оценке) АП произошли по следующим причинам:</a:t>
            </a:r>
          </a:p>
          <a:p>
            <a:r>
              <a:rPr lang="ru-RU" sz="2200" dirty="0" smtClean="0"/>
              <a:t>	4 – в связи с </a:t>
            </a:r>
            <a:r>
              <a:rPr lang="ru-RU" sz="2200" dirty="0"/>
              <a:t>отказом/неисправностью техники</a:t>
            </a:r>
            <a:r>
              <a:rPr lang="ru-RU" sz="2200" dirty="0" smtClean="0"/>
              <a:t>,</a:t>
            </a:r>
          </a:p>
          <a:p>
            <a:r>
              <a:rPr lang="ru-RU" sz="2200" dirty="0" smtClean="0"/>
              <a:t>	6 – в связи </a:t>
            </a:r>
            <a:r>
              <a:rPr lang="ru-RU" sz="2200" dirty="0"/>
              <a:t>с ошибочными и неграмотными действиями экипажа при пилотировании</a:t>
            </a:r>
            <a:r>
              <a:rPr lang="ru-RU" sz="2200" dirty="0" smtClean="0"/>
              <a:t>,</a:t>
            </a:r>
          </a:p>
          <a:p>
            <a:r>
              <a:rPr lang="ru-RU" sz="2200" dirty="0" smtClean="0"/>
              <a:t>	1 – из-за </a:t>
            </a:r>
            <a:r>
              <a:rPr lang="ru-RU" sz="2200" dirty="0"/>
              <a:t>нарушений в технике безопасности при выполнении АХР</a:t>
            </a:r>
            <a:r>
              <a:rPr lang="ru-RU" sz="2200" dirty="0" smtClean="0"/>
              <a:t>.</a:t>
            </a:r>
          </a:p>
          <a:p>
            <a:endParaRPr lang="ru-RU" sz="2200" dirty="0"/>
          </a:p>
          <a:p>
            <a:r>
              <a:rPr lang="ru-RU" sz="2200" dirty="0"/>
              <a:t>Одной из причин АП является попадание при полетах по ПВП в инструментальные метеоусловия и неспособность экипажей продолжить полет только по приборам. Авиационные правила предусматривают подготовку для полетов только по приборам, но зачастую, такая подготовка либо не проводится вовсе, либо проводится только на бумаге.</a:t>
            </a:r>
          </a:p>
        </p:txBody>
      </p:sp>
    </p:spTree>
    <p:extLst>
      <p:ext uri="{BB962C8B-B14F-4D97-AF65-F5344CB8AC3E}">
        <p14:creationId xmlns:p14="http://schemas.microsoft.com/office/powerpoint/2010/main" val="2362400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2255461" y="75501"/>
            <a:ext cx="7260898" cy="523220"/>
          </a:xfrm>
          <a:prstGeom prst="rect">
            <a:avLst/>
          </a:prstGeom>
        </p:spPr>
        <p:txBody>
          <a:bodyPr wrap="none">
            <a:spAutoFit/>
          </a:bodyPr>
          <a:lstStyle/>
          <a:p>
            <a:pPr lvl="0" algn="ctr"/>
            <a:r>
              <a:rPr lang="ru-RU" sz="2800" b="1" dirty="0" smtClean="0">
                <a:solidFill>
                  <a:prstClr val="black"/>
                </a:solidFill>
              </a:rPr>
              <a:t>ВЕРТОЛЕТЫ АВИАЦИИ ОБЩЕГО НАЗНАЧЕНИЯ</a:t>
            </a:r>
            <a:endParaRPr lang="ru-RU" sz="2800" b="1" dirty="0">
              <a:solidFill>
                <a:prstClr val="black"/>
              </a:solidFill>
            </a:endParaRPr>
          </a:p>
        </p:txBody>
      </p:sp>
      <p:sp>
        <p:nvSpPr>
          <p:cNvPr id="3" name="Прямоугольник 2"/>
          <p:cNvSpPr/>
          <p:nvPr/>
        </p:nvSpPr>
        <p:spPr>
          <a:xfrm>
            <a:off x="320816" y="556645"/>
            <a:ext cx="11692467" cy="1015663"/>
          </a:xfrm>
          <a:prstGeom prst="rect">
            <a:avLst/>
          </a:prstGeom>
        </p:spPr>
        <p:txBody>
          <a:bodyPr wrap="square">
            <a:spAutoFit/>
          </a:bodyPr>
          <a:lstStyle/>
          <a:p>
            <a:r>
              <a:rPr lang="ru-RU" sz="2000" dirty="0"/>
              <a:t>В связи с отсутствием данных по налету </a:t>
            </a:r>
            <a:r>
              <a:rPr lang="ru-RU" sz="2000" dirty="0" smtClean="0"/>
              <a:t>АОН оценка </a:t>
            </a:r>
            <a:r>
              <a:rPr lang="ru-RU" sz="2000" dirty="0"/>
              <a:t>уровня безопасности проводится по абсолютным показателям и не дает возможности достоверной статистической оценки. </a:t>
            </a:r>
            <a:r>
              <a:rPr lang="ru-RU" sz="2000" dirty="0" smtClean="0"/>
              <a:t>На рисунке 3 </a:t>
            </a:r>
            <a:r>
              <a:rPr lang="ru-RU" sz="2000" dirty="0"/>
              <a:t>приведены абсолютные данные количества </a:t>
            </a:r>
            <a:r>
              <a:rPr lang="ru-RU" sz="2000" dirty="0" smtClean="0"/>
              <a:t>АП, </a:t>
            </a:r>
            <a:r>
              <a:rPr lang="ru-RU" sz="2000" dirty="0"/>
              <a:t>катастроф и погибших в АОН за последние 5 лет. </a:t>
            </a:r>
          </a:p>
        </p:txBody>
      </p:sp>
      <p:pic>
        <p:nvPicPr>
          <p:cNvPr id="4" name="Рисунок 3"/>
          <p:cNvPicPr>
            <a:picLocks noChangeAspect="1"/>
          </p:cNvPicPr>
          <p:nvPr/>
        </p:nvPicPr>
        <p:blipFill rotWithShape="1">
          <a:blip r:embed="rId2"/>
          <a:srcRect t="894" b="980"/>
          <a:stretch/>
        </p:blipFill>
        <p:spPr>
          <a:xfrm>
            <a:off x="1831947" y="1641757"/>
            <a:ext cx="8528105" cy="3953933"/>
          </a:xfrm>
          <a:prstGeom prst="rect">
            <a:avLst/>
          </a:prstGeom>
        </p:spPr>
      </p:pic>
      <p:sp>
        <p:nvSpPr>
          <p:cNvPr id="5" name="Прямоугольник 4"/>
          <p:cNvSpPr/>
          <p:nvPr/>
        </p:nvSpPr>
        <p:spPr>
          <a:xfrm>
            <a:off x="1312332" y="5581639"/>
            <a:ext cx="9567333" cy="369332"/>
          </a:xfrm>
          <a:prstGeom prst="rect">
            <a:avLst/>
          </a:prstGeom>
        </p:spPr>
        <p:txBody>
          <a:bodyPr wrap="square">
            <a:spAutoFit/>
          </a:bodyPr>
          <a:lstStyle/>
          <a:p>
            <a:r>
              <a:rPr lang="ru-RU" dirty="0"/>
              <a:t>Рис. </a:t>
            </a:r>
            <a:r>
              <a:rPr lang="ru-RU" dirty="0" smtClean="0"/>
              <a:t>3. </a:t>
            </a:r>
            <a:r>
              <a:rPr lang="ru-RU" dirty="0"/>
              <a:t>Абсолютное количество </a:t>
            </a:r>
            <a:r>
              <a:rPr lang="ru-RU" dirty="0" smtClean="0"/>
              <a:t>АП и </a:t>
            </a:r>
            <a:r>
              <a:rPr lang="ru-RU" dirty="0"/>
              <a:t>катастроф с </a:t>
            </a:r>
            <a:r>
              <a:rPr lang="ru-RU" dirty="0" smtClean="0"/>
              <a:t>ВС АОН </a:t>
            </a:r>
            <a:r>
              <a:rPr lang="ru-RU" dirty="0"/>
              <a:t>в </a:t>
            </a:r>
            <a:r>
              <a:rPr lang="ru-RU" dirty="0" smtClean="0"/>
              <a:t>ГА </a:t>
            </a:r>
            <a:r>
              <a:rPr lang="ru-RU" dirty="0"/>
              <a:t>государств-участников Соглашения </a:t>
            </a:r>
          </a:p>
        </p:txBody>
      </p:sp>
      <p:sp>
        <p:nvSpPr>
          <p:cNvPr id="6" name="Прямоугольник 5"/>
          <p:cNvSpPr/>
          <p:nvPr/>
        </p:nvSpPr>
        <p:spPr>
          <a:xfrm>
            <a:off x="193815" y="6020810"/>
            <a:ext cx="11946467" cy="707886"/>
          </a:xfrm>
          <a:prstGeom prst="rect">
            <a:avLst/>
          </a:prstGeom>
        </p:spPr>
        <p:txBody>
          <a:bodyPr wrap="square">
            <a:spAutoFit/>
          </a:bodyPr>
          <a:lstStyle/>
          <a:p>
            <a:r>
              <a:rPr lang="ru-RU" sz="2000" dirty="0"/>
              <a:t>В 2017 г. показатель безопасности в </a:t>
            </a:r>
            <a:r>
              <a:rPr lang="ru-RU" sz="2000" dirty="0" smtClean="0"/>
              <a:t>АОН по </a:t>
            </a:r>
            <a:r>
              <a:rPr lang="ru-RU" sz="2000" dirty="0"/>
              <a:t>АП за последние 3 года несколько улучшился, по катастрофам – </a:t>
            </a:r>
            <a:r>
              <a:rPr lang="ru-RU" sz="2000" dirty="0" smtClean="0"/>
              <a:t>остался </a:t>
            </a:r>
            <a:r>
              <a:rPr lang="ru-RU" sz="2000" dirty="0"/>
              <a:t>на уровне 2014 – 2016 гг. </a:t>
            </a:r>
          </a:p>
        </p:txBody>
      </p:sp>
    </p:spTree>
    <p:extLst>
      <p:ext uri="{BB962C8B-B14F-4D97-AF65-F5344CB8AC3E}">
        <p14:creationId xmlns:p14="http://schemas.microsoft.com/office/powerpoint/2010/main" val="4073123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193802" y="31801"/>
            <a:ext cx="9127066" cy="461665"/>
          </a:xfrm>
          <a:prstGeom prst="rect">
            <a:avLst/>
          </a:prstGeom>
        </p:spPr>
        <p:txBody>
          <a:bodyPr wrap="square">
            <a:spAutoFit/>
          </a:bodyPr>
          <a:lstStyle/>
          <a:p>
            <a:pPr algn="ctr"/>
            <a:r>
              <a:rPr lang="ru-RU" sz="2400" b="1" dirty="0"/>
              <a:t>Краткий обзор АП, произошедших на вертолетах </a:t>
            </a:r>
            <a:r>
              <a:rPr lang="ru-RU" sz="2400" b="1" dirty="0" smtClean="0"/>
              <a:t>АОН </a:t>
            </a:r>
            <a:r>
              <a:rPr lang="ru-RU" sz="2400" b="1" dirty="0"/>
              <a:t>в 2017 году</a:t>
            </a:r>
          </a:p>
        </p:txBody>
      </p:sp>
      <p:sp>
        <p:nvSpPr>
          <p:cNvPr id="4" name="Прямоугольник 3"/>
          <p:cNvSpPr/>
          <p:nvPr/>
        </p:nvSpPr>
        <p:spPr>
          <a:xfrm>
            <a:off x="0" y="553076"/>
            <a:ext cx="11997267" cy="400110"/>
          </a:xfrm>
          <a:prstGeom prst="rect">
            <a:avLst/>
          </a:prstGeom>
        </p:spPr>
        <p:txBody>
          <a:bodyPr wrap="square">
            <a:spAutoFit/>
          </a:bodyPr>
          <a:lstStyle/>
          <a:p>
            <a:r>
              <a:rPr lang="ru-RU" sz="2000" b="1" dirty="0" smtClean="0"/>
              <a:t>1) 12.02.2017 </a:t>
            </a:r>
            <a:r>
              <a:rPr lang="ru-RU" sz="2000" b="1" dirty="0"/>
              <a:t>катастрофа </a:t>
            </a:r>
            <a:r>
              <a:rPr lang="ru-RU" sz="2000" b="1" dirty="0" smtClean="0"/>
              <a:t>R-66 </a:t>
            </a:r>
            <a:r>
              <a:rPr lang="ru-RU" sz="2000" b="1" dirty="0"/>
              <a:t>RA-06375 ООО «Алтай Авиа» Российской Федерации в Алтайском </a:t>
            </a:r>
            <a:r>
              <a:rPr lang="ru-RU" sz="2000" b="1" dirty="0" smtClean="0"/>
              <a:t>крае (РФ)</a:t>
            </a:r>
            <a:endParaRPr lang="ru-RU" sz="2000" b="1" dirty="0"/>
          </a:p>
        </p:txBody>
      </p:sp>
      <p:pic>
        <p:nvPicPr>
          <p:cNvPr id="5" name="Рисунок 4"/>
          <p:cNvPicPr>
            <a:picLocks noChangeAspect="1"/>
          </p:cNvPicPr>
          <p:nvPr/>
        </p:nvPicPr>
        <p:blipFill rotWithShape="1">
          <a:blip r:embed="rId2"/>
          <a:srcRect l="8058" t="4613" r="3626" b="2524"/>
          <a:stretch/>
        </p:blipFill>
        <p:spPr>
          <a:xfrm>
            <a:off x="160868" y="999533"/>
            <a:ext cx="6282267" cy="3310467"/>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135467" y="6180892"/>
            <a:ext cx="11861800" cy="677108"/>
          </a:xfrm>
          <a:prstGeom prst="rect">
            <a:avLst/>
          </a:prstGeom>
        </p:spPr>
        <p:txBody>
          <a:bodyPr wrap="square">
            <a:spAutoFit/>
          </a:bodyPr>
          <a:lstStyle/>
          <a:p>
            <a:r>
              <a:rPr lang="ru-RU" sz="1900" dirty="0"/>
              <a:t>03.03.2017 </a:t>
            </a:r>
            <a:r>
              <a:rPr lang="ru-RU" sz="1900" dirty="0" err="1" smtClean="0"/>
              <a:t>Росавиация</a:t>
            </a:r>
            <a:r>
              <a:rPr lang="ru-RU" sz="1900" dirty="0" smtClean="0"/>
              <a:t> издала </a:t>
            </a:r>
            <a:r>
              <a:rPr lang="ru-RU" sz="1900" dirty="0"/>
              <a:t>приказ о прекращении поиска потерпевшего бедствие </a:t>
            </a:r>
            <a:r>
              <a:rPr lang="ru-RU" sz="1900" dirty="0" smtClean="0"/>
              <a:t>ВС R-66 </a:t>
            </a:r>
            <a:r>
              <a:rPr lang="ru-RU" sz="1900" dirty="0"/>
              <a:t>RA-06375</a:t>
            </a:r>
            <a:r>
              <a:rPr lang="ru-RU" sz="1900" dirty="0" smtClean="0"/>
              <a:t>,</a:t>
            </a:r>
            <a:br>
              <a:rPr lang="ru-RU" sz="1900" dirty="0" smtClean="0"/>
            </a:br>
            <a:r>
              <a:rPr lang="ru-RU" sz="1900" dirty="0" smtClean="0"/>
              <a:t>его </a:t>
            </a:r>
            <a:r>
              <a:rPr lang="ru-RU" sz="1900" dirty="0"/>
              <a:t>пассажиров и экипажа.</a:t>
            </a:r>
          </a:p>
        </p:txBody>
      </p:sp>
      <p:sp>
        <p:nvSpPr>
          <p:cNvPr id="7" name="Прямоугольник 6"/>
          <p:cNvSpPr/>
          <p:nvPr/>
        </p:nvSpPr>
        <p:spPr>
          <a:xfrm>
            <a:off x="135467" y="4365010"/>
            <a:ext cx="11861800" cy="1846659"/>
          </a:xfrm>
          <a:prstGeom prst="rect">
            <a:avLst/>
          </a:prstGeom>
        </p:spPr>
        <p:txBody>
          <a:bodyPr wrap="square">
            <a:spAutoFit/>
          </a:bodyPr>
          <a:lstStyle/>
          <a:p>
            <a:r>
              <a:rPr lang="ru-RU" sz="1900" dirty="0"/>
              <a:t>После взлета КВС выполнил набор высоты с правым разворотом по спирали. После пролета кордона еще раз выполнил правый разворот и продолжил полет в северо-западном направлении. Около </a:t>
            </a:r>
            <a:r>
              <a:rPr lang="ru-RU" sz="1900" dirty="0" smtClean="0"/>
              <a:t>12:40</a:t>
            </a:r>
            <a:r>
              <a:rPr lang="en-US" sz="1900" dirty="0" smtClean="0"/>
              <a:t> UTC</a:t>
            </a:r>
            <a:r>
              <a:rPr lang="ru-RU" sz="1900" dirty="0" smtClean="0"/>
              <a:t> , </a:t>
            </a:r>
            <a:r>
              <a:rPr lang="ru-RU" sz="1900" dirty="0"/>
              <a:t>со слов очевидца, произошло столкновение вертолета с водной поверхностью на удалении около одного километра от места взлета</a:t>
            </a:r>
            <a:r>
              <a:rPr lang="ru-RU" sz="1900" dirty="0" smtClean="0"/>
              <a:t>. После </a:t>
            </a:r>
            <a:r>
              <a:rPr lang="ru-RU" sz="1900" dirty="0"/>
              <a:t>столкновения вертолет затонул.</a:t>
            </a:r>
          </a:p>
          <a:p>
            <a:r>
              <a:rPr lang="ru-RU" sz="1900" b="1" dirty="0">
                <a:solidFill>
                  <a:srgbClr val="FF0000"/>
                </a:solidFill>
              </a:rPr>
              <a:t>Организованными поисками было обнаружено тело одного из пассажиров. Вертолет, КВС и 3 пассажира обнаружены не были. </a:t>
            </a:r>
          </a:p>
        </p:txBody>
      </p:sp>
      <p:sp>
        <p:nvSpPr>
          <p:cNvPr id="8" name="Прямоугольник 7"/>
          <p:cNvSpPr/>
          <p:nvPr/>
        </p:nvSpPr>
        <p:spPr>
          <a:xfrm>
            <a:off x="6679991" y="3264301"/>
            <a:ext cx="5459413" cy="969496"/>
          </a:xfrm>
          <a:prstGeom prst="rect">
            <a:avLst/>
          </a:prstGeom>
        </p:spPr>
        <p:txBody>
          <a:bodyPr wrap="square">
            <a:spAutoFit/>
          </a:bodyPr>
          <a:lstStyle/>
          <a:p>
            <a:r>
              <a:rPr lang="ru-RU" sz="1900" dirty="0"/>
              <a:t>12. 02.2012, </a:t>
            </a:r>
            <a:r>
              <a:rPr lang="ru-RU" sz="1900" dirty="0" smtClean="0"/>
              <a:t>ночью</a:t>
            </a:r>
            <a:r>
              <a:rPr lang="ru-RU" sz="1900" dirty="0"/>
              <a:t>,  после  взлета с береговой </a:t>
            </a:r>
            <a:r>
              <a:rPr lang="ru-RU" sz="1900" dirty="0" smtClean="0"/>
              <a:t>черты  </a:t>
            </a:r>
            <a:r>
              <a:rPr lang="ru-RU" sz="1900" dirty="0"/>
              <a:t>Телецкого  озера  в районе  кордона  </a:t>
            </a:r>
            <a:r>
              <a:rPr lang="ru-RU" sz="1900" dirty="0" err="1"/>
              <a:t>Кокши</a:t>
            </a:r>
            <a:r>
              <a:rPr lang="ru-RU" sz="1900" dirty="0"/>
              <a:t>  произошло  АП с  </a:t>
            </a:r>
            <a:r>
              <a:rPr lang="ru-RU" sz="1900" dirty="0" smtClean="0"/>
              <a:t>R-66 RA-06375</a:t>
            </a:r>
            <a:r>
              <a:rPr lang="ru-RU" sz="1900" dirty="0"/>
              <a:t>.</a:t>
            </a:r>
          </a:p>
        </p:txBody>
      </p:sp>
      <p:pic>
        <p:nvPicPr>
          <p:cNvPr id="9" name="Рисунок 8"/>
          <p:cNvPicPr>
            <a:picLocks noChangeAspect="1"/>
          </p:cNvPicPr>
          <p:nvPr/>
        </p:nvPicPr>
        <p:blipFill>
          <a:blip r:embed="rId3"/>
          <a:stretch>
            <a:fillRect/>
          </a:stretch>
        </p:blipFill>
        <p:spPr>
          <a:xfrm>
            <a:off x="6705392" y="999533"/>
            <a:ext cx="4639943" cy="2199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3471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318157"/>
            <a:ext cx="12192000" cy="2523768"/>
          </a:xfrm>
          <a:prstGeom prst="rect">
            <a:avLst/>
          </a:prstGeom>
        </p:spPr>
        <p:txBody>
          <a:bodyPr wrap="square">
            <a:spAutoFit/>
          </a:bodyPr>
          <a:lstStyle/>
          <a:p>
            <a:pPr algn="ctr"/>
            <a:r>
              <a:rPr lang="ru-RU" dirty="0" smtClean="0"/>
              <a:t>	</a:t>
            </a:r>
            <a:r>
              <a:rPr lang="ru-RU" b="1" dirty="0" smtClean="0"/>
              <a:t>ОБЩАЯ ОЦЕНКА АВАРИЙНОСТИ В ГРАЖДАНСКОЙ АВИАЦИИ ГОСУДАРСТВ-УЧАСТНИКОВ СОГЛАШЕНИЯ В 2017 г.</a:t>
            </a:r>
          </a:p>
          <a:p>
            <a:pPr algn="ctr"/>
            <a:endParaRPr lang="ru-RU" sz="2000" dirty="0" smtClean="0"/>
          </a:p>
          <a:p>
            <a:r>
              <a:rPr lang="ru-RU" sz="2000" dirty="0" smtClean="0"/>
              <a:t>В 2017 году в гражданской авиации государств-участников межгосударственного Соглашения о гражданской авиации и об использовании воздушного пространства произошло 58 авиационных происшествий , в том числе 32 катастрофы с гибелью 72 человек (кроме того, на земле погибли 2 человека ).</a:t>
            </a:r>
          </a:p>
          <a:p>
            <a:r>
              <a:rPr lang="ru-RU" sz="2000" dirty="0" smtClean="0"/>
              <a:t>В коммерческой авиации имели место 29 АП, в том числе 14 К с гибелью 38 человек (кроме того, на земле погибли 2 человека).</a:t>
            </a:r>
          </a:p>
          <a:p>
            <a:r>
              <a:rPr lang="ru-RU" sz="2000" dirty="0" smtClean="0"/>
              <a:t>В авиации общего назначения произошло 29 АП, в том числе 18 К, погибло 34 человека.</a:t>
            </a:r>
            <a:endParaRPr lang="ru-RU" sz="2000" dirty="0"/>
          </a:p>
        </p:txBody>
      </p:sp>
      <p:sp>
        <p:nvSpPr>
          <p:cNvPr id="3" name="Прямоугольник 2"/>
          <p:cNvSpPr/>
          <p:nvPr/>
        </p:nvSpPr>
        <p:spPr>
          <a:xfrm>
            <a:off x="762000" y="2828788"/>
            <a:ext cx="11109702" cy="2631490"/>
          </a:xfrm>
          <a:prstGeom prst="rect">
            <a:avLst/>
          </a:prstGeom>
        </p:spPr>
        <p:txBody>
          <a:bodyPr wrap="square">
            <a:spAutoFit/>
          </a:bodyPr>
          <a:lstStyle/>
          <a:p>
            <a:pPr>
              <a:spcAft>
                <a:spcPts val="600"/>
              </a:spcAft>
            </a:pPr>
            <a:r>
              <a:rPr lang="ru-RU" sz="2000" b="1" dirty="0" smtClean="0"/>
              <a:t>По государственной принадлежности воздушных судов АП распределились следующим образом:</a:t>
            </a:r>
          </a:p>
          <a:p>
            <a:r>
              <a:rPr lang="ru-RU" sz="2000" b="1" dirty="0" smtClean="0"/>
              <a:t>Республика Армения</a:t>
            </a:r>
            <a:r>
              <a:rPr lang="ru-RU" sz="2000" dirty="0" smtClean="0"/>
              <a:t>	1 АП</a:t>
            </a:r>
          </a:p>
          <a:p>
            <a:r>
              <a:rPr lang="ru-RU" sz="2000" b="1" dirty="0" smtClean="0"/>
              <a:t>Республика Беларусь</a:t>
            </a:r>
            <a:r>
              <a:rPr lang="ru-RU" sz="2000" dirty="0" smtClean="0"/>
              <a:t>	1 К, погиб 1 человек на земле</a:t>
            </a:r>
          </a:p>
          <a:p>
            <a:r>
              <a:rPr lang="ru-RU" sz="2000" b="1" dirty="0" smtClean="0"/>
              <a:t>Республика Казахстан</a:t>
            </a:r>
            <a:r>
              <a:rPr lang="ru-RU" sz="2000" dirty="0" smtClean="0"/>
              <a:t>	7 АП, в том числе 5К, погибли 11 человек</a:t>
            </a:r>
          </a:p>
          <a:p>
            <a:r>
              <a:rPr lang="ru-RU" sz="2000" b="1" dirty="0" smtClean="0"/>
              <a:t>Республика Молдова</a:t>
            </a:r>
            <a:r>
              <a:rPr lang="ru-RU" sz="2000" dirty="0" smtClean="0"/>
              <a:t>	1К, погибли 4 человека</a:t>
            </a:r>
          </a:p>
          <a:p>
            <a:r>
              <a:rPr lang="ru-RU" sz="2000" b="1" dirty="0" smtClean="0"/>
              <a:t>Российская Федерация</a:t>
            </a:r>
            <a:r>
              <a:rPr lang="ru-RU" sz="2000" dirty="0" smtClean="0"/>
              <a:t>	39 АП, в том числе 20 К, погиб 51 человек</a:t>
            </a:r>
          </a:p>
          <a:p>
            <a:r>
              <a:rPr lang="ru-RU" sz="2000" b="1" dirty="0" smtClean="0"/>
              <a:t>Республика Узбекистан</a:t>
            </a:r>
            <a:r>
              <a:rPr lang="ru-RU" sz="2000" dirty="0" smtClean="0"/>
              <a:t>	1 АП</a:t>
            </a:r>
          </a:p>
          <a:p>
            <a:r>
              <a:rPr lang="ru-RU" sz="2000" b="1" dirty="0" smtClean="0"/>
              <a:t>Украина</a:t>
            </a:r>
            <a:r>
              <a:rPr lang="ru-RU" sz="2000" dirty="0" smtClean="0"/>
              <a:t>	                8 АП, в том числе 5 К, погибли 6 человек + 1 человек на земле</a:t>
            </a:r>
            <a:endParaRPr lang="ru-RU" sz="2000" dirty="0"/>
          </a:p>
        </p:txBody>
      </p:sp>
      <p:sp>
        <p:nvSpPr>
          <p:cNvPr id="4" name="Прямоугольник 3"/>
          <p:cNvSpPr/>
          <p:nvPr/>
        </p:nvSpPr>
        <p:spPr>
          <a:xfrm>
            <a:off x="0" y="5697880"/>
            <a:ext cx="12192000" cy="1015663"/>
          </a:xfrm>
          <a:prstGeom prst="rect">
            <a:avLst/>
          </a:prstGeom>
        </p:spPr>
        <p:txBody>
          <a:bodyPr wrap="square">
            <a:spAutoFit/>
          </a:bodyPr>
          <a:lstStyle/>
          <a:p>
            <a:r>
              <a:rPr lang="ru-RU" sz="2000" dirty="0" smtClean="0"/>
              <a:t>Гибель человека на земле имела место в АП с самолетом Ил-76 Республики Беларусь и в АП с вертолетом</a:t>
            </a:r>
            <a:br>
              <a:rPr lang="ru-RU" sz="2000" dirty="0" smtClean="0"/>
            </a:br>
            <a:r>
              <a:rPr lang="ru-RU" sz="2000" dirty="0" smtClean="0"/>
              <a:t>Ми-2 Украины. Классификация данных событий как катастроф основана на определении АП, приведенном в Приложении 13 ИКАО.</a:t>
            </a:r>
            <a:endParaRPr lang="ru-RU" sz="2000" dirty="0"/>
          </a:p>
        </p:txBody>
      </p:sp>
    </p:spTree>
    <p:extLst>
      <p:ext uri="{BB962C8B-B14F-4D97-AF65-F5344CB8AC3E}">
        <p14:creationId xmlns:p14="http://schemas.microsoft.com/office/powerpoint/2010/main" val="1052389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94734" y="79513"/>
            <a:ext cx="11794067" cy="707886"/>
          </a:xfrm>
          <a:prstGeom prst="rect">
            <a:avLst/>
          </a:prstGeom>
        </p:spPr>
        <p:txBody>
          <a:bodyPr wrap="square">
            <a:spAutoFit/>
          </a:bodyPr>
          <a:lstStyle/>
          <a:p>
            <a:r>
              <a:rPr lang="ru-RU" sz="2000" b="1" dirty="0" smtClean="0"/>
              <a:t>2) 25.02.2017 </a:t>
            </a:r>
            <a:r>
              <a:rPr lang="ru-RU" sz="2000" b="1" dirty="0"/>
              <a:t>катастрофа </a:t>
            </a:r>
            <a:r>
              <a:rPr lang="ru-RU" sz="2000" b="1" dirty="0" smtClean="0"/>
              <a:t>«</a:t>
            </a:r>
            <a:r>
              <a:rPr lang="ru-RU" sz="2000" b="1" dirty="0"/>
              <a:t>Стрекоза 7 – </a:t>
            </a:r>
            <a:r>
              <a:rPr lang="ru-RU" sz="2000" b="1" dirty="0" err="1"/>
              <a:t>Gazelle</a:t>
            </a:r>
            <a:r>
              <a:rPr lang="ru-RU" sz="2000" b="1" dirty="0"/>
              <a:t> SA341» UP-LA246 частного лица (гражданина Республики Казахстан) в районе г. </a:t>
            </a:r>
            <a:r>
              <a:rPr lang="ru-RU" sz="2000" b="1" dirty="0" err="1"/>
              <a:t>Аягоз</a:t>
            </a:r>
            <a:r>
              <a:rPr lang="ru-RU" sz="2000" b="1" dirty="0"/>
              <a:t> (Республика Казахстан) </a:t>
            </a:r>
          </a:p>
        </p:txBody>
      </p:sp>
      <p:sp>
        <p:nvSpPr>
          <p:cNvPr id="4" name="Прямоугольник 3"/>
          <p:cNvSpPr/>
          <p:nvPr/>
        </p:nvSpPr>
        <p:spPr>
          <a:xfrm>
            <a:off x="194734" y="5471273"/>
            <a:ext cx="11895666" cy="1323439"/>
          </a:xfrm>
          <a:prstGeom prst="rect">
            <a:avLst/>
          </a:prstGeom>
        </p:spPr>
        <p:txBody>
          <a:bodyPr wrap="square">
            <a:spAutoFit/>
          </a:bodyPr>
          <a:lstStyle/>
          <a:p>
            <a:r>
              <a:rPr lang="ru-RU" sz="2000" dirty="0"/>
              <a:t>На борту ВС находились пилот и пассажир.</a:t>
            </a:r>
          </a:p>
          <a:p>
            <a:r>
              <a:rPr lang="ru-RU" sz="2000" dirty="0"/>
              <a:t>Причиной АП явились ошибочные действия пилота при выполнении маневрировании на предельно малой высоте, что привело к левому вращению вертолета и столкновению с землей</a:t>
            </a:r>
            <a:r>
              <a:rPr lang="ru-RU" sz="2000" dirty="0" smtClean="0"/>
              <a:t>.</a:t>
            </a:r>
          </a:p>
          <a:p>
            <a:r>
              <a:rPr lang="ru-RU" sz="2000" dirty="0"/>
              <a:t>В результате АП вертолет разрушен, </a:t>
            </a:r>
            <a:r>
              <a:rPr lang="ru-RU" sz="2000" b="1" dirty="0">
                <a:solidFill>
                  <a:srgbClr val="FF0000"/>
                </a:solidFill>
              </a:rPr>
              <a:t>пилот погиб</a:t>
            </a:r>
            <a:r>
              <a:rPr lang="ru-RU" sz="2000" dirty="0"/>
              <a:t>, пассажир травмирован</a:t>
            </a:r>
            <a:r>
              <a:rPr lang="ru-RU" sz="2000" dirty="0" smtClean="0"/>
              <a:t>.</a:t>
            </a:r>
            <a:endParaRPr lang="ru-RU" sz="2000" dirty="0"/>
          </a:p>
        </p:txBody>
      </p:sp>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l="4949" t="15514" r="1762" b="2982"/>
          <a:stretch/>
        </p:blipFill>
        <p:spPr>
          <a:xfrm>
            <a:off x="524934" y="954133"/>
            <a:ext cx="10574866" cy="4427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32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330201"/>
            <a:ext cx="10549467" cy="400110"/>
          </a:xfrm>
          <a:prstGeom prst="rect">
            <a:avLst/>
          </a:prstGeom>
        </p:spPr>
        <p:txBody>
          <a:bodyPr wrap="square">
            <a:spAutoFit/>
          </a:bodyPr>
          <a:lstStyle/>
          <a:p>
            <a:r>
              <a:rPr lang="ru-RU" sz="2000" b="1" dirty="0" smtClean="0"/>
              <a:t>3) 09.04.2017 </a:t>
            </a:r>
            <a:r>
              <a:rPr lang="ru-RU" sz="2000" b="1" dirty="0"/>
              <a:t>АПБЧЖ с </a:t>
            </a:r>
            <a:r>
              <a:rPr lang="ru-RU" sz="2000" b="1" dirty="0" smtClean="0"/>
              <a:t>R-44 </a:t>
            </a:r>
            <a:r>
              <a:rPr lang="ru-RU" sz="2000" b="1" dirty="0"/>
              <a:t>RA-05754 ООО «</a:t>
            </a:r>
            <a:r>
              <a:rPr lang="ru-RU" sz="2000" b="1" dirty="0" err="1"/>
              <a:t>Макстерм</a:t>
            </a:r>
            <a:r>
              <a:rPr lang="ru-RU" sz="2000" b="1" dirty="0"/>
              <a:t> К» </a:t>
            </a:r>
            <a:r>
              <a:rPr lang="ru-RU" sz="2000" b="1" dirty="0" smtClean="0"/>
              <a:t>РФ в Ханты-Мансийском АО (РФ)</a:t>
            </a:r>
            <a:endParaRPr lang="ru-RU" sz="2000" b="1" dirty="0"/>
          </a:p>
        </p:txBody>
      </p:sp>
      <p:pic>
        <p:nvPicPr>
          <p:cNvPr id="3" name="Рисунок 2"/>
          <p:cNvPicPr>
            <a:picLocks noChangeAspect="1"/>
          </p:cNvPicPr>
          <p:nvPr/>
        </p:nvPicPr>
        <p:blipFill rotWithShape="1">
          <a:blip r:embed="rId2"/>
          <a:srcRect l="4603" t="22445" r="15914" b="5590"/>
          <a:stretch/>
        </p:blipFill>
        <p:spPr>
          <a:xfrm>
            <a:off x="135700" y="998289"/>
            <a:ext cx="6099628" cy="5343787"/>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6333066" y="914693"/>
            <a:ext cx="5644593" cy="5093702"/>
          </a:xfrm>
          <a:prstGeom prst="rect">
            <a:avLst/>
          </a:prstGeom>
        </p:spPr>
        <p:txBody>
          <a:bodyPr wrap="square">
            <a:spAutoFit/>
          </a:bodyPr>
          <a:lstStyle/>
          <a:p>
            <a:r>
              <a:rPr lang="ru-RU" sz="2000" dirty="0" smtClean="0"/>
              <a:t>КВС выполнял полет по маршруту Салехард – Сургут – Новосибирск в целях АОН.</a:t>
            </a:r>
          </a:p>
          <a:p>
            <a:r>
              <a:rPr lang="ru-RU" sz="2000" dirty="0" smtClean="0"/>
              <a:t>По указанию директора ООО «</a:t>
            </a:r>
            <a:r>
              <a:rPr lang="ru-RU" sz="2000" dirty="0" err="1" smtClean="0"/>
              <a:t>Макстерм</a:t>
            </a:r>
            <a:r>
              <a:rPr lang="ru-RU" sz="2000" dirty="0" smtClean="0"/>
              <a:t>-К», в Сургуте КВС забрал пассажира для доставки его в Новосибирск.</a:t>
            </a:r>
          </a:p>
          <a:p>
            <a:r>
              <a:rPr lang="ru-RU" sz="2000" dirty="0" smtClean="0"/>
              <a:t>В полете вертолет попал в зону осадков, которые на лобовом стекле начали интенсивно замерзать, ограничивая видимость; наблюдалась вибрация вертолета.</a:t>
            </a:r>
          </a:p>
          <a:p>
            <a:r>
              <a:rPr lang="ru-RU" sz="2000" dirty="0" smtClean="0"/>
              <a:t>КВС принял решение о выполнении посадки на площадку, подобранную с воздуха.</a:t>
            </a:r>
          </a:p>
          <a:p>
            <a:pPr>
              <a:spcAft>
                <a:spcPts val="600"/>
              </a:spcAft>
            </a:pPr>
            <a:r>
              <a:rPr lang="ru-RU" sz="2000" dirty="0" smtClean="0"/>
              <a:t>Посадка выполнялась на снег. После посадки левый полоз вертолета провалился в снег, затем произошло опрокидывание ВС на левый борт.</a:t>
            </a:r>
          </a:p>
          <a:p>
            <a:r>
              <a:rPr lang="ru-RU" sz="2000" dirty="0" smtClean="0"/>
              <a:t>В результате АП вертолет получил значительные разрушения, пилот и пассажир не пострадали.</a:t>
            </a:r>
            <a:endParaRPr lang="ru-RU" sz="2000" dirty="0"/>
          </a:p>
        </p:txBody>
      </p:sp>
    </p:spTree>
    <p:extLst>
      <p:ext uri="{BB962C8B-B14F-4D97-AF65-F5344CB8AC3E}">
        <p14:creationId xmlns:p14="http://schemas.microsoft.com/office/powerpoint/2010/main" val="1761545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59871" y="178930"/>
            <a:ext cx="11210862" cy="400110"/>
          </a:xfrm>
          <a:prstGeom prst="rect">
            <a:avLst/>
          </a:prstGeom>
        </p:spPr>
        <p:txBody>
          <a:bodyPr wrap="square">
            <a:spAutoFit/>
          </a:bodyPr>
          <a:lstStyle/>
          <a:p>
            <a:r>
              <a:rPr lang="ru-RU" sz="2000" b="1" dirty="0" smtClean="0"/>
              <a:t>4) 30.06.2017 </a:t>
            </a:r>
            <a:r>
              <a:rPr lang="ru-RU" sz="2000" b="1" dirty="0"/>
              <a:t>АПБЧЖ с </a:t>
            </a:r>
            <a:r>
              <a:rPr lang="ru-RU" sz="2000" b="1" dirty="0" smtClean="0"/>
              <a:t>R-44 </a:t>
            </a:r>
            <a:r>
              <a:rPr lang="ru-RU" sz="2000" b="1" dirty="0"/>
              <a:t>RA-04175 частного лица (гражданина </a:t>
            </a:r>
            <a:r>
              <a:rPr lang="ru-RU" sz="2000" b="1" dirty="0" smtClean="0"/>
              <a:t>РФ) </a:t>
            </a:r>
            <a:r>
              <a:rPr lang="ru-RU" sz="2000" b="1" dirty="0"/>
              <a:t>в Республике Татарстан </a:t>
            </a:r>
            <a:r>
              <a:rPr lang="ru-RU" sz="2000" b="1" dirty="0" smtClean="0"/>
              <a:t>(РФ) </a:t>
            </a:r>
            <a:endParaRPr lang="ru-RU" sz="2000" b="1" dirty="0"/>
          </a:p>
        </p:txBody>
      </p:sp>
      <p:sp>
        <p:nvSpPr>
          <p:cNvPr id="3" name="Прямоугольник 2"/>
          <p:cNvSpPr/>
          <p:nvPr/>
        </p:nvSpPr>
        <p:spPr>
          <a:xfrm>
            <a:off x="84666" y="5075872"/>
            <a:ext cx="12005733" cy="1708160"/>
          </a:xfrm>
          <a:prstGeom prst="rect">
            <a:avLst/>
          </a:prstGeom>
        </p:spPr>
        <p:txBody>
          <a:bodyPr wrap="square">
            <a:spAutoFit/>
          </a:bodyPr>
          <a:lstStyle/>
          <a:p>
            <a:pPr>
              <a:spcAft>
                <a:spcPts val="600"/>
              </a:spcAft>
            </a:pPr>
            <a:r>
              <a:rPr lang="ru-RU" sz="2000" dirty="0"/>
              <a:t>После взлета, при выполнении разворота, на высоте 100 м началась вибрация вертолета, появился посторонний шум. При посадке на площадку, подобранную с воздуха, КВС почувствовал удар в задней части вертолета. Сработала звуковая сигнализация о падении оборотов НВ, началась разбалансировка вертолета, лопастью НВ была отрублена хвостовая балка.</a:t>
            </a:r>
          </a:p>
          <a:p>
            <a:r>
              <a:rPr lang="ru-RU" sz="2000" dirty="0"/>
              <a:t>В результате АП вертолет получил значительные повреждения, пилот и пассажир не пострадали.</a:t>
            </a:r>
          </a:p>
        </p:txBody>
      </p:sp>
      <p:pic>
        <p:nvPicPr>
          <p:cNvPr id="4" name="Рисунок 3"/>
          <p:cNvPicPr>
            <a:picLocks noChangeAspect="1"/>
          </p:cNvPicPr>
          <p:nvPr/>
        </p:nvPicPr>
        <p:blipFill rotWithShape="1">
          <a:blip r:embed="rId2"/>
          <a:srcRect t="8024" r="3555"/>
          <a:stretch/>
        </p:blipFill>
        <p:spPr>
          <a:xfrm>
            <a:off x="592666" y="643468"/>
            <a:ext cx="9846734" cy="4211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3804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16933"/>
            <a:ext cx="12192000" cy="707886"/>
          </a:xfrm>
          <a:prstGeom prst="rect">
            <a:avLst/>
          </a:prstGeom>
        </p:spPr>
        <p:txBody>
          <a:bodyPr wrap="square">
            <a:spAutoFit/>
          </a:bodyPr>
          <a:lstStyle/>
          <a:p>
            <a:r>
              <a:rPr lang="ru-RU" sz="2000" b="1" dirty="0" smtClean="0"/>
              <a:t>5) 05.07.2017 </a:t>
            </a:r>
            <a:r>
              <a:rPr lang="ru-RU" sz="2000" b="1" dirty="0"/>
              <a:t>катастрофа </a:t>
            </a:r>
            <a:r>
              <a:rPr lang="ru-RU" sz="2000" b="1" dirty="0" smtClean="0"/>
              <a:t>Bell-206B </a:t>
            </a:r>
            <a:r>
              <a:rPr lang="ru-RU" sz="2000" b="1" dirty="0"/>
              <a:t>RA-01625, </a:t>
            </a:r>
            <a:r>
              <a:rPr lang="ru-RU" sz="2000" b="1" dirty="0" smtClean="0"/>
              <a:t>находившегося </a:t>
            </a:r>
            <a:r>
              <a:rPr lang="ru-RU" sz="2000" b="1" dirty="0"/>
              <a:t>в аренде ООО АУЦ «Бумеранг» </a:t>
            </a:r>
            <a:r>
              <a:rPr lang="ru-RU" sz="2000" b="1" dirty="0" smtClean="0"/>
              <a:t>РФ </a:t>
            </a:r>
            <a:r>
              <a:rPr lang="ru-RU" sz="2000" b="1" dirty="0"/>
              <a:t>в акватории озера </a:t>
            </a:r>
            <a:r>
              <a:rPr lang="ru-RU" sz="2000" b="1" dirty="0" err="1"/>
              <a:t>Барто</a:t>
            </a:r>
            <a:r>
              <a:rPr lang="ru-RU" sz="2000" b="1" dirty="0"/>
              <a:t>-Гол (Республика Бурятия, </a:t>
            </a:r>
            <a:r>
              <a:rPr lang="ru-RU" sz="2000" b="1" dirty="0" smtClean="0"/>
              <a:t>РФ) </a:t>
            </a:r>
            <a:endParaRPr lang="ru-RU" sz="2000" b="1" dirty="0"/>
          </a:p>
        </p:txBody>
      </p:sp>
      <p:sp>
        <p:nvSpPr>
          <p:cNvPr id="3" name="Прямоугольник 2"/>
          <p:cNvSpPr/>
          <p:nvPr/>
        </p:nvSpPr>
        <p:spPr>
          <a:xfrm>
            <a:off x="105833" y="5067409"/>
            <a:ext cx="11997267" cy="1708160"/>
          </a:xfrm>
          <a:prstGeom prst="rect">
            <a:avLst/>
          </a:prstGeom>
        </p:spPr>
        <p:txBody>
          <a:bodyPr wrap="square">
            <a:spAutoFit/>
          </a:bodyPr>
          <a:lstStyle/>
          <a:p>
            <a:pPr>
              <a:spcAft>
                <a:spcPts val="600"/>
              </a:spcAft>
            </a:pPr>
            <a:r>
              <a:rPr lang="ru-RU" sz="2000" dirty="0"/>
              <a:t>Со слов очевидца, после посадки, высадки пассажира и разгрузки вертолета КВС произвел взлет с площадки с правым разворотом от курса взлета в сторону озера. В результате касания ВС о водную поверхность вертолет получил повреждения и затонул. КВС был эвакуирован из вертолета очевидцем АП.</a:t>
            </a:r>
          </a:p>
          <a:p>
            <a:r>
              <a:rPr lang="ru-RU" sz="2000" dirty="0"/>
              <a:t>В результате АП вертолет получил значительные повреждения и частично затоплен, </a:t>
            </a:r>
            <a:r>
              <a:rPr lang="ru-RU" sz="2000" b="1" dirty="0">
                <a:solidFill>
                  <a:srgbClr val="FF0000"/>
                </a:solidFill>
              </a:rPr>
              <a:t>пилот скончался через несколько часов после АП. </a:t>
            </a:r>
          </a:p>
        </p:txBody>
      </p:sp>
      <p:pic>
        <p:nvPicPr>
          <p:cNvPr id="4" name="Рисунок 3"/>
          <p:cNvPicPr>
            <a:picLocks noChangeAspect="1"/>
          </p:cNvPicPr>
          <p:nvPr/>
        </p:nvPicPr>
        <p:blipFill rotWithShape="1">
          <a:blip r:embed="rId2"/>
          <a:srcRect l="6372" t="5484" r="3984" b="14935"/>
          <a:stretch/>
        </p:blipFill>
        <p:spPr>
          <a:xfrm>
            <a:off x="956733" y="782041"/>
            <a:ext cx="9728200" cy="4158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6959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112651"/>
            <a:ext cx="12192000" cy="400110"/>
          </a:xfrm>
          <a:prstGeom prst="rect">
            <a:avLst/>
          </a:prstGeom>
        </p:spPr>
        <p:txBody>
          <a:bodyPr wrap="square">
            <a:spAutoFit/>
          </a:bodyPr>
          <a:lstStyle/>
          <a:p>
            <a:r>
              <a:rPr lang="ru-RU" sz="2000" b="1" dirty="0" smtClean="0"/>
              <a:t>6) 21.08.2017 </a:t>
            </a:r>
            <a:r>
              <a:rPr lang="ru-RU" sz="2000" b="1" dirty="0"/>
              <a:t>катастрофа </a:t>
            </a:r>
            <a:r>
              <a:rPr lang="ru-RU" sz="2000" b="1" dirty="0" smtClean="0"/>
              <a:t>R-66 </a:t>
            </a:r>
            <a:r>
              <a:rPr lang="ru-RU" sz="2000" b="1" dirty="0"/>
              <a:t>RA-05750 (владелец ООО «</a:t>
            </a:r>
            <a:r>
              <a:rPr lang="ru-RU" sz="2000" b="1" dirty="0" err="1"/>
              <a:t>Блэквуд</a:t>
            </a:r>
            <a:r>
              <a:rPr lang="ru-RU" sz="2000" b="1" dirty="0"/>
              <a:t> </a:t>
            </a:r>
            <a:r>
              <a:rPr lang="ru-RU" sz="2000" b="1" dirty="0" err="1"/>
              <a:t>Шиппинг</a:t>
            </a:r>
            <a:r>
              <a:rPr lang="ru-RU" sz="2000" b="1" dirty="0"/>
              <a:t>») </a:t>
            </a:r>
            <a:r>
              <a:rPr lang="ru-RU" sz="2000" b="1" dirty="0" smtClean="0"/>
              <a:t>РФ </a:t>
            </a:r>
            <a:r>
              <a:rPr lang="ru-RU" sz="2000" b="1" dirty="0"/>
              <a:t>в Краснодарском крае </a:t>
            </a:r>
            <a:r>
              <a:rPr lang="ru-RU" sz="2000" b="1" dirty="0" smtClean="0"/>
              <a:t>(РФ)</a:t>
            </a:r>
            <a:endParaRPr lang="ru-RU" sz="2000" b="1" dirty="0"/>
          </a:p>
        </p:txBody>
      </p:sp>
      <p:pic>
        <p:nvPicPr>
          <p:cNvPr id="3" name="Рисунок 2"/>
          <p:cNvPicPr>
            <a:picLocks noChangeAspect="1"/>
          </p:cNvPicPr>
          <p:nvPr/>
        </p:nvPicPr>
        <p:blipFill rotWithShape="1">
          <a:blip r:embed="rId2"/>
          <a:srcRect l="3265" t="1363" b="671"/>
          <a:stretch/>
        </p:blipFill>
        <p:spPr>
          <a:xfrm>
            <a:off x="170408" y="702733"/>
            <a:ext cx="6126695" cy="4656667"/>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483174" y="565063"/>
            <a:ext cx="5632626" cy="5062924"/>
          </a:xfrm>
          <a:prstGeom prst="rect">
            <a:avLst/>
          </a:prstGeom>
        </p:spPr>
        <p:txBody>
          <a:bodyPr wrap="square">
            <a:spAutoFit/>
          </a:bodyPr>
          <a:lstStyle/>
          <a:p>
            <a:r>
              <a:rPr lang="ru-RU" sz="1900" dirty="0" smtClean="0"/>
              <a:t>Со </a:t>
            </a:r>
            <a:r>
              <a:rPr lang="ru-RU" sz="1900" dirty="0"/>
              <a:t>слов очевидца события (КВС </a:t>
            </a:r>
            <a:r>
              <a:rPr lang="ru-RU" sz="1900" dirty="0" smtClean="0"/>
              <a:t>R-66 </a:t>
            </a:r>
            <a:r>
              <a:rPr lang="ru-RU" sz="1900" dirty="0"/>
              <a:t>RA-05795, следовавшего по маршруту впереди R-66 </a:t>
            </a:r>
            <a:r>
              <a:rPr lang="ru-RU" sz="1900" dirty="0" smtClean="0"/>
              <a:t>RA-05750</a:t>
            </a:r>
            <a:br>
              <a:rPr lang="ru-RU" sz="1900" dirty="0" smtClean="0"/>
            </a:br>
            <a:r>
              <a:rPr lang="ru-RU" sz="1900" dirty="0" smtClean="0"/>
              <a:t>с </a:t>
            </a:r>
            <a:r>
              <a:rPr lang="ru-RU" sz="1900" dirty="0"/>
              <a:t>минутным интервалом), при выполнении полета ночью по маршруту Анапа – </a:t>
            </a:r>
            <a:r>
              <a:rPr lang="ru-RU" sz="1900" dirty="0" err="1"/>
              <a:t>Абрау</a:t>
            </a:r>
            <a:r>
              <a:rPr lang="ru-RU" sz="1900" dirty="0"/>
              <a:t> </a:t>
            </a:r>
            <a:r>
              <a:rPr lang="ru-RU" sz="1900" dirty="0" err="1"/>
              <a:t>Дюрсо</a:t>
            </a:r>
            <a:r>
              <a:rPr lang="ru-RU" sz="1900" dirty="0"/>
              <a:t>, после передачи управления от диспетчера УВД «Анапа  – контроль» диспетчеру УВД «Краснодар-район» КВС </a:t>
            </a:r>
            <a:r>
              <a:rPr lang="ru-RU" sz="1900" dirty="0" smtClean="0"/>
              <a:t>R-66 </a:t>
            </a:r>
            <a:r>
              <a:rPr lang="ru-RU" sz="1900" dirty="0"/>
              <a:t>RA-05750 не полностью подтверждал выполнение указаний диспетчера, а впоследствии перестал отвечать на его запросы</a:t>
            </a:r>
            <a:r>
              <a:rPr lang="ru-RU" sz="1900" dirty="0" smtClean="0"/>
              <a:t>.</a:t>
            </a:r>
          </a:p>
          <a:p>
            <a:r>
              <a:rPr lang="ru-RU" sz="1900" dirty="0"/>
              <a:t>Чтобы убедиться в том, что КВС R-66 RA-05750 следует по маршруту полета, КВС R-66 RA-05795 выполнил левый вираж. В процессе выполнения виража увидел, что </a:t>
            </a:r>
            <a:r>
              <a:rPr lang="ru-RU" sz="1900" dirty="0" smtClean="0"/>
              <a:t>R-66 </a:t>
            </a:r>
            <a:r>
              <a:rPr lang="ru-RU" sz="1900" dirty="0"/>
              <a:t>RA-05750 повторяет его маневр.</a:t>
            </a:r>
          </a:p>
          <a:p>
            <a:r>
              <a:rPr lang="ru-RU" sz="1900" dirty="0"/>
              <a:t>Убедившись, что КВС R-66 RA-05750 следует по маршруту, КВС R-66 RA-05795 проследовал дальше, в сторону н. п. Абрау-Дюрсо</a:t>
            </a:r>
            <a:r>
              <a:rPr lang="ru-RU" sz="1900" dirty="0" smtClean="0"/>
              <a:t>.</a:t>
            </a:r>
            <a:endParaRPr lang="ru-RU" sz="1900" dirty="0"/>
          </a:p>
        </p:txBody>
      </p:sp>
      <p:sp>
        <p:nvSpPr>
          <p:cNvPr id="6" name="Прямоугольник 5"/>
          <p:cNvSpPr/>
          <p:nvPr/>
        </p:nvSpPr>
        <p:spPr>
          <a:xfrm>
            <a:off x="67733" y="5549372"/>
            <a:ext cx="12048067" cy="1261884"/>
          </a:xfrm>
          <a:prstGeom prst="rect">
            <a:avLst/>
          </a:prstGeom>
        </p:spPr>
        <p:txBody>
          <a:bodyPr wrap="square">
            <a:spAutoFit/>
          </a:bodyPr>
          <a:lstStyle/>
          <a:p>
            <a:r>
              <a:rPr lang="ru-RU" sz="1900" dirty="0"/>
              <a:t>Через некоторое время КВС R-66 RA-05795 стал вызвать на связь </a:t>
            </a:r>
            <a:r>
              <a:rPr lang="ru-RU" sz="1900" dirty="0" smtClean="0"/>
              <a:t>борт R-66 </a:t>
            </a:r>
            <a:r>
              <a:rPr lang="ru-RU" sz="1900" dirty="0"/>
              <a:t>RA 05750. Не получив квитанции</a:t>
            </a:r>
            <a:r>
              <a:rPr lang="ru-RU" sz="1900" dirty="0" smtClean="0"/>
              <a:t>,</a:t>
            </a:r>
            <a:br>
              <a:rPr lang="ru-RU" sz="1900" dirty="0" smtClean="0"/>
            </a:br>
            <a:r>
              <a:rPr lang="ru-RU" sz="1900" dirty="0" smtClean="0"/>
              <a:t>КВС </a:t>
            </a:r>
            <a:r>
              <a:rPr lang="ru-RU" sz="1900" dirty="0"/>
              <a:t>R-66 RA-05795, выполнив левый разворот, увидел горящий на склоне горы вертолет R-66 RA-05750 и доложил о случившемся диспетчеру УВД «Краснодар-район» и диспетчеру УВД «Анапа – контроль»</a:t>
            </a:r>
          </a:p>
          <a:p>
            <a:r>
              <a:rPr lang="ru-RU" sz="1900" dirty="0"/>
              <a:t>В результате АП вертолет сгорел, </a:t>
            </a:r>
            <a:r>
              <a:rPr lang="ru-RU" sz="1900" b="1" dirty="0">
                <a:solidFill>
                  <a:srgbClr val="FF0000"/>
                </a:solidFill>
              </a:rPr>
              <a:t>пилот погиб</a:t>
            </a:r>
            <a:r>
              <a:rPr lang="ru-RU" sz="1900" dirty="0"/>
              <a:t>.</a:t>
            </a:r>
          </a:p>
        </p:txBody>
      </p:sp>
    </p:spTree>
    <p:extLst>
      <p:ext uri="{BB962C8B-B14F-4D97-AF65-F5344CB8AC3E}">
        <p14:creationId xmlns:p14="http://schemas.microsoft.com/office/powerpoint/2010/main" val="1225532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77800" y="203200"/>
            <a:ext cx="11540068" cy="400110"/>
          </a:xfrm>
          <a:prstGeom prst="rect">
            <a:avLst/>
          </a:prstGeom>
        </p:spPr>
        <p:txBody>
          <a:bodyPr wrap="square">
            <a:spAutoFit/>
          </a:bodyPr>
          <a:lstStyle/>
          <a:p>
            <a:r>
              <a:rPr lang="ru-RU" sz="2000" b="1" dirty="0" smtClean="0"/>
              <a:t>7) 06.11.2017 </a:t>
            </a:r>
            <a:r>
              <a:rPr lang="ru-RU" sz="2000" b="1" dirty="0"/>
              <a:t>катастрофа </a:t>
            </a:r>
            <a:r>
              <a:rPr lang="ru-RU" sz="2000" b="1" dirty="0" smtClean="0"/>
              <a:t>Bell-407 </a:t>
            </a:r>
            <a:r>
              <a:rPr lang="ru-RU" sz="2000" b="1" dirty="0"/>
              <a:t>RA-01927 (владелец ООО «Басма») </a:t>
            </a:r>
            <a:r>
              <a:rPr lang="ru-RU" sz="2000" b="1" dirty="0" smtClean="0"/>
              <a:t>РФ </a:t>
            </a:r>
            <a:r>
              <a:rPr lang="ru-RU" sz="2000" b="1" dirty="0"/>
              <a:t>в Республике Татарстан </a:t>
            </a:r>
            <a:r>
              <a:rPr lang="ru-RU" sz="2000" b="1" dirty="0" smtClean="0"/>
              <a:t>(РФ) </a:t>
            </a:r>
            <a:endParaRPr lang="ru-RU" sz="2000" b="1"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386" t="4409" r="6853" b="6140"/>
          <a:stretch/>
        </p:blipFill>
        <p:spPr>
          <a:xfrm>
            <a:off x="153642" y="747931"/>
            <a:ext cx="7755468" cy="5732668"/>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8120543" y="747931"/>
            <a:ext cx="3893658" cy="5093702"/>
          </a:xfrm>
          <a:prstGeom prst="rect">
            <a:avLst/>
          </a:prstGeom>
        </p:spPr>
        <p:txBody>
          <a:bodyPr wrap="square">
            <a:spAutoFit/>
          </a:bodyPr>
          <a:lstStyle/>
          <a:p>
            <a:r>
              <a:rPr lang="ru-RU" sz="2000" dirty="0"/>
              <a:t>Выполнялся полет из Казани на горнолыжный спортивный комплекс «</a:t>
            </a:r>
            <a:r>
              <a:rPr lang="ru-RU" sz="2000" dirty="0" err="1"/>
              <a:t>Свияжские</a:t>
            </a:r>
            <a:r>
              <a:rPr lang="ru-RU" sz="2000" dirty="0"/>
              <a:t> холмы» за пассажирами. На борту ВС находился один пилот.</a:t>
            </a:r>
          </a:p>
          <a:p>
            <a:r>
              <a:rPr lang="ru-RU" sz="2000" dirty="0"/>
              <a:t>КВС произвел вынужденную посадку на площадку, подобранную с воздуха в районе курорта, из-за неблагоприятных погодных условий. </a:t>
            </a:r>
          </a:p>
          <a:p>
            <a:pPr>
              <a:spcAft>
                <a:spcPts val="600"/>
              </a:spcAft>
            </a:pPr>
            <a:r>
              <a:rPr lang="ru-RU" sz="2000" dirty="0"/>
              <a:t>После взлета с площадки произошло столкновение вертолета с земной поверхностью.</a:t>
            </a:r>
          </a:p>
          <a:p>
            <a:r>
              <a:rPr lang="ru-RU" sz="2000" dirty="0"/>
              <a:t>В результате АП вертолет разрушен, </a:t>
            </a:r>
            <a:r>
              <a:rPr lang="ru-RU" sz="2000" b="1" dirty="0">
                <a:solidFill>
                  <a:srgbClr val="FF0000"/>
                </a:solidFill>
              </a:rPr>
              <a:t>пилот погиб</a:t>
            </a:r>
            <a:r>
              <a:rPr lang="ru-RU" sz="2000" b="1" dirty="0"/>
              <a:t>.</a:t>
            </a:r>
          </a:p>
        </p:txBody>
      </p:sp>
    </p:spTree>
    <p:extLst>
      <p:ext uri="{BB962C8B-B14F-4D97-AF65-F5344CB8AC3E}">
        <p14:creationId xmlns:p14="http://schemas.microsoft.com/office/powerpoint/2010/main" val="2104177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43933" y="295338"/>
            <a:ext cx="11540067" cy="400110"/>
          </a:xfrm>
          <a:prstGeom prst="rect">
            <a:avLst/>
          </a:prstGeom>
        </p:spPr>
        <p:txBody>
          <a:bodyPr wrap="square">
            <a:spAutoFit/>
          </a:bodyPr>
          <a:lstStyle/>
          <a:p>
            <a:r>
              <a:rPr lang="ru-RU" sz="2000" b="1" dirty="0" smtClean="0"/>
              <a:t>8) 27.11.2017 </a:t>
            </a:r>
            <a:r>
              <a:rPr lang="ru-RU" sz="2000" b="1" dirty="0"/>
              <a:t>катастрофа </a:t>
            </a:r>
            <a:r>
              <a:rPr lang="ru-RU" sz="2000" b="1" dirty="0" smtClean="0"/>
              <a:t>ЕС-120В </a:t>
            </a:r>
            <a:r>
              <a:rPr lang="ru-RU" sz="2000" b="1" dirty="0"/>
              <a:t>RA-07226 частного лица (гражданина </a:t>
            </a:r>
            <a:r>
              <a:rPr lang="ru-RU" sz="2000" b="1" dirty="0" smtClean="0"/>
              <a:t>РФ) </a:t>
            </a:r>
            <a:r>
              <a:rPr lang="ru-RU" sz="2000" b="1" dirty="0"/>
              <a:t>в Тамбовской области </a:t>
            </a:r>
            <a:r>
              <a:rPr lang="ru-RU" sz="2000" b="1" dirty="0" smtClean="0"/>
              <a:t>(РФ) </a:t>
            </a:r>
            <a:endParaRPr lang="ru-RU" sz="2000" b="1" dirty="0"/>
          </a:p>
        </p:txBody>
      </p:sp>
      <p:sp>
        <p:nvSpPr>
          <p:cNvPr id="3" name="Прямоугольник 2"/>
          <p:cNvSpPr/>
          <p:nvPr/>
        </p:nvSpPr>
        <p:spPr>
          <a:xfrm>
            <a:off x="8165851" y="846915"/>
            <a:ext cx="3518149" cy="4478149"/>
          </a:xfrm>
          <a:prstGeom prst="rect">
            <a:avLst/>
          </a:prstGeom>
        </p:spPr>
        <p:txBody>
          <a:bodyPr wrap="square">
            <a:spAutoFit/>
          </a:bodyPr>
          <a:lstStyle/>
          <a:p>
            <a:r>
              <a:rPr lang="ru-RU" sz="2000" dirty="0"/>
              <a:t>На борту ВС находились пилот и </a:t>
            </a:r>
            <a:r>
              <a:rPr lang="ru-RU" sz="2000" dirty="0" smtClean="0"/>
              <a:t>пассажир.</a:t>
            </a:r>
          </a:p>
          <a:p>
            <a:r>
              <a:rPr lang="ru-RU" sz="2000" dirty="0" smtClean="0"/>
              <a:t>Выполнялся </a:t>
            </a:r>
            <a:r>
              <a:rPr lang="ru-RU" sz="2000" dirty="0"/>
              <a:t>перелет ночью с одной посадочной площадки на другую.</a:t>
            </a:r>
          </a:p>
          <a:p>
            <a:r>
              <a:rPr lang="ru-RU" sz="2000" dirty="0"/>
              <a:t>При выполнении полета вертолет столкнулся с землей</a:t>
            </a:r>
            <a:r>
              <a:rPr lang="ru-RU" sz="2000" dirty="0" smtClean="0"/>
              <a:t>.</a:t>
            </a:r>
          </a:p>
          <a:p>
            <a:pPr>
              <a:spcAft>
                <a:spcPts val="600"/>
              </a:spcAft>
            </a:pPr>
            <a:r>
              <a:rPr lang="ru-RU" sz="2000" dirty="0" smtClean="0"/>
              <a:t>По </a:t>
            </a:r>
            <a:r>
              <a:rPr lang="ru-RU" sz="2000" dirty="0"/>
              <a:t>свидетельству очевидцев, в районе АП отмечался «сильный туман с изморозью и видимостью не более 50 м».</a:t>
            </a:r>
          </a:p>
          <a:p>
            <a:r>
              <a:rPr lang="ru-RU" sz="2000" dirty="0"/>
              <a:t>В результате АП вертолет разрушен, </a:t>
            </a:r>
            <a:r>
              <a:rPr lang="ru-RU" sz="2000" b="1" dirty="0">
                <a:solidFill>
                  <a:srgbClr val="FF0000"/>
                </a:solidFill>
              </a:rPr>
              <a:t>пилот и пассажир погибли</a:t>
            </a:r>
            <a:r>
              <a:rPr lang="ru-RU" sz="2000" dirty="0"/>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89" y="846915"/>
            <a:ext cx="7574678" cy="5681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6954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84666" y="245534"/>
            <a:ext cx="11633200" cy="400110"/>
          </a:xfrm>
          <a:prstGeom prst="rect">
            <a:avLst/>
          </a:prstGeom>
        </p:spPr>
        <p:txBody>
          <a:bodyPr wrap="square">
            <a:spAutoFit/>
          </a:bodyPr>
          <a:lstStyle/>
          <a:p>
            <a:r>
              <a:rPr lang="ru-RU" sz="2000" b="1" dirty="0" smtClean="0"/>
              <a:t>9) 07.12.2017 </a:t>
            </a:r>
            <a:r>
              <a:rPr lang="ru-RU" sz="2000" b="1" dirty="0"/>
              <a:t>катастрофа </a:t>
            </a:r>
            <a:r>
              <a:rPr lang="ru-RU" sz="2000" b="1" dirty="0" smtClean="0"/>
              <a:t>AS-350 </a:t>
            </a:r>
            <a:r>
              <a:rPr lang="ru-RU" sz="2000" b="1" dirty="0"/>
              <a:t>B3 RA-07227 частного лица (гражданина </a:t>
            </a:r>
            <a:r>
              <a:rPr lang="ru-RU" sz="2000" b="1" dirty="0" smtClean="0"/>
              <a:t>РФ) </a:t>
            </a:r>
            <a:r>
              <a:rPr lang="ru-RU" sz="2000" b="1" dirty="0"/>
              <a:t>в Иркутской области </a:t>
            </a:r>
            <a:r>
              <a:rPr lang="ru-RU" sz="2000" b="1" dirty="0" smtClean="0"/>
              <a:t>(РФ) </a:t>
            </a:r>
            <a:endParaRPr lang="ru-RU" sz="2000" b="1" dirty="0"/>
          </a:p>
        </p:txBody>
      </p:sp>
      <p:pic>
        <p:nvPicPr>
          <p:cNvPr id="3" name="Рисунок 2"/>
          <p:cNvPicPr>
            <a:picLocks noChangeAspect="1"/>
          </p:cNvPicPr>
          <p:nvPr/>
        </p:nvPicPr>
        <p:blipFill rotWithShape="1">
          <a:blip r:embed="rId2"/>
          <a:srcRect l="6337" t="7854" b="6892"/>
          <a:stretch/>
        </p:blipFill>
        <p:spPr>
          <a:xfrm>
            <a:off x="245533" y="861484"/>
            <a:ext cx="7959850" cy="543771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8383243" y="861484"/>
            <a:ext cx="3681757" cy="4862870"/>
          </a:xfrm>
          <a:prstGeom prst="rect">
            <a:avLst/>
          </a:prstGeom>
        </p:spPr>
        <p:txBody>
          <a:bodyPr wrap="square">
            <a:spAutoFit/>
          </a:bodyPr>
          <a:lstStyle/>
          <a:p>
            <a:r>
              <a:rPr lang="ru-RU" sz="2000" dirty="0"/>
              <a:t>На борту ВС находились пилот и пассажир.</a:t>
            </a:r>
          </a:p>
          <a:p>
            <a:r>
              <a:rPr lang="ru-RU" sz="2000" dirty="0"/>
              <a:t>При выполнении полета произошло столкновение ВС с поверхностью Братского водохранилища</a:t>
            </a:r>
            <a:r>
              <a:rPr lang="ru-RU" sz="2000" dirty="0" smtClean="0"/>
              <a:t>.</a:t>
            </a:r>
          </a:p>
          <a:p>
            <a:pPr>
              <a:spcAft>
                <a:spcPts val="600"/>
              </a:spcAft>
            </a:pPr>
            <a:r>
              <a:rPr lang="ru-RU" sz="2000" dirty="0"/>
              <a:t>В результате АП вертолёт получил значительные повреждения и затонул на глубине 64 </a:t>
            </a:r>
            <a:r>
              <a:rPr lang="ru-RU" sz="2000" dirty="0" smtClean="0"/>
              <a:t>м, </a:t>
            </a:r>
            <a:r>
              <a:rPr lang="ru-RU" sz="2000" dirty="0"/>
              <a:t>пилот и пассажир погибли.</a:t>
            </a:r>
          </a:p>
          <a:p>
            <a:pPr>
              <a:spcAft>
                <a:spcPts val="600"/>
              </a:spcAft>
            </a:pPr>
            <a:r>
              <a:rPr lang="ru-RU" sz="2000" b="1" dirty="0">
                <a:solidFill>
                  <a:srgbClr val="FF0000"/>
                </a:solidFill>
              </a:rPr>
              <a:t>КВС утонул </a:t>
            </a:r>
            <a:r>
              <a:rPr lang="ru-RU" sz="2000" dirty="0"/>
              <a:t>(найден на рабочем месте пристёгнутым ремнём безопасности). </a:t>
            </a:r>
          </a:p>
          <a:p>
            <a:r>
              <a:rPr lang="ru-RU" sz="2000" b="1" dirty="0">
                <a:solidFill>
                  <a:srgbClr val="FF0000"/>
                </a:solidFill>
              </a:rPr>
              <a:t>Пассажир не найден</a:t>
            </a:r>
            <a:r>
              <a:rPr lang="ru-RU" sz="2000" dirty="0" smtClean="0"/>
              <a:t>.</a:t>
            </a:r>
            <a:endParaRPr lang="ru-RU" sz="2000" dirty="0"/>
          </a:p>
        </p:txBody>
      </p:sp>
    </p:spTree>
    <p:extLst>
      <p:ext uri="{BB962C8B-B14F-4D97-AF65-F5344CB8AC3E}">
        <p14:creationId xmlns:p14="http://schemas.microsoft.com/office/powerpoint/2010/main" val="1038517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728133" y="1557867"/>
            <a:ext cx="11159067" cy="3493264"/>
          </a:xfrm>
          <a:prstGeom prst="rect">
            <a:avLst/>
          </a:prstGeom>
        </p:spPr>
        <p:txBody>
          <a:bodyPr wrap="square">
            <a:spAutoFit/>
          </a:bodyPr>
          <a:lstStyle/>
          <a:p>
            <a:pPr>
              <a:spcAft>
                <a:spcPts val="600"/>
              </a:spcAft>
            </a:pPr>
            <a:r>
              <a:rPr lang="ru-RU" sz="2400" dirty="0"/>
              <a:t>По предварительной оценке, АП с ВС АОН в 2017 г. явились следствием:</a:t>
            </a:r>
          </a:p>
          <a:p>
            <a:pPr marL="342900" indent="-342900">
              <a:buFont typeface="Arial" panose="020B0604020202020204" pitchFamily="34" charset="0"/>
              <a:buChar char="•"/>
            </a:pPr>
            <a:r>
              <a:rPr lang="ru-RU" sz="2400" dirty="0" smtClean="0"/>
              <a:t>потери </a:t>
            </a:r>
            <a:r>
              <a:rPr lang="ru-RU" sz="2400" dirty="0"/>
              <a:t>управляемости в полете. Пилоты выполняют недопустимые маневры на высотах и скоростях, ниже минимально установленных, с </a:t>
            </a:r>
            <a:r>
              <a:rPr lang="ru-RU" sz="2400" dirty="0" smtClean="0"/>
              <a:t>углами крена </a:t>
            </a:r>
            <a:r>
              <a:rPr lang="ru-RU" sz="2400" dirty="0"/>
              <a:t>и </a:t>
            </a:r>
            <a:r>
              <a:rPr lang="ru-RU" sz="2400" dirty="0" err="1" smtClean="0"/>
              <a:t>тангажа</a:t>
            </a:r>
            <a:r>
              <a:rPr lang="ru-RU" sz="2400" dirty="0" smtClean="0"/>
              <a:t>, </a:t>
            </a:r>
            <a:r>
              <a:rPr lang="ru-RU" sz="2400" dirty="0"/>
              <a:t>превышающими эксплуатационные ограничения </a:t>
            </a:r>
            <a:r>
              <a:rPr lang="ru-RU" sz="2400" dirty="0" smtClean="0"/>
              <a:t>ВС;</a:t>
            </a:r>
            <a:endParaRPr lang="ru-RU" sz="2400" dirty="0"/>
          </a:p>
          <a:p>
            <a:pPr marL="342900" indent="-342900">
              <a:buFont typeface="Arial" panose="020B0604020202020204" pitchFamily="34" charset="0"/>
              <a:buChar char="•"/>
            </a:pPr>
            <a:r>
              <a:rPr lang="ru-RU" sz="2400" dirty="0" smtClean="0"/>
              <a:t>столкновения </a:t>
            </a:r>
            <a:r>
              <a:rPr lang="ru-RU" sz="2400" dirty="0"/>
              <a:t>с землей/горой/водной поверхностью в управляемом полете. К таким событиям приводит плохое знание района/маршрута полета, </a:t>
            </a:r>
            <a:r>
              <a:rPr lang="ru-RU" sz="2400" dirty="0" err="1"/>
              <a:t>неучет</a:t>
            </a:r>
            <a:r>
              <a:rPr lang="ru-RU" sz="2400" dirty="0"/>
              <a:t>/игнорирование метеорологической обстановки, выполнение полетов в состоянии алкогольного опьянения;</a:t>
            </a:r>
          </a:p>
          <a:p>
            <a:pPr marL="342900" indent="-342900">
              <a:buFont typeface="Arial" panose="020B0604020202020204" pitchFamily="34" charset="0"/>
              <a:buChar char="•"/>
            </a:pPr>
            <a:r>
              <a:rPr lang="ru-RU" sz="2400" dirty="0" smtClean="0"/>
              <a:t>отказов/неисправностей </a:t>
            </a:r>
            <a:r>
              <a:rPr lang="ru-RU" sz="2400" dirty="0"/>
              <a:t>техники.    </a:t>
            </a:r>
          </a:p>
        </p:txBody>
      </p:sp>
    </p:spTree>
    <p:extLst>
      <p:ext uri="{BB962C8B-B14F-4D97-AF65-F5344CB8AC3E}">
        <p14:creationId xmlns:p14="http://schemas.microsoft.com/office/powerpoint/2010/main" val="3879612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4613945" y="248131"/>
            <a:ext cx="2214693" cy="523220"/>
          </a:xfrm>
          <a:prstGeom prst="rect">
            <a:avLst/>
          </a:prstGeom>
        </p:spPr>
        <p:txBody>
          <a:bodyPr wrap="square">
            <a:spAutoFit/>
          </a:bodyPr>
          <a:lstStyle/>
          <a:p>
            <a:pPr algn="ctr"/>
            <a:r>
              <a:rPr lang="ru-RU" sz="2800" b="1" dirty="0" smtClean="0"/>
              <a:t>ВЫВОДЫ</a:t>
            </a:r>
            <a:endParaRPr lang="ru-RU" sz="2800" b="1" dirty="0"/>
          </a:p>
        </p:txBody>
      </p:sp>
      <p:sp>
        <p:nvSpPr>
          <p:cNvPr id="4" name="Прямоугольник 3"/>
          <p:cNvSpPr/>
          <p:nvPr/>
        </p:nvSpPr>
        <p:spPr>
          <a:xfrm>
            <a:off x="396920" y="838190"/>
            <a:ext cx="11289257" cy="5816977"/>
          </a:xfrm>
          <a:prstGeom prst="rect">
            <a:avLst/>
          </a:prstGeom>
        </p:spPr>
        <p:txBody>
          <a:bodyPr wrap="square">
            <a:spAutoFit/>
          </a:bodyPr>
          <a:lstStyle/>
          <a:p>
            <a:pPr marL="342900" indent="-342900">
              <a:spcAft>
                <a:spcPts val="600"/>
              </a:spcAft>
              <a:buAutoNum type="arabicPeriod"/>
            </a:pPr>
            <a:r>
              <a:rPr lang="ru-RU" sz="2200" dirty="0" smtClean="0"/>
              <a:t>В </a:t>
            </a:r>
            <a:r>
              <a:rPr lang="ru-RU" sz="2200" dirty="0"/>
              <a:t>2017 г</a:t>
            </a:r>
            <a:r>
              <a:rPr lang="ru-RU" sz="2200" dirty="0" smtClean="0"/>
              <a:t>.</a:t>
            </a:r>
            <a:r>
              <a:rPr lang="en-US" sz="2200" dirty="0" smtClean="0"/>
              <a:t> </a:t>
            </a:r>
            <a:r>
              <a:rPr lang="ru-RU" sz="2200" dirty="0" smtClean="0"/>
              <a:t>общее количество авиационных происшествий на вертолетах коммерческой авиации и АОН составило 20, из них 11 катастроф. В </a:t>
            </a:r>
            <a:r>
              <a:rPr lang="ru-RU" sz="2200" dirty="0"/>
              <a:t>катастрофах </a:t>
            </a:r>
            <a:r>
              <a:rPr lang="ru-RU" sz="2200" dirty="0" smtClean="0"/>
              <a:t>погибло 26 человек и 1 человек погиб на земле.</a:t>
            </a:r>
          </a:p>
          <a:p>
            <a:pPr marL="342900" indent="-342900">
              <a:spcAft>
                <a:spcPts val="600"/>
              </a:spcAft>
              <a:buFontTx/>
              <a:buAutoNum type="arabicPeriod"/>
            </a:pPr>
            <a:r>
              <a:rPr lang="ru-RU" sz="2200" dirty="0"/>
              <a:t>По предварительной оценке, в 2017 г. авиационные происшествия по всем видам работ, обусловленные человеческим фактором, составляли около 75 %.</a:t>
            </a:r>
          </a:p>
          <a:p>
            <a:pPr marL="342900" indent="-342900">
              <a:spcAft>
                <a:spcPts val="600"/>
              </a:spcAft>
              <a:buFont typeface="+mj-lt"/>
              <a:buAutoNum type="arabicPeriod"/>
            </a:pPr>
            <a:r>
              <a:rPr lang="ru-RU" sz="2200" dirty="0"/>
              <a:t>В 2017 г. </a:t>
            </a:r>
            <a:r>
              <a:rPr lang="ru-RU" sz="2200" dirty="0" smtClean="0"/>
              <a:t> показатель </a:t>
            </a:r>
            <a:r>
              <a:rPr lang="ru-RU" sz="2200" dirty="0"/>
              <a:t>безопасности в авиации общего назначения по АП за </a:t>
            </a:r>
            <a:r>
              <a:rPr lang="ru-RU" sz="2200" dirty="0" smtClean="0"/>
              <a:t>последние</a:t>
            </a:r>
            <a:br>
              <a:rPr lang="ru-RU" sz="2200" dirty="0" smtClean="0"/>
            </a:br>
            <a:r>
              <a:rPr lang="ru-RU" sz="2200" dirty="0" smtClean="0"/>
              <a:t>3 </a:t>
            </a:r>
            <a:r>
              <a:rPr lang="ru-RU" sz="2200" dirty="0"/>
              <a:t>года несколько улучшился, по катастрофам – </a:t>
            </a:r>
            <a:r>
              <a:rPr lang="ru-RU" sz="2200" dirty="0" smtClean="0"/>
              <a:t>остался </a:t>
            </a:r>
            <a:r>
              <a:rPr lang="ru-RU" sz="2200" dirty="0"/>
              <a:t>на уровне 2014 – 2016 гг. </a:t>
            </a:r>
          </a:p>
          <a:p>
            <a:pPr marL="342900" indent="-342900">
              <a:spcAft>
                <a:spcPts val="600"/>
              </a:spcAft>
              <a:buFont typeface="+mj-lt"/>
              <a:buAutoNum type="arabicPeriod"/>
            </a:pPr>
            <a:r>
              <a:rPr lang="ru-RU" sz="2200" dirty="0" smtClean="0"/>
              <a:t>В </a:t>
            </a:r>
            <a:r>
              <a:rPr lang="ru-RU" sz="2200" dirty="0"/>
              <a:t>2017 г. в АОН </a:t>
            </a:r>
            <a:r>
              <a:rPr lang="ru-RU" sz="2200" dirty="0" smtClean="0"/>
              <a:t>продолжилась </a:t>
            </a:r>
            <a:r>
              <a:rPr lang="ru-RU" sz="2200" dirty="0"/>
              <a:t>практика выполнения полетов за плату (обзорных, прогулочных и т.д.) с пассажирами на борту ВС, не подпадающих под определение коммерческой перевозки. К таким полетам, исходя из их характера, следует предъявлять требования по безопасности их подготовки и выполнения, сравнимые с требованиями при осуществлении коммерческих воздушных перевозок (категория свидетельства пилота не ниже коммерческого, установление безопасных высот полета и т. д</a:t>
            </a:r>
            <a:r>
              <a:rPr lang="ru-RU" sz="2200" dirty="0" smtClean="0"/>
              <a:t>.).</a:t>
            </a:r>
            <a:endParaRPr lang="ru-RU" sz="2200" dirty="0"/>
          </a:p>
          <a:p>
            <a:pPr marL="342900" indent="-342900">
              <a:buFontTx/>
              <a:buAutoNum type="arabicPeriod"/>
            </a:pPr>
            <a:r>
              <a:rPr lang="ru-RU" sz="2200" dirty="0"/>
              <a:t>Отмечены случаи эксплуатации ВС АОН пилотами, не имеющими пилотских свидетельств, либо квалификационных отметок о допуске к полетам на конкретном </a:t>
            </a:r>
            <a:r>
              <a:rPr lang="ru-RU" sz="2200" dirty="0" smtClean="0"/>
              <a:t>ВС, которые </a:t>
            </a:r>
            <a:r>
              <a:rPr lang="ru-RU" sz="2200" dirty="0"/>
              <a:t>имеют место в 2017 г., как и в предыдущие годы</a:t>
            </a:r>
            <a:r>
              <a:rPr lang="ru-RU" sz="2200" dirty="0" smtClean="0"/>
              <a:t>.</a:t>
            </a:r>
          </a:p>
        </p:txBody>
      </p:sp>
    </p:spTree>
    <p:extLst>
      <p:ext uri="{BB962C8B-B14F-4D97-AF65-F5344CB8AC3E}">
        <p14:creationId xmlns:p14="http://schemas.microsoft.com/office/powerpoint/2010/main" val="1639439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203200" y="371781"/>
            <a:ext cx="11572240" cy="2246769"/>
          </a:xfrm>
          <a:prstGeom prst="rect">
            <a:avLst/>
          </a:prstGeom>
        </p:spPr>
        <p:txBody>
          <a:bodyPr wrap="square">
            <a:spAutoFit/>
          </a:bodyPr>
          <a:lstStyle/>
          <a:p>
            <a:r>
              <a:rPr lang="ru-RU" sz="2000" dirty="0" smtClean="0"/>
              <a:t>Динамика изменения относительных показателей уровня безопасности полетов за период 2013-2017 гг. (в расчете на 100 тысяч часов налета) на всех ВС ГА государств-участников Соглашения без учета АОН приведена на рис. 1 .</a:t>
            </a:r>
          </a:p>
          <a:p>
            <a:r>
              <a:rPr lang="ru-RU" sz="2000" dirty="0" smtClean="0"/>
              <a:t>В 2017 г. относительные показатели аварийности в коммерческой гражданской авиации государств-участников Соглашения по всем авиационным происшествиям остались, практически, на уровне 2016 г.  и существенно хуже показателей 2013 – 2015 гг., по катастрофам – худшие за период 2013-2017 гг. Можно отметить устойчивую отрицательную динамику, начиная с 2014 г.</a:t>
            </a:r>
            <a:endParaRPr lang="ru-RU" sz="2000" dirty="0"/>
          </a:p>
        </p:txBody>
      </p:sp>
      <p:graphicFrame>
        <p:nvGraphicFramePr>
          <p:cNvPr id="3" name="Диаграмма 2"/>
          <p:cNvGraphicFramePr/>
          <p:nvPr>
            <p:extLst>
              <p:ext uri="{D42A27DB-BD31-4B8C-83A1-F6EECF244321}">
                <p14:modId xmlns:p14="http://schemas.microsoft.com/office/powerpoint/2010/main" val="3366602396"/>
              </p:ext>
            </p:extLst>
          </p:nvPr>
        </p:nvGraphicFramePr>
        <p:xfrm>
          <a:off x="203200" y="2618550"/>
          <a:ext cx="11900114" cy="3580773"/>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108489" y="6199323"/>
            <a:ext cx="12192000" cy="646331"/>
          </a:xfrm>
          <a:prstGeom prst="rect">
            <a:avLst/>
          </a:prstGeom>
        </p:spPr>
        <p:txBody>
          <a:bodyPr wrap="square">
            <a:spAutoFit/>
          </a:bodyPr>
          <a:lstStyle/>
          <a:p>
            <a:pPr algn="ctr"/>
            <a:r>
              <a:rPr lang="ru-RU" dirty="0" smtClean="0"/>
              <a:t>Рис. 1. Количество авиационных происшествий и катастроф на 100 тыс. часов налета на всех воздушных судах в гражданской авиации государств-участников Соглашения без АОН</a:t>
            </a:r>
            <a:endParaRPr lang="ru-RU" dirty="0"/>
          </a:p>
        </p:txBody>
      </p:sp>
    </p:spTree>
    <p:extLst>
      <p:ext uri="{BB962C8B-B14F-4D97-AF65-F5344CB8AC3E}">
        <p14:creationId xmlns:p14="http://schemas.microsoft.com/office/powerpoint/2010/main" val="3361944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481586" y="1290445"/>
            <a:ext cx="11227813" cy="4801314"/>
          </a:xfrm>
          <a:prstGeom prst="rect">
            <a:avLst/>
          </a:prstGeom>
        </p:spPr>
        <p:txBody>
          <a:bodyPr wrap="square">
            <a:spAutoFit/>
          </a:bodyPr>
          <a:lstStyle/>
          <a:p>
            <a:pPr marL="457200" indent="-457200">
              <a:spcAft>
                <a:spcPts val="600"/>
              </a:spcAft>
              <a:buFont typeface="+mj-lt"/>
              <a:buAutoNum type="arabicPeriod" startAt="6"/>
            </a:pPr>
            <a:r>
              <a:rPr lang="ru-RU" sz="2200" dirty="0" smtClean="0"/>
              <a:t>В </a:t>
            </a:r>
            <a:r>
              <a:rPr lang="ru-RU" sz="2200" dirty="0"/>
              <a:t>нарушение авиационных правил, полеты в сфере АОН выполняют пилоты, не имеющие действующих медицинских заключений о допуске к полетам, не проходившие ВЛЭК в течение нескольких лет. В 2017 г. имели место 2 АП, в которых пилоты потеряли работоспособность при выполнении полета. </a:t>
            </a:r>
          </a:p>
          <a:p>
            <a:pPr marL="457200" indent="-457200">
              <a:spcAft>
                <a:spcPts val="600"/>
              </a:spcAft>
              <a:buFont typeface="+mj-lt"/>
              <a:buAutoNum type="arabicPeriod" startAt="6"/>
            </a:pPr>
            <a:r>
              <a:rPr lang="ru-RU" sz="2200" dirty="0" smtClean="0"/>
              <a:t>В АОН продолжают эксплуатироваться воздушные суда без сертификата или с просроченным сертификатом летной годности. </a:t>
            </a:r>
          </a:p>
          <a:p>
            <a:pPr marL="457200" indent="-457200">
              <a:spcAft>
                <a:spcPts val="600"/>
              </a:spcAft>
              <a:buFont typeface="+mj-lt"/>
              <a:buAutoNum type="arabicPeriod" startAt="6"/>
            </a:pPr>
            <a:r>
              <a:rPr lang="ru-RU" sz="2200" dirty="0" smtClean="0"/>
              <a:t>Контроль </a:t>
            </a:r>
            <a:r>
              <a:rPr lang="ru-RU" sz="2200" dirty="0"/>
              <a:t>за поддержанием летной годности зарегистрированных воздушных судов и законностью выполнения полетов частными пилотами со стороны уполномоченных органов ГА по-прежнему не осуществляется в достаточной мере.</a:t>
            </a:r>
          </a:p>
          <a:p>
            <a:pPr marL="457200" indent="-457200">
              <a:spcAft>
                <a:spcPts val="600"/>
              </a:spcAft>
              <a:buFont typeface="+mj-lt"/>
              <a:buAutoNum type="arabicPeriod" startAt="6"/>
            </a:pPr>
            <a:r>
              <a:rPr lang="ru-RU" sz="2200" dirty="0" smtClean="0"/>
              <a:t>В </a:t>
            </a:r>
            <a:r>
              <a:rPr lang="ru-RU" sz="2200" dirty="0"/>
              <a:t>сфере АОН к ремонту и ТО авиатехники допускаются люди, не имеющие соответствующей квалификации.</a:t>
            </a:r>
          </a:p>
          <a:p>
            <a:pPr marL="457200" indent="-457200">
              <a:buFontTx/>
              <a:buAutoNum type="arabicPeriod" startAt="6"/>
            </a:pPr>
            <a:r>
              <a:rPr lang="ru-RU" sz="2200" dirty="0" smtClean="0"/>
              <a:t>В </a:t>
            </a:r>
            <a:r>
              <a:rPr lang="ru-RU" sz="2200" dirty="0"/>
              <a:t>2017 г. в гражданской авиации </a:t>
            </a:r>
            <a:r>
              <a:rPr lang="ru-RU" sz="2200"/>
              <a:t>отмечено </a:t>
            </a:r>
            <a:r>
              <a:rPr lang="ru-RU" sz="2200" smtClean="0"/>
              <a:t>три </a:t>
            </a:r>
            <a:r>
              <a:rPr lang="ru-RU" sz="2200" dirty="0"/>
              <a:t>АП, когда пилоты  выполняли полет в состоянии алкогольного опьянения</a:t>
            </a:r>
            <a:r>
              <a:rPr lang="ru-RU" sz="2200" dirty="0" smtClean="0"/>
              <a:t>.</a:t>
            </a:r>
            <a:endParaRPr lang="ru-RU" sz="2200" dirty="0"/>
          </a:p>
        </p:txBody>
      </p:sp>
      <p:sp>
        <p:nvSpPr>
          <p:cNvPr id="5" name="Прямоугольник 4"/>
          <p:cNvSpPr/>
          <p:nvPr/>
        </p:nvSpPr>
        <p:spPr>
          <a:xfrm>
            <a:off x="3472717" y="461192"/>
            <a:ext cx="4265815" cy="523220"/>
          </a:xfrm>
          <a:prstGeom prst="rect">
            <a:avLst/>
          </a:prstGeom>
        </p:spPr>
        <p:txBody>
          <a:bodyPr wrap="square">
            <a:spAutoFit/>
          </a:bodyPr>
          <a:lstStyle/>
          <a:p>
            <a:r>
              <a:rPr lang="ru-RU" sz="2800" b="1" dirty="0" smtClean="0"/>
              <a:t>ВЫВОДЫ (продолжение)</a:t>
            </a:r>
            <a:endParaRPr lang="ru-RU" sz="2800" b="1" dirty="0"/>
          </a:p>
        </p:txBody>
      </p:sp>
    </p:spTree>
    <p:extLst>
      <p:ext uri="{BB962C8B-B14F-4D97-AF65-F5344CB8AC3E}">
        <p14:creationId xmlns:p14="http://schemas.microsoft.com/office/powerpoint/2010/main" val="4254823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660305" y="414088"/>
            <a:ext cx="2863797" cy="523220"/>
          </a:xfrm>
          <a:prstGeom prst="rect">
            <a:avLst/>
          </a:prstGeom>
        </p:spPr>
        <p:txBody>
          <a:bodyPr wrap="none">
            <a:spAutoFit/>
          </a:bodyPr>
          <a:lstStyle/>
          <a:p>
            <a:r>
              <a:rPr lang="ru-RU" sz="2800" b="1" dirty="0" smtClean="0"/>
              <a:t>РЕКОМЕНДАЦИИ</a:t>
            </a:r>
            <a:endParaRPr lang="ru-RU" sz="2800" b="1" dirty="0"/>
          </a:p>
        </p:txBody>
      </p:sp>
      <p:sp>
        <p:nvSpPr>
          <p:cNvPr id="3" name="Прямоугольник 2"/>
          <p:cNvSpPr/>
          <p:nvPr/>
        </p:nvSpPr>
        <p:spPr>
          <a:xfrm>
            <a:off x="75501" y="1211474"/>
            <a:ext cx="4823756" cy="430887"/>
          </a:xfrm>
          <a:prstGeom prst="rect">
            <a:avLst/>
          </a:prstGeom>
        </p:spPr>
        <p:txBody>
          <a:bodyPr wrap="none">
            <a:spAutoFit/>
          </a:bodyPr>
          <a:lstStyle/>
          <a:p>
            <a:r>
              <a:rPr lang="ru-RU" sz="2200" b="1" dirty="0"/>
              <a:t>Главам авиационных администраций</a:t>
            </a:r>
          </a:p>
        </p:txBody>
      </p:sp>
      <p:sp>
        <p:nvSpPr>
          <p:cNvPr id="4" name="Прямоугольник 3"/>
          <p:cNvSpPr/>
          <p:nvPr/>
        </p:nvSpPr>
        <p:spPr>
          <a:xfrm>
            <a:off x="0" y="1642361"/>
            <a:ext cx="12192000" cy="4493538"/>
          </a:xfrm>
          <a:prstGeom prst="rect">
            <a:avLst/>
          </a:prstGeom>
        </p:spPr>
        <p:txBody>
          <a:bodyPr wrap="square">
            <a:spAutoFit/>
          </a:bodyPr>
          <a:lstStyle/>
          <a:p>
            <a:pPr marL="342900" indent="-342900">
              <a:buAutoNum type="arabicPeriod"/>
            </a:pPr>
            <a:r>
              <a:rPr lang="ru-RU" sz="2200" dirty="0" smtClean="0"/>
              <a:t>Обеспечить </a:t>
            </a:r>
            <a:r>
              <a:rPr lang="ru-RU" sz="2200" dirty="0"/>
              <a:t>постоянную практику проверки выполнения принятых решений и мероприятий по безопасности полетов. Отработать систему обязательного и оперативного реагирования на рекомендации комиссий по расследованию авиационных происшествий с доведением рекомендаций до конкретных планов мероприятий с контролем сроков их исполнения</a:t>
            </a:r>
            <a:r>
              <a:rPr lang="ru-RU" sz="2200" dirty="0" smtClean="0"/>
              <a:t>.</a:t>
            </a:r>
          </a:p>
          <a:p>
            <a:pPr marL="342900" indent="-342900">
              <a:buFontTx/>
              <a:buAutoNum type="arabicPeriod"/>
            </a:pPr>
            <a:r>
              <a:rPr lang="ru-RU" sz="2200" dirty="0"/>
              <a:t>Принимая во внимание неуменьшающийся процент авиационных происшествий, связанных с проявлением человеческого фактора в летной и технической эксплуатации воздушных судов, разработать в государствах целевые комплексные программы по всем аспектам влияния человеческого фактора на безопасность полетов</a:t>
            </a:r>
            <a:r>
              <a:rPr lang="ru-RU" sz="2200" dirty="0" smtClean="0"/>
              <a:t>.</a:t>
            </a:r>
          </a:p>
          <a:p>
            <a:pPr marL="342900" indent="-342900">
              <a:buFont typeface="+mj-lt"/>
              <a:buAutoNum type="arabicPeriod"/>
            </a:pPr>
            <a:r>
              <a:rPr lang="ru-RU" sz="2200" dirty="0" smtClean="0"/>
              <a:t>С </a:t>
            </a:r>
            <a:r>
              <a:rPr lang="ru-RU" sz="2200" dirty="0"/>
              <a:t>учетом положений Приложения 19, а также документов ИКАО по управлению безопасностью полетов и контролю за обеспечением безопасности полетов, разработать и внедрить инструктивный материал по методам оценки соответствия организаций гражданской авиации действующим требованиям, а также по разработке и утверждению/согласованию систем управления безопасностью полетов и программ подготовки летного состава эксплуатантов</a:t>
            </a:r>
            <a:r>
              <a:rPr lang="ru-RU" sz="2200" dirty="0" smtClean="0"/>
              <a:t>.</a:t>
            </a:r>
          </a:p>
        </p:txBody>
      </p:sp>
    </p:spTree>
    <p:extLst>
      <p:ext uri="{BB962C8B-B14F-4D97-AF65-F5344CB8AC3E}">
        <p14:creationId xmlns:p14="http://schemas.microsoft.com/office/powerpoint/2010/main" val="1579970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248455" y="405487"/>
            <a:ext cx="5425748" cy="523220"/>
          </a:xfrm>
          <a:prstGeom prst="rect">
            <a:avLst/>
          </a:prstGeom>
        </p:spPr>
        <p:txBody>
          <a:bodyPr wrap="square">
            <a:spAutoFit/>
          </a:bodyPr>
          <a:lstStyle/>
          <a:p>
            <a:r>
              <a:rPr lang="ru-RU" sz="2800" b="1" dirty="0" smtClean="0"/>
              <a:t>РЕКОМЕНДАЦИИ (продолжение)</a:t>
            </a:r>
            <a:endParaRPr lang="ru-RU" sz="2800" b="1" dirty="0"/>
          </a:p>
        </p:txBody>
      </p:sp>
      <p:sp>
        <p:nvSpPr>
          <p:cNvPr id="4" name="Прямоугольник 3"/>
          <p:cNvSpPr/>
          <p:nvPr/>
        </p:nvSpPr>
        <p:spPr>
          <a:xfrm>
            <a:off x="0" y="1118812"/>
            <a:ext cx="12192000" cy="3816429"/>
          </a:xfrm>
          <a:prstGeom prst="rect">
            <a:avLst/>
          </a:prstGeom>
        </p:spPr>
        <p:txBody>
          <a:bodyPr wrap="square">
            <a:spAutoFit/>
          </a:bodyPr>
          <a:lstStyle/>
          <a:p>
            <a:pPr marL="457200" indent="-457200">
              <a:buFont typeface="+mj-lt"/>
              <a:buAutoNum type="arabicPeriod" startAt="4"/>
            </a:pPr>
            <a:r>
              <a:rPr lang="ru-RU" sz="2200" dirty="0"/>
              <a:t>На государственном уровне внедрить и поддерживать систему добровольных сообщений и способствовать законодательному обеспечению </a:t>
            </a:r>
            <a:r>
              <a:rPr lang="ru-RU" sz="2200" dirty="0" err="1"/>
              <a:t>ненаказательного</a:t>
            </a:r>
            <a:r>
              <a:rPr lang="ru-RU" sz="2200" dirty="0"/>
              <a:t> (</a:t>
            </a:r>
            <a:r>
              <a:rPr lang="ru-RU" sz="2200" dirty="0" err="1"/>
              <a:t>внедисциплинарного</a:t>
            </a:r>
            <a:r>
              <a:rPr lang="ru-RU" sz="2200" dirty="0"/>
              <a:t>) применения такой системы и защите информации от ненадлежащего использования.</a:t>
            </a:r>
          </a:p>
          <a:p>
            <a:pPr marL="457200" indent="-457200">
              <a:buFont typeface="+mj-lt"/>
              <a:buAutoNum type="arabicPeriod" startAt="4"/>
            </a:pPr>
            <a:r>
              <a:rPr lang="ru-RU" sz="2200" dirty="0" smtClean="0"/>
              <a:t>Администрациям </a:t>
            </a:r>
            <a:r>
              <a:rPr lang="ru-RU" sz="2200" dirty="0"/>
              <a:t>аэропортов совместно с органами власти проанализировать допустимость застройки территорий в непосредственной близости от аэродромов и принять соответствующие решения</a:t>
            </a:r>
            <a:r>
              <a:rPr lang="ru-RU" sz="2200" dirty="0" smtClean="0"/>
              <a:t>.</a:t>
            </a:r>
          </a:p>
          <a:p>
            <a:pPr marL="457200" indent="-457200">
              <a:buFont typeface="+mj-lt"/>
              <a:buAutoNum type="arabicPeriod" startAt="4"/>
            </a:pPr>
            <a:r>
              <a:rPr lang="ru-RU" sz="2200" dirty="0"/>
              <a:t>Создать единую информационную систему (базу данных) по учету выданных свидетельств авиационного персонала, содержащую сведения, позволяющие установить дату и место выдачи свидетельства, а также копию представления (заявления) на выдачу свидетельства и копии представленных подтверждающих документов. Определить процедуру проверки данных, указанных в подтверждающих документах</a:t>
            </a:r>
            <a:r>
              <a:rPr lang="ru-RU" sz="2200" dirty="0" smtClean="0"/>
              <a:t>.</a:t>
            </a:r>
          </a:p>
        </p:txBody>
      </p:sp>
    </p:spTree>
    <p:extLst>
      <p:ext uri="{BB962C8B-B14F-4D97-AF65-F5344CB8AC3E}">
        <p14:creationId xmlns:p14="http://schemas.microsoft.com/office/powerpoint/2010/main" val="2733848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225066" y="400394"/>
            <a:ext cx="5425748" cy="523220"/>
          </a:xfrm>
          <a:prstGeom prst="rect">
            <a:avLst/>
          </a:prstGeom>
        </p:spPr>
        <p:txBody>
          <a:bodyPr wrap="square">
            <a:spAutoFit/>
          </a:bodyPr>
          <a:lstStyle/>
          <a:p>
            <a:r>
              <a:rPr lang="ru-RU" sz="2800" b="1" dirty="0" smtClean="0"/>
              <a:t>РЕКОМЕНДАЦИИ (продолжение)</a:t>
            </a:r>
            <a:endParaRPr lang="ru-RU" sz="2800" b="1" dirty="0"/>
          </a:p>
        </p:txBody>
      </p:sp>
      <p:sp>
        <p:nvSpPr>
          <p:cNvPr id="4" name="Прямоугольник 3"/>
          <p:cNvSpPr/>
          <p:nvPr/>
        </p:nvSpPr>
        <p:spPr>
          <a:xfrm>
            <a:off x="0" y="1111508"/>
            <a:ext cx="12192000" cy="4832092"/>
          </a:xfrm>
          <a:prstGeom prst="rect">
            <a:avLst/>
          </a:prstGeom>
        </p:spPr>
        <p:txBody>
          <a:bodyPr wrap="square">
            <a:spAutoFit/>
          </a:bodyPr>
          <a:lstStyle/>
          <a:p>
            <a:pPr marL="457200" indent="-457200">
              <a:buFont typeface="+mj-lt"/>
              <a:buAutoNum type="arabicPeriod" startAt="7"/>
            </a:pPr>
            <a:r>
              <a:rPr lang="ru-RU" sz="2200" dirty="0"/>
              <a:t>В связи с АП, связанными с состоянием здоровья членов летных экипажей, и участившимися случаями сокрытия авиационным персоналом имеющихся заболеваний и проведенного лечения, в целях эффективной работы системы медицинского обеспечения безопасности полетов ГА, разработать систему мер (единое информационное медицинское пространство государств участников Соглашения), позволяющую вести централизованный учет (независимо от форм собственности лечебных учреждений) перенесенных заболеваний, операций, методов и средств лечения. Разработать системный консолидированный подход к профилактике и выявлению зависимости авиационного персонала от </a:t>
            </a:r>
            <a:r>
              <a:rPr lang="ru-RU" sz="2200" dirty="0" err="1"/>
              <a:t>психоактивных</a:t>
            </a:r>
            <a:r>
              <a:rPr lang="ru-RU" sz="2200" dirty="0"/>
              <a:t> веществ.</a:t>
            </a:r>
          </a:p>
          <a:p>
            <a:pPr marL="457200" indent="-457200">
              <a:buFont typeface="+mj-lt"/>
              <a:buAutoNum type="arabicPeriod" startAt="7"/>
            </a:pPr>
            <a:r>
              <a:rPr lang="ru-RU" sz="2200" dirty="0" smtClean="0"/>
              <a:t>Рассмотреть </a:t>
            </a:r>
            <a:r>
              <a:rPr lang="ru-RU" sz="2200" dirty="0"/>
              <a:t>вопрос скорейшей разработки и внедрения Стандартов и Рекомендуемой практики ИКАО в отношении оборудования воздушных судов видеорегистраторами (AIR) обстановки в кабине пилотов</a:t>
            </a:r>
            <a:r>
              <a:rPr lang="ru-RU" sz="2200" dirty="0" smtClean="0"/>
              <a:t>.</a:t>
            </a:r>
          </a:p>
          <a:p>
            <a:pPr marL="457200" indent="-457200">
              <a:buFont typeface="+mj-lt"/>
              <a:buAutoNum type="arabicPeriod" startAt="7"/>
            </a:pPr>
            <a:r>
              <a:rPr lang="ru-RU" sz="2200" dirty="0"/>
              <a:t>Разработать и внедрить процедуру учета числа полетов и налета ВС АОН. С использованием данной информации определить текущий и приемлемый уровень безопасности полетов АОН и пути его достижения</a:t>
            </a:r>
            <a:r>
              <a:rPr lang="ru-RU" sz="2200" dirty="0" smtClean="0"/>
              <a:t>.</a:t>
            </a:r>
            <a:endParaRPr lang="ru-RU" sz="2200" dirty="0"/>
          </a:p>
        </p:txBody>
      </p:sp>
    </p:spTree>
    <p:extLst>
      <p:ext uri="{BB962C8B-B14F-4D97-AF65-F5344CB8AC3E}">
        <p14:creationId xmlns:p14="http://schemas.microsoft.com/office/powerpoint/2010/main" val="925973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440261" y="408483"/>
            <a:ext cx="5425748" cy="523220"/>
          </a:xfrm>
          <a:prstGeom prst="rect">
            <a:avLst/>
          </a:prstGeom>
        </p:spPr>
        <p:txBody>
          <a:bodyPr wrap="square">
            <a:spAutoFit/>
          </a:bodyPr>
          <a:lstStyle/>
          <a:p>
            <a:r>
              <a:rPr lang="ru-RU" sz="2800" b="1" dirty="0" smtClean="0"/>
              <a:t>РЕКОМЕНДАЦИИ (продолжение)</a:t>
            </a:r>
            <a:endParaRPr lang="ru-RU" sz="2800" b="1" dirty="0"/>
          </a:p>
        </p:txBody>
      </p:sp>
      <p:sp>
        <p:nvSpPr>
          <p:cNvPr id="4" name="Прямоугольник 3"/>
          <p:cNvSpPr/>
          <p:nvPr/>
        </p:nvSpPr>
        <p:spPr>
          <a:xfrm>
            <a:off x="-75501" y="1065926"/>
            <a:ext cx="12192000" cy="5170646"/>
          </a:xfrm>
          <a:prstGeom prst="rect">
            <a:avLst/>
          </a:prstGeom>
        </p:spPr>
        <p:txBody>
          <a:bodyPr wrap="square">
            <a:spAutoFit/>
          </a:bodyPr>
          <a:lstStyle/>
          <a:p>
            <a:pPr marL="457200" indent="-457200">
              <a:buFont typeface="+mj-lt"/>
              <a:buAutoNum type="arabicPeriod" startAt="10"/>
            </a:pPr>
            <a:r>
              <a:rPr lang="ru-RU" sz="2200" dirty="0"/>
              <a:t>Разработать и внедрить процедуры, позволяющие гарантировать достаточность имеющихся навыков у пилотов, выполняющих полеты преимущественно по ПВП, для выполнения полета только по приборам, включая выполнение разворота на 180° в горизонтальной плоскости.</a:t>
            </a:r>
          </a:p>
          <a:p>
            <a:pPr marL="457200" indent="-457200">
              <a:buFont typeface="+mj-lt"/>
              <a:buAutoNum type="arabicPeriod" startAt="10"/>
            </a:pPr>
            <a:r>
              <a:rPr lang="ru-RU" sz="2200" dirty="0"/>
              <a:t>Рассмотреть целесообразность внесения изменений и дополнений в воздушные законодательства для установления повышенных требований к подготовке и выполнению демонстрационных, экскурсионных, обзорных и прочих аналогичных видов полетов (т. е. полетов, не связанных с использованием ВС в личных целях) на ВС АОН с пассажирами на борту.</a:t>
            </a:r>
          </a:p>
          <a:p>
            <a:pPr marL="457200" indent="-457200">
              <a:buFont typeface="+mj-lt"/>
              <a:buAutoNum type="arabicPeriod" startAt="10"/>
            </a:pPr>
            <a:r>
              <a:rPr lang="ru-RU" sz="2200" dirty="0"/>
              <a:t>Провести анализ целесообразности проведения работ по совершенствованию баз данных для систем спутниковой навигации (GPS, ГЛОНАСС, …) с внесением в них ЛЭП, а также разработки и внедрению порядка и правил предоставления и опубликования данной информации, в том числе для использования производителями систем навигации.</a:t>
            </a:r>
          </a:p>
          <a:p>
            <a:pPr marL="457200" indent="-457200">
              <a:buFont typeface="+mj-lt"/>
              <a:buAutoNum type="arabicPeriod" startAt="10"/>
            </a:pPr>
            <a:r>
              <a:rPr lang="ru-RU" sz="2200" dirty="0" smtClean="0"/>
              <a:t>Рассмотреть </a:t>
            </a:r>
            <a:r>
              <a:rPr lang="ru-RU" sz="2200" dirty="0"/>
              <a:t>целесообразность внесения в авиационные правила изменений и дополнений, конкретизирующих безопасную высоту полета ниже нижнего (безопасного) эшелона в гражданской авиации, а также условия, при которых допускается производство полетов ниже данной высоты</a:t>
            </a:r>
            <a:r>
              <a:rPr lang="ru-RU" sz="2200" dirty="0" smtClean="0"/>
              <a:t>.</a:t>
            </a:r>
          </a:p>
        </p:txBody>
      </p:sp>
    </p:spTree>
    <p:extLst>
      <p:ext uri="{BB962C8B-B14F-4D97-AF65-F5344CB8AC3E}">
        <p14:creationId xmlns:p14="http://schemas.microsoft.com/office/powerpoint/2010/main" val="280761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383126" y="390356"/>
            <a:ext cx="5425748" cy="523220"/>
          </a:xfrm>
          <a:prstGeom prst="rect">
            <a:avLst/>
          </a:prstGeom>
        </p:spPr>
        <p:txBody>
          <a:bodyPr wrap="square">
            <a:spAutoFit/>
          </a:bodyPr>
          <a:lstStyle/>
          <a:p>
            <a:r>
              <a:rPr lang="ru-RU" sz="2800" b="1" dirty="0" smtClean="0"/>
              <a:t>РЕКОМЕНДАЦИИ (продолжение)</a:t>
            </a:r>
            <a:endParaRPr lang="ru-RU" sz="2800" b="1" dirty="0"/>
          </a:p>
        </p:txBody>
      </p:sp>
      <p:sp>
        <p:nvSpPr>
          <p:cNvPr id="4" name="Прямоугольник 3"/>
          <p:cNvSpPr/>
          <p:nvPr/>
        </p:nvSpPr>
        <p:spPr>
          <a:xfrm>
            <a:off x="0" y="913576"/>
            <a:ext cx="12192000" cy="5847755"/>
          </a:xfrm>
          <a:prstGeom prst="rect">
            <a:avLst/>
          </a:prstGeom>
        </p:spPr>
        <p:txBody>
          <a:bodyPr wrap="square">
            <a:spAutoFit/>
          </a:bodyPr>
          <a:lstStyle/>
          <a:p>
            <a:pPr marL="457200" indent="-457200">
              <a:buFont typeface="+mj-lt"/>
              <a:buAutoNum type="arabicPeriod" startAt="14"/>
            </a:pPr>
            <a:r>
              <a:rPr lang="ru-RU" sz="2200" dirty="0"/>
              <a:t>В связи с повторяющимися случаями выполнения полетов ВС АОН при отсутствии (или с истекшим сроком действия) обязательных документов (сертификат летной годности, пилотское свидетельство, медицинское заключение) рассмотреть целесообразность доработки действующих нормативных документов по контролю за деятельностью АОН для реализации механизма непрерывного мониторинга за летной годностью воздушных судов и выполнением полетов пилотами и эксплуатантами АОН.</a:t>
            </a:r>
          </a:p>
          <a:p>
            <a:pPr marL="457200" indent="-457200">
              <a:buFont typeface="+mj-lt"/>
              <a:buAutoNum type="arabicPeriod" startAt="14"/>
            </a:pPr>
            <a:r>
              <a:rPr lang="ru-RU" sz="2200" dirty="0"/>
              <a:t>Рассмотреть вопрос о разработке и утверждении порядка взаимодействия собственников посадочных площадок с уполномоченными и надзорными органами по контролю наличия у лиц, регулярно совершающих полеты с посадочных площадок, основных документов: пилотского свидетельства, медицинского сертификата и сертификата летной годности ВС.</a:t>
            </a:r>
          </a:p>
          <a:p>
            <a:pPr marL="457200" indent="-457200">
              <a:buFont typeface="+mj-lt"/>
              <a:buAutoNum type="arabicPeriod" startAt="14"/>
            </a:pPr>
            <a:r>
              <a:rPr lang="ru-RU" sz="2200" dirty="0"/>
              <a:t>Рассмотреть вопрос о снятии воздушных судов с государственного учета (лишение государственного и регистрационного опознавательных знаков) в случае отсутствия у данного ВС сертификата летной годности в течение определенного интервала времени.</a:t>
            </a:r>
          </a:p>
          <a:p>
            <a:pPr marL="457200" indent="-457200">
              <a:buFont typeface="+mj-lt"/>
              <a:buAutoNum type="arabicPeriod" startAt="14"/>
            </a:pPr>
            <a:r>
              <a:rPr lang="ru-RU" sz="2200" dirty="0" smtClean="0"/>
              <a:t>В </a:t>
            </a:r>
            <a:r>
              <a:rPr lang="ru-RU" sz="2200" dirty="0"/>
              <a:t>целях обеспечения оперативного поиска и спасания экипажей и пассажиров воздушных судов, терпящих авиационное происшествие, предлагается рассмотреть целесообразность обязательного оборудования воздушных судов АОН системами спутникового слежения с интеграцией в систему ОВД, возможно, вместо установки аварийных радиомаяков</a:t>
            </a:r>
            <a:r>
              <a:rPr lang="ru-RU" sz="2200" dirty="0" smtClean="0"/>
              <a:t>.</a:t>
            </a:r>
          </a:p>
        </p:txBody>
      </p:sp>
    </p:spTree>
    <p:extLst>
      <p:ext uri="{BB962C8B-B14F-4D97-AF65-F5344CB8AC3E}">
        <p14:creationId xmlns:p14="http://schemas.microsoft.com/office/powerpoint/2010/main" val="3776377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073198289"/>
              </p:ext>
            </p:extLst>
          </p:nvPr>
        </p:nvGraphicFramePr>
        <p:xfrm>
          <a:off x="2021747" y="151002"/>
          <a:ext cx="10159068" cy="6509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9230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 name="Прямоугольник 8"/>
          <p:cNvSpPr/>
          <p:nvPr/>
        </p:nvSpPr>
        <p:spPr>
          <a:xfrm>
            <a:off x="284136" y="209622"/>
            <a:ext cx="11623727" cy="707886"/>
          </a:xfrm>
          <a:prstGeom prst="rect">
            <a:avLst/>
          </a:prstGeom>
        </p:spPr>
        <p:txBody>
          <a:bodyPr wrap="square">
            <a:spAutoFit/>
          </a:bodyPr>
          <a:lstStyle/>
          <a:p>
            <a:r>
              <a:rPr lang="ru-RU" sz="2000" dirty="0" smtClean="0"/>
              <a:t>Статистические данные по аварийности за 2017 г. по вертолетам коммерческой авиации и АОН приведены в таблице.</a:t>
            </a:r>
            <a:endParaRPr lang="ru-RU" sz="2000" dirty="0"/>
          </a:p>
        </p:txBody>
      </p:sp>
      <p:graphicFrame>
        <p:nvGraphicFramePr>
          <p:cNvPr id="12" name="Таблица 11"/>
          <p:cNvGraphicFramePr>
            <a:graphicFrameLocks noGrp="1"/>
          </p:cNvGraphicFramePr>
          <p:nvPr>
            <p:extLst>
              <p:ext uri="{D42A27DB-BD31-4B8C-83A1-F6EECF244321}">
                <p14:modId xmlns:p14="http://schemas.microsoft.com/office/powerpoint/2010/main" val="1483017246"/>
              </p:ext>
            </p:extLst>
          </p:nvPr>
        </p:nvGraphicFramePr>
        <p:xfrm>
          <a:off x="263473" y="1080043"/>
          <a:ext cx="11623727" cy="2011680"/>
        </p:xfrm>
        <a:graphic>
          <a:graphicData uri="http://schemas.openxmlformats.org/drawingml/2006/table">
            <a:tbl>
              <a:tblPr/>
              <a:tblGrid>
                <a:gridCol w="1887763">
                  <a:extLst>
                    <a:ext uri="{9D8B030D-6E8A-4147-A177-3AD203B41FA5}">
                      <a16:colId xmlns:a16="http://schemas.microsoft.com/office/drawing/2014/main" val="20000"/>
                    </a:ext>
                  </a:extLst>
                </a:gridCol>
                <a:gridCol w="2977305">
                  <a:extLst>
                    <a:ext uri="{9D8B030D-6E8A-4147-A177-3AD203B41FA5}">
                      <a16:colId xmlns:a16="http://schemas.microsoft.com/office/drawing/2014/main" val="20001"/>
                    </a:ext>
                  </a:extLst>
                </a:gridCol>
                <a:gridCol w="1157129">
                  <a:extLst>
                    <a:ext uri="{9D8B030D-6E8A-4147-A177-3AD203B41FA5}">
                      <a16:colId xmlns:a16="http://schemas.microsoft.com/office/drawing/2014/main" val="20002"/>
                    </a:ext>
                  </a:extLst>
                </a:gridCol>
                <a:gridCol w="1651210">
                  <a:extLst>
                    <a:ext uri="{9D8B030D-6E8A-4147-A177-3AD203B41FA5}">
                      <a16:colId xmlns:a16="http://schemas.microsoft.com/office/drawing/2014/main" val="20003"/>
                    </a:ext>
                  </a:extLst>
                </a:gridCol>
                <a:gridCol w="1975160">
                  <a:extLst>
                    <a:ext uri="{9D8B030D-6E8A-4147-A177-3AD203B41FA5}">
                      <a16:colId xmlns:a16="http://schemas.microsoft.com/office/drawing/2014/main" val="20004"/>
                    </a:ext>
                  </a:extLst>
                </a:gridCol>
                <a:gridCol w="1975160">
                  <a:extLst>
                    <a:ext uri="{9D8B030D-6E8A-4147-A177-3AD203B41FA5}">
                      <a16:colId xmlns:a16="http://schemas.microsoft.com/office/drawing/2014/main" val="20005"/>
                    </a:ext>
                  </a:extLst>
                </a:gridCol>
              </a:tblGrid>
              <a:tr h="482049">
                <a:tc>
                  <a:txBody>
                    <a:bodyPr/>
                    <a:lstStyle/>
                    <a:p>
                      <a:pPr algn="ctr">
                        <a:spcAft>
                          <a:spcPts val="0"/>
                        </a:spcAft>
                      </a:pPr>
                      <a:r>
                        <a:rPr lang="ru-RU" sz="1800" dirty="0">
                          <a:effectLst/>
                          <a:latin typeface="+mn-lt"/>
                          <a:ea typeface="Times New Roman" panose="02020603050405020304" pitchFamily="18" charset="0"/>
                        </a:rPr>
                        <a:t>                                                                                                                             </a:t>
                      </a:r>
                      <a:r>
                        <a:rPr lang="ru-RU" sz="1800" b="1" dirty="0">
                          <a:effectLst/>
                          <a:latin typeface="+mn-lt"/>
                          <a:ea typeface="Times New Roman" panose="02020603050405020304" pitchFamily="18" charset="0"/>
                        </a:rPr>
                        <a:t> Класс воздушных </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ru-RU" sz="1800" b="1" dirty="0">
                          <a:effectLst/>
                          <a:latin typeface="+mn-lt"/>
                          <a:ea typeface="Times New Roman" panose="02020603050405020304" pitchFamily="18" charset="0"/>
                        </a:rPr>
                        <a:t>Вид авиаперевозок</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ru-RU" sz="1800" b="1" dirty="0">
                          <a:effectLst/>
                          <a:latin typeface="+mn-lt"/>
                          <a:ea typeface="Times New Roman" panose="02020603050405020304" pitchFamily="18" charset="0"/>
                        </a:rPr>
                        <a:t>Год </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a:spcAft>
                          <a:spcPts val="0"/>
                        </a:spcAft>
                      </a:pPr>
                      <a:r>
                        <a:rPr lang="ru-RU" sz="1800" b="1" dirty="0">
                          <a:effectLst/>
                          <a:latin typeface="+mn-lt"/>
                          <a:ea typeface="Times New Roman" panose="02020603050405020304" pitchFamily="18" charset="0"/>
                        </a:rPr>
                        <a:t>Авиационные</a:t>
                      </a:r>
                      <a:endParaRPr lang="ru-RU" sz="1800" dirty="0">
                        <a:effectLst/>
                        <a:latin typeface="+mn-lt"/>
                        <a:ea typeface="Times New Roman" panose="02020603050405020304" pitchFamily="18" charset="0"/>
                      </a:endParaRPr>
                    </a:p>
                    <a:p>
                      <a:pPr algn="ctr">
                        <a:spcAft>
                          <a:spcPts val="0"/>
                        </a:spcAft>
                      </a:pPr>
                      <a:r>
                        <a:rPr lang="ru-RU" sz="1800" b="1" dirty="0">
                          <a:effectLst/>
                          <a:latin typeface="+mn-lt"/>
                          <a:ea typeface="Times New Roman" panose="02020603050405020304" pitchFamily="18" charset="0"/>
                        </a:rPr>
                        <a:t>происшествия</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800" b="1" dirty="0">
                          <a:effectLst/>
                          <a:latin typeface="+mn-lt"/>
                          <a:ea typeface="Times New Roman" panose="02020603050405020304" pitchFamily="18" charset="0"/>
                        </a:rPr>
                        <a:t>Потери</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304452">
                <a:tc>
                  <a:txBody>
                    <a:bodyPr/>
                    <a:lstStyle/>
                    <a:p>
                      <a:pPr algn="ctr">
                        <a:spcAft>
                          <a:spcPts val="0"/>
                        </a:spcAft>
                      </a:pPr>
                      <a:r>
                        <a:rPr lang="ru-RU" sz="1800" b="1">
                          <a:effectLst/>
                          <a:latin typeface="+mn-lt"/>
                          <a:ea typeface="Times New Roman" panose="02020603050405020304" pitchFamily="18" charset="0"/>
                        </a:rPr>
                        <a:t>судов</a:t>
                      </a:r>
                      <a:endParaRPr lang="ru-RU" sz="18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effectLst/>
                          <a:latin typeface="+mn-lt"/>
                          <a:ea typeface="Times New Roman" panose="02020603050405020304" pitchFamily="18" charset="0"/>
                        </a:rPr>
                        <a:t> </a:t>
                      </a:r>
                      <a:endParaRPr lang="ru-RU" sz="18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effectLst/>
                          <a:latin typeface="+mn-lt"/>
                          <a:ea typeface="Times New Roman" panose="02020603050405020304" pitchFamily="18" charset="0"/>
                        </a:rPr>
                        <a:t> </a:t>
                      </a:r>
                      <a:endParaRPr lang="ru-RU" sz="18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effectLst/>
                          <a:latin typeface="+mn-lt"/>
                          <a:ea typeface="Times New Roman" panose="02020603050405020304" pitchFamily="18" charset="0"/>
                        </a:rPr>
                        <a:t>Всего</a:t>
                      </a:r>
                      <a:endParaRPr lang="ru-RU" sz="18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dirty="0">
                          <a:effectLst/>
                          <a:latin typeface="+mn-lt"/>
                          <a:ea typeface="Times New Roman" panose="02020603050405020304" pitchFamily="18" charset="0"/>
                        </a:rPr>
                        <a:t>в </a:t>
                      </a:r>
                      <a:r>
                        <a:rPr lang="ru-RU" sz="1800" b="1" dirty="0" err="1">
                          <a:effectLst/>
                          <a:latin typeface="+mn-lt"/>
                          <a:ea typeface="Times New Roman" panose="02020603050405020304" pitchFamily="18" charset="0"/>
                        </a:rPr>
                        <a:t>т.ч</a:t>
                      </a:r>
                      <a:r>
                        <a:rPr lang="ru-RU" sz="1800" b="1" dirty="0">
                          <a:effectLst/>
                          <a:latin typeface="+mn-lt"/>
                          <a:ea typeface="Times New Roman" panose="02020603050405020304" pitchFamily="18" charset="0"/>
                        </a:rPr>
                        <a:t>. </a:t>
                      </a:r>
                      <a:endParaRPr lang="ru-RU" sz="1800" dirty="0">
                        <a:effectLst/>
                        <a:latin typeface="+mn-lt"/>
                        <a:ea typeface="Times New Roman" panose="02020603050405020304" pitchFamily="18" charset="0"/>
                      </a:endParaRPr>
                    </a:p>
                    <a:p>
                      <a:pPr algn="ctr">
                        <a:spcAft>
                          <a:spcPts val="0"/>
                        </a:spcAft>
                      </a:pPr>
                      <a:r>
                        <a:rPr lang="ru-RU" sz="1800" b="1" dirty="0">
                          <a:effectLst/>
                          <a:latin typeface="+mn-lt"/>
                          <a:ea typeface="Times New Roman" panose="02020603050405020304" pitchFamily="18" charset="0"/>
                        </a:rPr>
                        <a:t>катастроф</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dirty="0">
                          <a:effectLst/>
                          <a:latin typeface="+mn-lt"/>
                          <a:ea typeface="Times New Roman" panose="02020603050405020304" pitchFamily="18" charset="0"/>
                        </a:rPr>
                        <a:t> </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4911">
                <a:tc gridSpan="6">
                  <a:txBody>
                    <a:bodyPr/>
                    <a:lstStyle/>
                    <a:p>
                      <a:pPr algn="ctr">
                        <a:spcAft>
                          <a:spcPts val="0"/>
                        </a:spcAft>
                      </a:pPr>
                      <a:r>
                        <a:rPr lang="ru-RU" sz="2000" b="1" dirty="0">
                          <a:effectLst/>
                          <a:latin typeface="+mn-lt"/>
                          <a:ea typeface="Times New Roman" panose="02020603050405020304" pitchFamily="18" charset="0"/>
                        </a:rPr>
                        <a:t>КОММЕРЧЕСКАЯ АВИАЦИЯ</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04452">
                <a:tc>
                  <a:txBody>
                    <a:bodyPr/>
                    <a:lstStyle/>
                    <a:p>
                      <a:pPr algn="just">
                        <a:spcAft>
                          <a:spcPts val="0"/>
                        </a:spcAft>
                      </a:pPr>
                      <a:r>
                        <a:rPr lang="ru-RU" sz="2000" b="1" dirty="0">
                          <a:effectLst/>
                          <a:latin typeface="+mn-lt"/>
                          <a:ea typeface="Times New Roman" panose="02020603050405020304" pitchFamily="18" charset="0"/>
                        </a:rPr>
                        <a:t>Вертолеты</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effectLst/>
                          <a:latin typeface="+mn-lt"/>
                          <a:ea typeface="Times New Roman" panose="02020603050405020304" pitchFamily="18" charset="0"/>
                        </a:rPr>
                        <a:t>Все виды </a:t>
                      </a:r>
                      <a:r>
                        <a:rPr lang="ru-RU" sz="2000" dirty="0" err="1">
                          <a:effectLst/>
                          <a:latin typeface="+mn-lt"/>
                          <a:ea typeface="Times New Roman" panose="02020603050405020304" pitchFamily="18" charset="0"/>
                        </a:rPr>
                        <a:t>авиаработ</a:t>
                      </a:r>
                      <a:endParaRPr lang="ru-RU" sz="2000" dirty="0">
                        <a:effectLst/>
                        <a:latin typeface="+mn-lt"/>
                        <a:ea typeface="Times New Roman" panose="02020603050405020304" pitchFamily="18" charset="0"/>
                      </a:endParaRPr>
                    </a:p>
                    <a:p>
                      <a:pPr algn="just">
                        <a:spcAft>
                          <a:spcPts val="0"/>
                        </a:spcAft>
                      </a:pPr>
                      <a:r>
                        <a:rPr lang="ru-RU" sz="2000" dirty="0">
                          <a:effectLst/>
                          <a:latin typeface="+mn-lt"/>
                          <a:ea typeface="Times New Roman" panose="02020603050405020304" pitchFamily="18" charset="0"/>
                        </a:rPr>
                        <a:t>и перевозок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b="1" dirty="0">
                          <a:effectLst/>
                          <a:latin typeface="+mn-lt"/>
                          <a:ea typeface="Times New Roman" panose="02020603050405020304" pitchFamily="18" charset="0"/>
                        </a:rPr>
                        <a:t>20</a:t>
                      </a:r>
                      <a:r>
                        <a:rPr lang="en-US" sz="2000" b="1" dirty="0">
                          <a:effectLst/>
                          <a:latin typeface="+mn-lt"/>
                          <a:ea typeface="Times New Roman" panose="02020603050405020304" pitchFamily="18" charset="0"/>
                        </a:rPr>
                        <a:t>1</a:t>
                      </a:r>
                      <a:r>
                        <a:rPr lang="ru-RU" sz="2000" b="1" dirty="0">
                          <a:effectLst/>
                          <a:latin typeface="+mn-lt"/>
                          <a:ea typeface="Times New Roman" panose="02020603050405020304" pitchFamily="18" charset="0"/>
                        </a:rPr>
                        <a:t>7</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a:solidFill>
                            <a:srgbClr val="000000"/>
                          </a:solidFill>
                          <a:effectLst/>
                          <a:latin typeface="+mn-lt"/>
                          <a:ea typeface="Times New Roman" panose="02020603050405020304" pitchFamily="18" charset="0"/>
                        </a:rPr>
                        <a:t>11</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a:solidFill>
                            <a:srgbClr val="000000"/>
                          </a:solidFill>
                          <a:effectLst/>
                          <a:latin typeface="+mn-lt"/>
                          <a:ea typeface="Times New Roman" panose="02020603050405020304" pitchFamily="18" charset="0"/>
                        </a:rPr>
                        <a:t>4</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a:solidFill>
                            <a:srgbClr val="000000"/>
                          </a:solidFill>
                          <a:effectLst/>
                          <a:latin typeface="+mn-lt"/>
                          <a:ea typeface="Times New Roman" panose="02020603050405020304" pitchFamily="18" charset="0"/>
                        </a:rPr>
                        <a:t>13+1 на земле</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bl>
          </a:graphicData>
        </a:graphic>
      </p:graphicFrame>
      <p:graphicFrame>
        <p:nvGraphicFramePr>
          <p:cNvPr id="13" name="Таблица 12"/>
          <p:cNvGraphicFramePr>
            <a:graphicFrameLocks noGrp="1"/>
          </p:cNvGraphicFramePr>
          <p:nvPr>
            <p:extLst>
              <p:ext uri="{D42A27DB-BD31-4B8C-83A1-F6EECF244321}">
                <p14:modId xmlns:p14="http://schemas.microsoft.com/office/powerpoint/2010/main" val="2931170341"/>
              </p:ext>
            </p:extLst>
          </p:nvPr>
        </p:nvGraphicFramePr>
        <p:xfrm>
          <a:off x="284136" y="3726314"/>
          <a:ext cx="11623727" cy="914400"/>
        </p:xfrm>
        <a:graphic>
          <a:graphicData uri="http://schemas.openxmlformats.org/drawingml/2006/table">
            <a:tbl>
              <a:tblPr/>
              <a:tblGrid>
                <a:gridCol w="1894982">
                  <a:extLst>
                    <a:ext uri="{9D8B030D-6E8A-4147-A177-3AD203B41FA5}">
                      <a16:colId xmlns:a16="http://schemas.microsoft.com/office/drawing/2014/main" val="20000"/>
                    </a:ext>
                  </a:extLst>
                </a:gridCol>
                <a:gridCol w="2988691">
                  <a:extLst>
                    <a:ext uri="{9D8B030D-6E8A-4147-A177-3AD203B41FA5}">
                      <a16:colId xmlns:a16="http://schemas.microsoft.com/office/drawing/2014/main" val="20001"/>
                    </a:ext>
                  </a:extLst>
                </a:gridCol>
                <a:gridCol w="1161554">
                  <a:extLst>
                    <a:ext uri="{9D8B030D-6E8A-4147-A177-3AD203B41FA5}">
                      <a16:colId xmlns:a16="http://schemas.microsoft.com/office/drawing/2014/main" val="20002"/>
                    </a:ext>
                  </a:extLst>
                </a:gridCol>
                <a:gridCol w="1657524">
                  <a:extLst>
                    <a:ext uri="{9D8B030D-6E8A-4147-A177-3AD203B41FA5}">
                      <a16:colId xmlns:a16="http://schemas.microsoft.com/office/drawing/2014/main" val="20003"/>
                    </a:ext>
                  </a:extLst>
                </a:gridCol>
                <a:gridCol w="1960488">
                  <a:extLst>
                    <a:ext uri="{9D8B030D-6E8A-4147-A177-3AD203B41FA5}">
                      <a16:colId xmlns:a16="http://schemas.microsoft.com/office/drawing/2014/main" val="20004"/>
                    </a:ext>
                  </a:extLst>
                </a:gridCol>
                <a:gridCol w="1960488">
                  <a:extLst>
                    <a:ext uri="{9D8B030D-6E8A-4147-A177-3AD203B41FA5}">
                      <a16:colId xmlns:a16="http://schemas.microsoft.com/office/drawing/2014/main" val="20005"/>
                    </a:ext>
                  </a:extLst>
                </a:gridCol>
              </a:tblGrid>
              <a:tr h="179705">
                <a:tc gridSpan="6">
                  <a:txBody>
                    <a:bodyPr/>
                    <a:lstStyle/>
                    <a:p>
                      <a:pPr algn="ctr">
                        <a:spcAft>
                          <a:spcPts val="0"/>
                        </a:spcAft>
                      </a:pPr>
                      <a:r>
                        <a:rPr lang="ru-RU" sz="2000" b="1" dirty="0">
                          <a:solidFill>
                            <a:srgbClr val="000000"/>
                          </a:solidFill>
                          <a:effectLst/>
                          <a:latin typeface="+mn-lt"/>
                          <a:ea typeface="Times New Roman" panose="02020603050405020304" pitchFamily="18" charset="0"/>
                        </a:rPr>
                        <a:t>АВИАЦИЯ ОБЩЕГО НАЗНАЧЕНИЯ</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9705">
                <a:tc>
                  <a:txBody>
                    <a:bodyPr/>
                    <a:lstStyle/>
                    <a:p>
                      <a:pPr algn="just">
                        <a:spcAft>
                          <a:spcPts val="0"/>
                        </a:spcAft>
                      </a:pPr>
                      <a:r>
                        <a:rPr lang="ru-RU" sz="1800" b="1" dirty="0" smtClean="0">
                          <a:effectLst/>
                          <a:latin typeface="+mn-lt"/>
                          <a:ea typeface="Times New Roman" panose="02020603050405020304" pitchFamily="18" charset="0"/>
                        </a:rPr>
                        <a:t>Вертолеты</a:t>
                      </a:r>
                      <a:endParaRPr lang="ru-RU"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effectLst/>
                          <a:latin typeface="+mn-lt"/>
                          <a:ea typeface="Times New Roman" panose="02020603050405020304" pitchFamily="18" charset="0"/>
                        </a:rPr>
                        <a:t>Все виды </a:t>
                      </a:r>
                      <a:r>
                        <a:rPr lang="ru-RU" sz="2000" dirty="0" err="1">
                          <a:effectLst/>
                          <a:latin typeface="+mn-lt"/>
                          <a:ea typeface="Times New Roman" panose="02020603050405020304" pitchFamily="18" charset="0"/>
                        </a:rPr>
                        <a:t>авиаработ</a:t>
                      </a:r>
                      <a:endParaRPr lang="ru-RU" sz="2000" dirty="0">
                        <a:effectLst/>
                        <a:latin typeface="+mn-lt"/>
                        <a:ea typeface="Times New Roman" panose="02020603050405020304" pitchFamily="18" charset="0"/>
                      </a:endParaRPr>
                    </a:p>
                    <a:p>
                      <a:pPr algn="just">
                        <a:spcAft>
                          <a:spcPts val="0"/>
                        </a:spcAft>
                      </a:pPr>
                      <a:r>
                        <a:rPr lang="ru-RU" sz="20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b="1" dirty="0">
                          <a:effectLst/>
                          <a:latin typeface="+mn-lt"/>
                          <a:ea typeface="Times New Roman" panose="02020603050405020304" pitchFamily="18" charset="0"/>
                        </a:rPr>
                        <a:t>20</a:t>
                      </a:r>
                      <a:r>
                        <a:rPr lang="en-US" sz="2000" b="1" dirty="0">
                          <a:effectLst/>
                          <a:latin typeface="+mn-lt"/>
                          <a:ea typeface="Times New Roman" panose="02020603050405020304" pitchFamily="18" charset="0"/>
                        </a:rPr>
                        <a:t>1</a:t>
                      </a:r>
                      <a:r>
                        <a:rPr lang="ru-RU" sz="2000" b="1" dirty="0">
                          <a:effectLst/>
                          <a:latin typeface="+mn-lt"/>
                          <a:ea typeface="Times New Roman" panose="02020603050405020304" pitchFamily="18" charset="0"/>
                        </a:rPr>
                        <a:t>7</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9</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7</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13</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4003565648"/>
              </p:ext>
            </p:extLst>
          </p:nvPr>
        </p:nvGraphicFramePr>
        <p:xfrm>
          <a:off x="263473" y="5000986"/>
          <a:ext cx="11623726" cy="914400"/>
        </p:xfrm>
        <a:graphic>
          <a:graphicData uri="http://schemas.openxmlformats.org/drawingml/2006/table">
            <a:tbl>
              <a:tblPr/>
              <a:tblGrid>
                <a:gridCol w="1887763">
                  <a:extLst>
                    <a:ext uri="{9D8B030D-6E8A-4147-A177-3AD203B41FA5}">
                      <a16:colId xmlns:a16="http://schemas.microsoft.com/office/drawing/2014/main" val="20000"/>
                    </a:ext>
                  </a:extLst>
                </a:gridCol>
                <a:gridCol w="2977306">
                  <a:extLst>
                    <a:ext uri="{9D8B030D-6E8A-4147-A177-3AD203B41FA5}">
                      <a16:colId xmlns:a16="http://schemas.microsoft.com/office/drawing/2014/main" val="20001"/>
                    </a:ext>
                  </a:extLst>
                </a:gridCol>
                <a:gridCol w="1157129">
                  <a:extLst>
                    <a:ext uri="{9D8B030D-6E8A-4147-A177-3AD203B41FA5}">
                      <a16:colId xmlns:a16="http://schemas.microsoft.com/office/drawing/2014/main" val="20002"/>
                    </a:ext>
                  </a:extLst>
                </a:gridCol>
                <a:gridCol w="1651210">
                  <a:extLst>
                    <a:ext uri="{9D8B030D-6E8A-4147-A177-3AD203B41FA5}">
                      <a16:colId xmlns:a16="http://schemas.microsoft.com/office/drawing/2014/main" val="20003"/>
                    </a:ext>
                  </a:extLst>
                </a:gridCol>
                <a:gridCol w="1975159">
                  <a:extLst>
                    <a:ext uri="{9D8B030D-6E8A-4147-A177-3AD203B41FA5}">
                      <a16:colId xmlns:a16="http://schemas.microsoft.com/office/drawing/2014/main" val="20004"/>
                    </a:ext>
                  </a:extLst>
                </a:gridCol>
                <a:gridCol w="1975159">
                  <a:extLst>
                    <a:ext uri="{9D8B030D-6E8A-4147-A177-3AD203B41FA5}">
                      <a16:colId xmlns:a16="http://schemas.microsoft.com/office/drawing/2014/main" val="20005"/>
                    </a:ext>
                  </a:extLst>
                </a:gridCol>
              </a:tblGrid>
              <a:tr h="179705">
                <a:tc gridSpan="6">
                  <a:txBody>
                    <a:bodyPr/>
                    <a:lstStyle/>
                    <a:p>
                      <a:pPr algn="ctr">
                        <a:spcAft>
                          <a:spcPts val="0"/>
                        </a:spcAft>
                      </a:pPr>
                      <a:r>
                        <a:rPr lang="ru-RU" sz="2000" b="1" dirty="0">
                          <a:solidFill>
                            <a:srgbClr val="000000"/>
                          </a:solidFill>
                          <a:effectLst/>
                          <a:latin typeface="+mn-lt"/>
                          <a:ea typeface="Times New Roman" panose="02020603050405020304" pitchFamily="18" charset="0"/>
                        </a:rPr>
                        <a:t>КОММЕРЧЕСКАЯ АВИАЦИЯ И АОН</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9705">
                <a:tc>
                  <a:txBody>
                    <a:bodyPr/>
                    <a:lstStyle/>
                    <a:p>
                      <a:pPr algn="just">
                        <a:spcAft>
                          <a:spcPts val="0"/>
                        </a:spcAft>
                      </a:pPr>
                      <a:r>
                        <a:rPr lang="ru-RU" sz="2000" b="1" dirty="0">
                          <a:effectLst/>
                          <a:latin typeface="+mn-lt"/>
                          <a:ea typeface="Times New Roman" panose="02020603050405020304" pitchFamily="18" charset="0"/>
                        </a:rPr>
                        <a:t>ВСЕГО</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9000"/>
                      </a:srgbClr>
                    </a:solidFill>
                  </a:tcPr>
                </a:tc>
                <a:tc>
                  <a:txBody>
                    <a:bodyPr/>
                    <a:lstStyle/>
                    <a:p>
                      <a:pPr algn="just">
                        <a:spcAft>
                          <a:spcPts val="0"/>
                        </a:spcAft>
                      </a:pPr>
                      <a:r>
                        <a:rPr lang="ru-RU" sz="2000" dirty="0">
                          <a:effectLst/>
                          <a:latin typeface="+mn-lt"/>
                          <a:ea typeface="Times New Roman" panose="02020603050405020304" pitchFamily="18" charset="0"/>
                        </a:rPr>
                        <a:t>Все виды </a:t>
                      </a:r>
                      <a:r>
                        <a:rPr lang="ru-RU" sz="2000" dirty="0" err="1">
                          <a:effectLst/>
                          <a:latin typeface="+mn-lt"/>
                          <a:ea typeface="Times New Roman" panose="02020603050405020304" pitchFamily="18" charset="0"/>
                        </a:rPr>
                        <a:t>авиаработ</a:t>
                      </a:r>
                      <a:r>
                        <a:rPr lang="ru-RU" sz="2000" dirty="0">
                          <a:effectLst/>
                          <a:latin typeface="+mn-lt"/>
                          <a:ea typeface="Times New Roman" panose="02020603050405020304" pitchFamily="18" charset="0"/>
                        </a:rPr>
                        <a:t> и перевозок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6000"/>
                      </a:srgbClr>
                    </a:solidFill>
                  </a:tcPr>
                </a:tc>
                <a:tc>
                  <a:txBody>
                    <a:bodyPr/>
                    <a:lstStyle/>
                    <a:p>
                      <a:pPr algn="ctr">
                        <a:spcAft>
                          <a:spcPts val="0"/>
                        </a:spcAft>
                      </a:pPr>
                      <a:r>
                        <a:rPr lang="ru-RU" sz="2000" b="1" dirty="0">
                          <a:effectLst/>
                          <a:latin typeface="+mn-lt"/>
                          <a:ea typeface="Times New Roman" panose="02020603050405020304" pitchFamily="18" charset="0"/>
                        </a:rPr>
                        <a:t>20</a:t>
                      </a:r>
                      <a:r>
                        <a:rPr lang="en-US" sz="2000" b="1" dirty="0">
                          <a:effectLst/>
                          <a:latin typeface="+mn-lt"/>
                          <a:ea typeface="Times New Roman" panose="02020603050405020304" pitchFamily="18" charset="0"/>
                        </a:rPr>
                        <a:t>1</a:t>
                      </a:r>
                      <a:r>
                        <a:rPr lang="ru-RU" sz="2000" b="1" dirty="0">
                          <a:effectLst/>
                          <a:latin typeface="+mn-lt"/>
                          <a:ea typeface="Times New Roman" panose="02020603050405020304" pitchFamily="18" charset="0"/>
                        </a:rPr>
                        <a:t>7</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20</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11</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ru-RU" sz="2000" b="1" dirty="0" smtClean="0">
                          <a:solidFill>
                            <a:srgbClr val="000000"/>
                          </a:solidFill>
                          <a:effectLst/>
                          <a:latin typeface="+mn-lt"/>
                          <a:ea typeface="Times New Roman" panose="02020603050405020304" pitchFamily="18" charset="0"/>
                        </a:rPr>
                        <a:t>26+1 </a:t>
                      </a:r>
                      <a:r>
                        <a:rPr lang="ru-RU" sz="2000" b="1" dirty="0">
                          <a:solidFill>
                            <a:srgbClr val="000000"/>
                          </a:solidFill>
                          <a:effectLst/>
                          <a:latin typeface="+mn-lt"/>
                          <a:ea typeface="Times New Roman" panose="02020603050405020304" pitchFamily="18" charset="0"/>
                        </a:rPr>
                        <a:t>на земле</a:t>
                      </a:r>
                      <a:endParaRPr lang="ru-RU" sz="20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91934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371600" y="206667"/>
            <a:ext cx="8455186" cy="523220"/>
          </a:xfrm>
          <a:prstGeom prst="rect">
            <a:avLst/>
          </a:prstGeom>
        </p:spPr>
        <p:txBody>
          <a:bodyPr wrap="square">
            <a:spAutoFit/>
          </a:bodyPr>
          <a:lstStyle/>
          <a:p>
            <a:pPr algn="ctr"/>
            <a:r>
              <a:rPr lang="ru-RU" sz="2800" b="1" dirty="0" smtClean="0"/>
              <a:t>ВЕРТОЛЕТЫ КОММЕРЧЕСКОЙ АВИАЦИИ</a:t>
            </a:r>
            <a:endParaRPr lang="ru-RU" sz="2800" b="1" dirty="0"/>
          </a:p>
        </p:txBody>
      </p:sp>
      <p:sp>
        <p:nvSpPr>
          <p:cNvPr id="3" name="Прямоугольник 2"/>
          <p:cNvSpPr/>
          <p:nvPr/>
        </p:nvSpPr>
        <p:spPr>
          <a:xfrm>
            <a:off x="168508" y="729887"/>
            <a:ext cx="9864725" cy="400110"/>
          </a:xfrm>
          <a:prstGeom prst="rect">
            <a:avLst/>
          </a:prstGeom>
        </p:spPr>
        <p:txBody>
          <a:bodyPr wrap="square">
            <a:spAutoFit/>
          </a:bodyPr>
          <a:lstStyle/>
          <a:p>
            <a:r>
              <a:rPr lang="ru-RU" sz="2000" dirty="0" smtClean="0"/>
              <a:t>Относительные показатели аварийности на вертолетах приведены на рисунке 2.</a:t>
            </a:r>
            <a:endParaRPr lang="ru-RU" sz="2000" dirty="0"/>
          </a:p>
        </p:txBody>
      </p:sp>
      <p:pic>
        <p:nvPicPr>
          <p:cNvPr id="4" name="Рисунок 3"/>
          <p:cNvPicPr>
            <a:picLocks noChangeAspect="1"/>
          </p:cNvPicPr>
          <p:nvPr/>
        </p:nvPicPr>
        <p:blipFill>
          <a:blip r:embed="rId2"/>
          <a:stretch>
            <a:fillRect/>
          </a:stretch>
        </p:blipFill>
        <p:spPr>
          <a:xfrm>
            <a:off x="830451" y="1253107"/>
            <a:ext cx="10586634" cy="3319917"/>
          </a:xfrm>
          <a:prstGeom prst="rect">
            <a:avLst/>
          </a:prstGeom>
          <a:noFill/>
          <a:ln>
            <a:noFill/>
          </a:ln>
        </p:spPr>
      </p:pic>
      <p:sp>
        <p:nvSpPr>
          <p:cNvPr id="5" name="Прямоугольник 4"/>
          <p:cNvSpPr/>
          <p:nvPr/>
        </p:nvSpPr>
        <p:spPr>
          <a:xfrm>
            <a:off x="118175" y="4573024"/>
            <a:ext cx="12011186" cy="646331"/>
          </a:xfrm>
          <a:prstGeom prst="rect">
            <a:avLst/>
          </a:prstGeom>
        </p:spPr>
        <p:txBody>
          <a:bodyPr wrap="square">
            <a:spAutoFit/>
          </a:bodyPr>
          <a:lstStyle/>
          <a:p>
            <a:pPr algn="ctr"/>
            <a:r>
              <a:rPr lang="ru-RU" dirty="0" smtClean="0"/>
              <a:t>Рис. 2. Количество авиационных происшествий и катастроф на 100 тыс. часов налета с вертолетами в ГА</a:t>
            </a:r>
            <a:br>
              <a:rPr lang="ru-RU" dirty="0" smtClean="0"/>
            </a:br>
            <a:r>
              <a:rPr lang="ru-RU" dirty="0" smtClean="0"/>
              <a:t>государств-участников Соглашения без АОН</a:t>
            </a:r>
            <a:endParaRPr lang="ru-RU" dirty="0"/>
          </a:p>
        </p:txBody>
      </p:sp>
      <p:sp>
        <p:nvSpPr>
          <p:cNvPr id="6" name="Прямоугольник 5"/>
          <p:cNvSpPr/>
          <p:nvPr/>
        </p:nvSpPr>
        <p:spPr>
          <a:xfrm>
            <a:off x="254000" y="5422555"/>
            <a:ext cx="11450320" cy="1323439"/>
          </a:xfrm>
          <a:prstGeom prst="rect">
            <a:avLst/>
          </a:prstGeom>
        </p:spPr>
        <p:txBody>
          <a:bodyPr wrap="square">
            <a:spAutoFit/>
          </a:bodyPr>
          <a:lstStyle/>
          <a:p>
            <a:r>
              <a:rPr lang="ru-RU" sz="2000" dirty="0" smtClean="0"/>
              <a:t>В 2017 г. показатель аварийности на вертолетах по АП за последние 3 года практически не изменился, по катастрофам этот показатель также не имеет значимой тенденции к изменению. Следует отметить снижение числа жертв катастроф на вертолетах (в 2014 г. – 38 человек, в 2015 г. – 27 человек, в 2016 г. – 25 человек, в 2017 г. – 13 человек и один человек на земле). </a:t>
            </a:r>
            <a:endParaRPr lang="ru-RU" sz="2000" dirty="0"/>
          </a:p>
        </p:txBody>
      </p:sp>
    </p:spTree>
    <p:extLst>
      <p:ext uri="{BB962C8B-B14F-4D97-AF65-F5344CB8AC3E}">
        <p14:creationId xmlns:p14="http://schemas.microsoft.com/office/powerpoint/2010/main" val="1213051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482600" y="120588"/>
            <a:ext cx="11521140" cy="461665"/>
          </a:xfrm>
          <a:prstGeom prst="rect">
            <a:avLst/>
          </a:prstGeom>
        </p:spPr>
        <p:txBody>
          <a:bodyPr wrap="square">
            <a:spAutoFit/>
          </a:bodyPr>
          <a:lstStyle/>
          <a:p>
            <a:pPr algn="ctr"/>
            <a:r>
              <a:rPr lang="ru-RU" sz="2400" b="1" dirty="0"/>
              <a:t>Краткий обзор АП, произошедших на вертолетах коммерческой авиации в 2017 году</a:t>
            </a:r>
          </a:p>
        </p:txBody>
      </p:sp>
      <p:sp>
        <p:nvSpPr>
          <p:cNvPr id="3" name="Прямоугольник 2"/>
          <p:cNvSpPr/>
          <p:nvPr/>
        </p:nvSpPr>
        <p:spPr>
          <a:xfrm>
            <a:off x="267246" y="661886"/>
            <a:ext cx="11613030" cy="400110"/>
          </a:xfrm>
          <a:prstGeom prst="rect">
            <a:avLst/>
          </a:prstGeom>
        </p:spPr>
        <p:txBody>
          <a:bodyPr wrap="square">
            <a:spAutoFit/>
          </a:bodyPr>
          <a:lstStyle/>
          <a:p>
            <a:r>
              <a:rPr lang="ru-RU" sz="2000" b="1" dirty="0" smtClean="0"/>
              <a:t>1)  02.03.2017 </a:t>
            </a:r>
            <a:r>
              <a:rPr lang="ru-RU" sz="2000" b="1" dirty="0"/>
              <a:t>АПБЧЖ с </a:t>
            </a:r>
            <a:r>
              <a:rPr lang="ru-RU" sz="2000" b="1" dirty="0" smtClean="0"/>
              <a:t>Ми-8 </a:t>
            </a:r>
            <a:r>
              <a:rPr lang="ru-RU" sz="2000" b="1" dirty="0"/>
              <a:t>МТВ-1 RA-25129 АО АК «</a:t>
            </a:r>
            <a:r>
              <a:rPr lang="ru-RU" sz="2000" b="1" dirty="0" err="1"/>
              <a:t>Алроса</a:t>
            </a:r>
            <a:r>
              <a:rPr lang="ru-RU" sz="2000" b="1" dirty="0"/>
              <a:t>» </a:t>
            </a:r>
            <a:r>
              <a:rPr lang="ru-RU" sz="2000" b="1" dirty="0" smtClean="0"/>
              <a:t>РФ </a:t>
            </a:r>
            <a:r>
              <a:rPr lang="ru-RU" sz="2000" b="1" dirty="0"/>
              <a:t>в </a:t>
            </a:r>
            <a:r>
              <a:rPr lang="ru-RU" sz="2000" b="1" dirty="0" smtClean="0"/>
              <a:t>Республике Саха </a:t>
            </a:r>
            <a:r>
              <a:rPr lang="ru-RU" sz="2000" b="1" dirty="0"/>
              <a:t>(</a:t>
            </a:r>
            <a:r>
              <a:rPr lang="ru-RU" sz="2000" b="1" dirty="0" smtClean="0"/>
              <a:t>Якутия, РФ) </a:t>
            </a:r>
            <a:endParaRPr lang="ru-RU" sz="2000"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46" y="1256250"/>
            <a:ext cx="7571047" cy="5364685"/>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8207785" y="1141629"/>
            <a:ext cx="3916482" cy="5632311"/>
          </a:xfrm>
          <a:prstGeom prst="rect">
            <a:avLst/>
          </a:prstGeom>
        </p:spPr>
        <p:txBody>
          <a:bodyPr wrap="square">
            <a:spAutoFit/>
          </a:bodyPr>
          <a:lstStyle/>
          <a:p>
            <a:r>
              <a:rPr lang="ru-RU" sz="2000" dirty="0"/>
              <a:t>Выполнялся заказной транспортный рейс по маршруту </a:t>
            </a:r>
            <a:r>
              <a:rPr lang="ru-RU" sz="2000" dirty="0" err="1"/>
              <a:t>Жиганск</a:t>
            </a:r>
            <a:r>
              <a:rPr lang="ru-RU" sz="2000" dirty="0"/>
              <a:t> – Верхнее </a:t>
            </a:r>
            <a:r>
              <a:rPr lang="ru-RU" sz="2000" dirty="0" err="1"/>
              <a:t>Молодово</a:t>
            </a:r>
            <a:r>
              <a:rPr lang="ru-RU" sz="2000" dirty="0" smtClean="0"/>
              <a:t>.</a:t>
            </a:r>
            <a:br>
              <a:rPr lang="ru-RU" sz="2000" dirty="0" smtClean="0"/>
            </a:br>
            <a:r>
              <a:rPr lang="ru-RU" sz="2000" dirty="0" smtClean="0"/>
              <a:t>На </a:t>
            </a:r>
            <a:r>
              <a:rPr lang="ru-RU" sz="2000" dirty="0"/>
              <a:t>борту </a:t>
            </a:r>
            <a:r>
              <a:rPr lang="ru-RU" sz="2000" dirty="0" smtClean="0"/>
              <a:t>находились </a:t>
            </a:r>
            <a:r>
              <a:rPr lang="ru-RU" sz="2000" dirty="0"/>
              <a:t>3 члена экипажа, 2 авиатехника и 19 пассажиров. </a:t>
            </a:r>
            <a:endParaRPr lang="ru-RU" sz="2000" dirty="0" smtClean="0"/>
          </a:p>
          <a:p>
            <a:r>
              <a:rPr lang="ru-RU" sz="2000" dirty="0" smtClean="0"/>
              <a:t>При </a:t>
            </a:r>
            <a:r>
              <a:rPr lang="ru-RU" sz="2000" dirty="0"/>
              <a:t>заходе на посадку экипаж определил нештатную работу одного из двигателей</a:t>
            </a:r>
            <a:r>
              <a:rPr lang="ru-RU" sz="2000" dirty="0" smtClean="0"/>
              <a:t>.</a:t>
            </a:r>
            <a:br>
              <a:rPr lang="ru-RU" sz="2000" dirty="0" smtClean="0"/>
            </a:br>
            <a:r>
              <a:rPr lang="ru-RU" sz="2000" dirty="0" smtClean="0"/>
              <a:t>В </a:t>
            </a:r>
            <a:r>
              <a:rPr lang="ru-RU" sz="2000" dirty="0"/>
              <a:t>дальнейшем, экипаж выключил поочередно оба двигателя и произвел вынужденную посадку </a:t>
            </a:r>
            <a:r>
              <a:rPr lang="ru-RU" sz="2000" dirty="0" smtClean="0"/>
              <a:t>перед </a:t>
            </a:r>
            <a:r>
              <a:rPr lang="ru-RU" sz="2000" dirty="0"/>
              <a:t>собой на лесистую местность</a:t>
            </a:r>
            <a:r>
              <a:rPr lang="ru-RU" sz="2000" dirty="0" smtClean="0"/>
              <a:t>.</a:t>
            </a:r>
          </a:p>
          <a:p>
            <a:r>
              <a:rPr lang="ru-RU" sz="2000" dirty="0" smtClean="0"/>
              <a:t>В </a:t>
            </a:r>
            <a:r>
              <a:rPr lang="ru-RU" sz="2000" dirty="0"/>
              <a:t>результате АП вертолет получил значительные повреждения, находившиеся на борту люди не </a:t>
            </a:r>
            <a:r>
              <a:rPr lang="ru-RU" sz="2000" dirty="0" smtClean="0"/>
              <a:t>пострадали.</a:t>
            </a:r>
            <a:endParaRPr lang="ru-RU" sz="2000" dirty="0"/>
          </a:p>
        </p:txBody>
      </p:sp>
    </p:spTree>
    <p:extLst>
      <p:ext uri="{BB962C8B-B14F-4D97-AF65-F5344CB8AC3E}">
        <p14:creationId xmlns:p14="http://schemas.microsoft.com/office/powerpoint/2010/main" val="220575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62327" y="192358"/>
            <a:ext cx="10749605" cy="400110"/>
          </a:xfrm>
          <a:prstGeom prst="rect">
            <a:avLst/>
          </a:prstGeom>
        </p:spPr>
        <p:txBody>
          <a:bodyPr wrap="square">
            <a:spAutoFit/>
          </a:bodyPr>
          <a:lstStyle/>
          <a:p>
            <a:r>
              <a:rPr lang="ru-RU" sz="2000" b="1" dirty="0" smtClean="0"/>
              <a:t>2)  18.04.2017 </a:t>
            </a:r>
            <a:r>
              <a:rPr lang="ru-RU" sz="2000" b="1" dirty="0"/>
              <a:t>АПБЧЖ с </a:t>
            </a:r>
            <a:r>
              <a:rPr lang="ru-RU" sz="2000" b="1" dirty="0" smtClean="0"/>
              <a:t>Ми-8Т </a:t>
            </a:r>
            <a:r>
              <a:rPr lang="ru-RU" sz="2000" b="1" dirty="0"/>
              <a:t>RA-25377 ООО АК «ВИТЯЗЬ-АЭРО» </a:t>
            </a:r>
            <a:r>
              <a:rPr lang="ru-RU" sz="2000" b="1" dirty="0" smtClean="0"/>
              <a:t>РФ </a:t>
            </a:r>
            <a:r>
              <a:rPr lang="ru-RU" sz="2000" b="1" dirty="0"/>
              <a:t>в Камчатском </a:t>
            </a:r>
            <a:r>
              <a:rPr lang="ru-RU" sz="2000" b="1" dirty="0" smtClean="0"/>
              <a:t>крае (РФ)</a:t>
            </a:r>
            <a:endParaRPr lang="ru-RU" sz="2000" b="1" dirty="0"/>
          </a:p>
        </p:txBody>
      </p:sp>
      <p:sp>
        <p:nvSpPr>
          <p:cNvPr id="3" name="Прямоугольник 2"/>
          <p:cNvSpPr/>
          <p:nvPr/>
        </p:nvSpPr>
        <p:spPr>
          <a:xfrm>
            <a:off x="8014447" y="646331"/>
            <a:ext cx="4134196" cy="4401205"/>
          </a:xfrm>
          <a:prstGeom prst="rect">
            <a:avLst/>
          </a:prstGeom>
        </p:spPr>
        <p:txBody>
          <a:bodyPr wrap="square">
            <a:spAutoFit/>
          </a:bodyPr>
          <a:lstStyle/>
          <a:p>
            <a:r>
              <a:rPr lang="ru-RU" sz="2000" dirty="0"/>
              <a:t>Выполнялся коммерческий рейс по перевозке пассажиров по маршруту п. п. «Снежная Долина» – склон вулкана </a:t>
            </a:r>
            <a:r>
              <a:rPr lang="ru-RU" sz="2000" dirty="0" err="1"/>
              <a:t>Мутновский</a:t>
            </a:r>
            <a:r>
              <a:rPr lang="ru-RU" sz="2000" dirty="0"/>
              <a:t> – п. п. «Снежная Долина».  </a:t>
            </a:r>
          </a:p>
          <a:p>
            <a:r>
              <a:rPr lang="ru-RU" sz="2000" dirty="0"/>
              <a:t>Цель полета – высадка пассажиров на склоне вулкана для спуска на сноубордах и горных </a:t>
            </a:r>
            <a:r>
              <a:rPr lang="ru-RU" sz="2000" dirty="0" smtClean="0"/>
              <a:t>лыжах.</a:t>
            </a:r>
          </a:p>
          <a:p>
            <a:r>
              <a:rPr lang="ru-RU" sz="2000" dirty="0" smtClean="0"/>
              <a:t>Общее </a:t>
            </a:r>
            <a:r>
              <a:rPr lang="ru-RU" sz="2000" dirty="0"/>
              <a:t>количество пассажиров на борту ВС составило 20 </a:t>
            </a:r>
            <a:r>
              <a:rPr lang="ru-RU" sz="2000" dirty="0" smtClean="0"/>
              <a:t>человек (из них: </a:t>
            </a:r>
            <a:r>
              <a:rPr lang="ru-RU" sz="2000" dirty="0"/>
              <a:t>17 </a:t>
            </a:r>
            <a:r>
              <a:rPr lang="ru-RU" sz="2000" dirty="0" smtClean="0"/>
              <a:t>- граждане </a:t>
            </a:r>
            <a:r>
              <a:rPr lang="ru-RU" sz="2000" dirty="0"/>
              <a:t>США, Франции, Монако, Италии, </a:t>
            </a:r>
            <a:r>
              <a:rPr lang="ru-RU" sz="2000" dirty="0" smtClean="0"/>
              <a:t>Великобритании;</a:t>
            </a:r>
            <a:br>
              <a:rPr lang="ru-RU" sz="2000" dirty="0" smtClean="0"/>
            </a:br>
            <a:r>
              <a:rPr lang="ru-RU" sz="2000" dirty="0" smtClean="0"/>
              <a:t>трое - граждане </a:t>
            </a:r>
            <a:r>
              <a:rPr lang="ru-RU" sz="2000" dirty="0"/>
              <a:t>РФ (представители </a:t>
            </a:r>
            <a:r>
              <a:rPr lang="ru-RU" sz="2000" dirty="0" smtClean="0"/>
              <a:t>туроператора, </a:t>
            </a:r>
            <a:r>
              <a:rPr lang="ru-RU" sz="2000" dirty="0"/>
              <a:t>переводчики).</a:t>
            </a:r>
          </a:p>
        </p:txBody>
      </p:sp>
      <p:pic>
        <p:nvPicPr>
          <p:cNvPr id="4" name="Рисунок 3"/>
          <p:cNvPicPr>
            <a:picLocks noChangeAspect="1"/>
          </p:cNvPicPr>
          <p:nvPr/>
        </p:nvPicPr>
        <p:blipFill rotWithShape="1">
          <a:blip r:embed="rId2"/>
          <a:srcRect l="2004" r="956" b="1275"/>
          <a:stretch/>
        </p:blipFill>
        <p:spPr>
          <a:xfrm>
            <a:off x="194733" y="717991"/>
            <a:ext cx="7433900" cy="4260409"/>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32452" y="5155263"/>
            <a:ext cx="11590495" cy="1631216"/>
          </a:xfrm>
          <a:prstGeom prst="rect">
            <a:avLst/>
          </a:prstGeom>
        </p:spPr>
        <p:txBody>
          <a:bodyPr wrap="square">
            <a:spAutoFit/>
          </a:bodyPr>
          <a:lstStyle/>
          <a:p>
            <a:r>
              <a:rPr lang="ru-RU" sz="2000" dirty="0" smtClean="0"/>
              <a:t>При </a:t>
            </a:r>
            <a:r>
              <a:rPr lang="ru-RU" sz="2000" dirty="0"/>
              <a:t>выполнении захода на площадку, подобранную с воздуха, на высоте 2150 м вертолет столкнулся со склоном вулкана и опрокинулся на правый борт.</a:t>
            </a:r>
          </a:p>
          <a:p>
            <a:r>
              <a:rPr lang="ru-RU" sz="2000" dirty="0"/>
              <a:t>В результате АП вертолет получил повреждения, 3 пассажира </a:t>
            </a:r>
            <a:r>
              <a:rPr lang="ru-RU" sz="2000" dirty="0" smtClean="0"/>
              <a:t>(граждане США</a:t>
            </a:r>
            <a:r>
              <a:rPr lang="ru-RU" sz="2000" dirty="0"/>
              <a:t>, </a:t>
            </a:r>
            <a:r>
              <a:rPr lang="ru-RU" sz="2000" dirty="0" smtClean="0"/>
              <a:t>Франции </a:t>
            </a:r>
            <a:r>
              <a:rPr lang="ru-RU" sz="2000" dirty="0"/>
              <a:t>и </a:t>
            </a:r>
            <a:r>
              <a:rPr lang="ru-RU" sz="2000" dirty="0" smtClean="0"/>
              <a:t>РФ</a:t>
            </a:r>
            <a:r>
              <a:rPr lang="ru-RU" sz="2000" dirty="0"/>
              <a:t>) получили серьезные травмы.</a:t>
            </a:r>
          </a:p>
          <a:p>
            <a:r>
              <a:rPr lang="ru-RU" sz="2000" dirty="0"/>
              <a:t>Экипаж и остальные 17 пассажиров не пострадали.</a:t>
            </a:r>
          </a:p>
        </p:txBody>
      </p:sp>
    </p:spTree>
    <p:extLst>
      <p:ext uri="{BB962C8B-B14F-4D97-AF65-F5344CB8AC3E}">
        <p14:creationId xmlns:p14="http://schemas.microsoft.com/office/powerpoint/2010/main" val="3846479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26999" y="101211"/>
            <a:ext cx="11971867" cy="400110"/>
          </a:xfrm>
          <a:prstGeom prst="rect">
            <a:avLst/>
          </a:prstGeom>
        </p:spPr>
        <p:txBody>
          <a:bodyPr wrap="square">
            <a:spAutoFit/>
          </a:bodyPr>
          <a:lstStyle/>
          <a:p>
            <a:r>
              <a:rPr lang="ru-RU" sz="2000" b="1" dirty="0" smtClean="0"/>
              <a:t>3) 04.05.2017 </a:t>
            </a:r>
            <a:r>
              <a:rPr lang="ru-RU" sz="2000" b="1" dirty="0"/>
              <a:t>катастрофа вертолета </a:t>
            </a:r>
            <a:r>
              <a:rPr lang="ru-RU" sz="2000" b="1" dirty="0" smtClean="0"/>
              <a:t>R-44 </a:t>
            </a:r>
            <a:r>
              <a:rPr lang="ru-RU" sz="2000" b="1" dirty="0"/>
              <a:t>RA-04156 ЗАО АК «</a:t>
            </a:r>
            <a:r>
              <a:rPr lang="ru-RU" sz="2000" b="1" dirty="0" err="1"/>
              <a:t>Лайт</a:t>
            </a:r>
            <a:r>
              <a:rPr lang="ru-RU" sz="2000" b="1" dirty="0"/>
              <a:t> Эйр» </a:t>
            </a:r>
            <a:r>
              <a:rPr lang="ru-RU" sz="2000" b="1" dirty="0" smtClean="0"/>
              <a:t>РФ </a:t>
            </a:r>
            <a:r>
              <a:rPr lang="ru-RU" sz="2000" b="1" dirty="0"/>
              <a:t>в Республике </a:t>
            </a:r>
            <a:r>
              <a:rPr lang="ru-RU" sz="2000" b="1" dirty="0" smtClean="0"/>
              <a:t>Башкортостан (РФ)</a:t>
            </a:r>
            <a:endParaRPr lang="ru-RU" sz="2000" b="1" dirty="0"/>
          </a:p>
        </p:txBody>
      </p:sp>
      <p:sp>
        <p:nvSpPr>
          <p:cNvPr id="4" name="Прямоугольник 3"/>
          <p:cNvSpPr/>
          <p:nvPr/>
        </p:nvSpPr>
        <p:spPr>
          <a:xfrm>
            <a:off x="7298269" y="590520"/>
            <a:ext cx="4804583" cy="5324535"/>
          </a:xfrm>
          <a:prstGeom prst="rect">
            <a:avLst/>
          </a:prstGeom>
        </p:spPr>
        <p:txBody>
          <a:bodyPr wrap="square">
            <a:spAutoFit/>
          </a:bodyPr>
          <a:lstStyle/>
          <a:p>
            <a:r>
              <a:rPr lang="ru-RU" sz="2000" dirty="0"/>
              <a:t>В соответствии с договором между ЗАО АК «</a:t>
            </a:r>
            <a:r>
              <a:rPr lang="ru-RU" sz="2000" dirty="0" err="1"/>
              <a:t>Лайт</a:t>
            </a:r>
            <a:r>
              <a:rPr lang="ru-RU" sz="2000" dirty="0"/>
              <a:t> Эйр» и ГБУ «Центр предупреждения и тушения лесных пожаров Республики Башкортостан» по оказанию услуг по авиапатрулированию, 03.05.2017 планировались полеты вертолета на осмотр лесных массивов севернее г. Белорецка с представителями заказчика на борту</a:t>
            </a:r>
            <a:r>
              <a:rPr lang="ru-RU" sz="2000" dirty="0" smtClean="0"/>
              <a:t>.</a:t>
            </a:r>
          </a:p>
          <a:p>
            <a:r>
              <a:rPr lang="ru-RU" sz="2000" dirty="0"/>
              <a:t>Примерно в </a:t>
            </a:r>
            <a:r>
              <a:rPr lang="ru-RU" sz="2000" dirty="0" smtClean="0"/>
              <a:t>09:45 </a:t>
            </a:r>
            <a:r>
              <a:rPr lang="ru-RU" sz="2000" dirty="0"/>
              <a:t>КВС выполнил </a:t>
            </a:r>
            <a:r>
              <a:rPr lang="ru-RU" sz="2000" dirty="0" smtClean="0"/>
              <a:t>взлет</a:t>
            </a:r>
            <a:br>
              <a:rPr lang="ru-RU" sz="2000" dirty="0" smtClean="0"/>
            </a:br>
            <a:r>
              <a:rPr lang="ru-RU" sz="2000" dirty="0" smtClean="0"/>
              <a:t>с </a:t>
            </a:r>
            <a:r>
              <a:rPr lang="ru-RU" sz="2000" dirty="0" err="1" smtClean="0"/>
              <a:t>п.п</a:t>
            </a:r>
            <a:r>
              <a:rPr lang="ru-RU" sz="2000" dirty="0"/>
              <a:t>. </a:t>
            </a:r>
            <a:r>
              <a:rPr lang="ru-RU" sz="2000" dirty="0" err="1"/>
              <a:t>Верхнебельский</a:t>
            </a:r>
            <a:r>
              <a:rPr lang="ru-RU" sz="2000" dirty="0"/>
              <a:t> и должен был следовать на аэродром Уфа. На </a:t>
            </a:r>
            <a:r>
              <a:rPr lang="ru-RU" sz="2000" dirty="0" smtClean="0"/>
              <a:t>борту находились </a:t>
            </a:r>
            <a:r>
              <a:rPr lang="ru-RU" sz="2000" dirty="0"/>
              <a:t>два пассажира: летчик-наблюдатель и </a:t>
            </a:r>
            <a:r>
              <a:rPr lang="ru-RU" sz="2000" dirty="0" err="1" smtClean="0"/>
              <a:t>и.о</a:t>
            </a:r>
            <a:r>
              <a:rPr lang="ru-RU" sz="2000" dirty="0" smtClean="0"/>
              <a:t>. </a:t>
            </a:r>
            <a:r>
              <a:rPr lang="ru-RU" sz="2000" dirty="0"/>
              <a:t>директора ГБУ «Центр предупреждения и тушения лесных пожаров Республики Башкортостан».</a:t>
            </a:r>
          </a:p>
          <a:p>
            <a:endParaRPr lang="ru-RU" sz="2000" dirty="0"/>
          </a:p>
        </p:txBody>
      </p:sp>
      <p:sp>
        <p:nvSpPr>
          <p:cNvPr id="7" name="Прямоугольник 6"/>
          <p:cNvSpPr/>
          <p:nvPr/>
        </p:nvSpPr>
        <p:spPr>
          <a:xfrm>
            <a:off x="127000" y="4942747"/>
            <a:ext cx="11971867" cy="1631216"/>
          </a:xfrm>
          <a:prstGeom prst="rect">
            <a:avLst/>
          </a:prstGeom>
        </p:spPr>
        <p:txBody>
          <a:bodyPr wrap="square">
            <a:spAutoFit/>
          </a:bodyPr>
          <a:lstStyle/>
          <a:p>
            <a:r>
              <a:rPr lang="ru-RU" sz="2000" dirty="0"/>
              <a:t>В 10:20, в установленное время контрольной радиосвязи</a:t>
            </a:r>
            <a:r>
              <a:rPr lang="ru-RU" sz="2000" dirty="0" smtClean="0"/>
              <a:t>,</a:t>
            </a:r>
            <a:br>
              <a:rPr lang="ru-RU" sz="2000" dirty="0" smtClean="0"/>
            </a:br>
            <a:r>
              <a:rPr lang="ru-RU" sz="2000" dirty="0" smtClean="0"/>
              <a:t>КВС </a:t>
            </a:r>
            <a:r>
              <a:rPr lang="ru-RU" sz="2000" dirty="0"/>
              <a:t>не вышел на связь</a:t>
            </a:r>
            <a:r>
              <a:rPr lang="ru-RU" sz="2000" dirty="0" smtClean="0"/>
              <a:t>. Предпринятыми поисками</a:t>
            </a:r>
            <a:br>
              <a:rPr lang="ru-RU" sz="2000" dirty="0" smtClean="0"/>
            </a:br>
            <a:r>
              <a:rPr lang="ru-RU" sz="2000" dirty="0" smtClean="0"/>
              <a:t>ВС </a:t>
            </a:r>
            <a:r>
              <a:rPr lang="ru-RU" sz="2000" dirty="0"/>
              <a:t>обнаружено 04.05.2017 в 53 км западнее г. Белорецка. </a:t>
            </a:r>
          </a:p>
          <a:p>
            <a:r>
              <a:rPr lang="ru-RU" sz="2000" dirty="0"/>
              <a:t>Исследование, проведенное ФАУ «</a:t>
            </a:r>
            <a:r>
              <a:rPr lang="ru-RU" sz="2000" dirty="0" err="1"/>
              <a:t>Авиарегистр</a:t>
            </a:r>
            <a:r>
              <a:rPr lang="ru-RU" sz="2000" dirty="0"/>
              <a:t> РФ», показало, что падение вертолета произошло с не вращающимися лопастями НВ</a:t>
            </a:r>
            <a:r>
              <a:rPr lang="ru-RU" sz="2000" dirty="0" smtClean="0"/>
              <a:t>. В </a:t>
            </a:r>
            <a:r>
              <a:rPr lang="ru-RU" sz="2000" dirty="0"/>
              <a:t>результате АП вертолет разрушен, </a:t>
            </a:r>
            <a:r>
              <a:rPr lang="ru-RU" sz="2000" b="1" dirty="0">
                <a:solidFill>
                  <a:srgbClr val="FF0000"/>
                </a:solidFill>
              </a:rPr>
              <a:t>КВС и пассажиры погибли</a:t>
            </a:r>
            <a:r>
              <a:rPr lang="ru-RU" sz="2000" dirty="0"/>
              <a:t>.</a:t>
            </a: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7456" t="7012" b="2523"/>
          <a:stretch/>
        </p:blipFill>
        <p:spPr>
          <a:xfrm>
            <a:off x="220133" y="685800"/>
            <a:ext cx="6935689" cy="4072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594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52397" y="299286"/>
            <a:ext cx="10938936" cy="400110"/>
          </a:xfrm>
          <a:prstGeom prst="rect">
            <a:avLst/>
          </a:prstGeom>
        </p:spPr>
        <p:txBody>
          <a:bodyPr wrap="square">
            <a:spAutoFit/>
          </a:bodyPr>
          <a:lstStyle/>
          <a:p>
            <a:r>
              <a:rPr lang="ru-RU" sz="2000" b="1" dirty="0" smtClean="0"/>
              <a:t>4) 24.05.2017 </a:t>
            </a:r>
            <a:r>
              <a:rPr lang="ru-RU" sz="2000" b="1" dirty="0"/>
              <a:t>АПБЧЖ с </a:t>
            </a:r>
            <a:r>
              <a:rPr lang="ru-RU" sz="2000" b="1" dirty="0" smtClean="0"/>
              <a:t>Ка-26 </a:t>
            </a:r>
            <a:r>
              <a:rPr lang="ru-RU" sz="2000" b="1" dirty="0"/>
              <a:t>RA-19552 ООО АП «Газпром Авиа»  </a:t>
            </a:r>
            <a:r>
              <a:rPr lang="ru-RU" sz="2000" b="1" dirty="0" smtClean="0"/>
              <a:t>РФ </a:t>
            </a:r>
            <a:r>
              <a:rPr lang="ru-RU" sz="2000" b="1" dirty="0"/>
              <a:t>в Орловской </a:t>
            </a:r>
            <a:r>
              <a:rPr lang="ru-RU" sz="2000" b="1" dirty="0" smtClean="0"/>
              <a:t>области (РФ) </a:t>
            </a:r>
            <a:endParaRPr lang="ru-RU" sz="2000" b="1"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3371" r="13019" b="7118"/>
          <a:stretch/>
        </p:blipFill>
        <p:spPr>
          <a:xfrm>
            <a:off x="152397" y="973746"/>
            <a:ext cx="6903113" cy="506457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7239699" y="831756"/>
            <a:ext cx="4910356" cy="4324261"/>
          </a:xfrm>
          <a:prstGeom prst="rect">
            <a:avLst/>
          </a:prstGeom>
        </p:spPr>
        <p:txBody>
          <a:bodyPr wrap="square">
            <a:spAutoFit/>
          </a:bodyPr>
          <a:lstStyle/>
          <a:p>
            <a:pPr>
              <a:spcAft>
                <a:spcPts val="600"/>
              </a:spcAft>
            </a:pPr>
            <a:r>
              <a:rPr lang="ru-RU" sz="2000" dirty="0"/>
              <a:t>Выполнялись поисково-съемочные работы по мониторингу магистрального </a:t>
            </a:r>
            <a:r>
              <a:rPr lang="ru-RU" sz="2000" dirty="0" smtClean="0"/>
              <a:t>газопровода.</a:t>
            </a:r>
          </a:p>
          <a:p>
            <a:pPr>
              <a:spcAft>
                <a:spcPts val="600"/>
              </a:spcAft>
            </a:pPr>
            <a:r>
              <a:rPr lang="ru-RU" sz="2000" dirty="0" smtClean="0"/>
              <a:t>На </a:t>
            </a:r>
            <a:r>
              <a:rPr lang="ru-RU" sz="2000" dirty="0"/>
              <a:t>борту ВС находились 2 члена </a:t>
            </a:r>
            <a:r>
              <a:rPr lang="ru-RU" sz="2000" dirty="0" smtClean="0"/>
              <a:t>экипажа и </a:t>
            </a:r>
            <a:r>
              <a:rPr lang="ru-RU" sz="2000" dirty="0"/>
              <a:t>2 служебных пассажира</a:t>
            </a:r>
            <a:r>
              <a:rPr lang="ru-RU" sz="2000" dirty="0" smtClean="0"/>
              <a:t>.</a:t>
            </a:r>
          </a:p>
          <a:p>
            <a:pPr>
              <a:spcAft>
                <a:spcPts val="600"/>
              </a:spcAft>
            </a:pPr>
            <a:r>
              <a:rPr lang="ru-RU" sz="2000" dirty="0"/>
              <a:t>Со слов КВС, в полете произошла потеря мощности СУ, не позволившая выдерживать заданную высоту полета</a:t>
            </a:r>
            <a:r>
              <a:rPr lang="ru-RU" sz="2000" dirty="0" smtClean="0"/>
              <a:t>.</a:t>
            </a:r>
          </a:p>
          <a:p>
            <a:pPr>
              <a:spcAft>
                <a:spcPts val="600"/>
              </a:spcAft>
            </a:pPr>
            <a:r>
              <a:rPr lang="ru-RU" sz="2000" dirty="0" smtClean="0"/>
              <a:t>При </a:t>
            </a:r>
            <a:r>
              <a:rPr lang="ru-RU" sz="2000" dirty="0"/>
              <a:t>выполнении вынужденной посадки на площадку, подобранную с воздуха, произошло повреждение передней левой опоры </a:t>
            </a:r>
            <a:r>
              <a:rPr lang="ru-RU" sz="2000" dirty="0" smtClean="0"/>
              <a:t>шасси с </a:t>
            </a:r>
            <a:r>
              <a:rPr lang="ru-RU" sz="2000" dirty="0"/>
              <a:t>последующим опрокидыванием вертолета на левый борт</a:t>
            </a:r>
            <a:r>
              <a:rPr lang="ru-RU" sz="2000" dirty="0" smtClean="0"/>
              <a:t>.</a:t>
            </a:r>
            <a:endParaRPr lang="ru-RU" sz="2000" dirty="0"/>
          </a:p>
        </p:txBody>
      </p:sp>
      <p:sp>
        <p:nvSpPr>
          <p:cNvPr id="5" name="Прямоугольник 4"/>
          <p:cNvSpPr/>
          <p:nvPr/>
        </p:nvSpPr>
        <p:spPr>
          <a:xfrm>
            <a:off x="152397" y="6312670"/>
            <a:ext cx="10047682" cy="400110"/>
          </a:xfrm>
          <a:prstGeom prst="rect">
            <a:avLst/>
          </a:prstGeom>
        </p:spPr>
        <p:txBody>
          <a:bodyPr wrap="square">
            <a:spAutoFit/>
          </a:bodyPr>
          <a:lstStyle/>
          <a:p>
            <a:r>
              <a:rPr lang="ru-RU" sz="2000" dirty="0" smtClean="0"/>
              <a:t>В </a:t>
            </a:r>
            <a:r>
              <a:rPr lang="ru-RU" sz="2000" dirty="0"/>
              <a:t>результате АП вертолет получил значительные повреждения, люди не </a:t>
            </a:r>
            <a:r>
              <a:rPr lang="ru-RU" sz="2000" dirty="0" smtClean="0"/>
              <a:t>пострадали.</a:t>
            </a:r>
            <a:endParaRPr lang="ru-RU" sz="2000" dirty="0"/>
          </a:p>
        </p:txBody>
      </p:sp>
    </p:spTree>
    <p:extLst>
      <p:ext uri="{BB962C8B-B14F-4D97-AF65-F5344CB8AC3E}">
        <p14:creationId xmlns:p14="http://schemas.microsoft.com/office/powerpoint/2010/main" val="27871128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docProps/app.xml><?xml version="1.0" encoding="utf-8"?>
<Properties xmlns="http://schemas.openxmlformats.org/officeDocument/2006/extended-properties" xmlns:vt="http://schemas.openxmlformats.org/officeDocument/2006/docPropsVTypes">
  <Template>Integral</Template>
  <TotalTime>1273</TotalTime>
  <Words>3513</Words>
  <Application>Microsoft Office PowerPoint</Application>
  <PresentationFormat>Широкоэкранный</PresentationFormat>
  <Paragraphs>235</Paragraphs>
  <Slides>36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36</vt:i4>
      </vt:variant>
    </vt:vector>
  </HeadingPairs>
  <TitlesOfParts>
    <vt:vector size="43" baseType="lpstr">
      <vt:lpstr>Arial</vt:lpstr>
      <vt:lpstr>Calibri</vt:lpstr>
      <vt:lpstr>Times New Roman</vt:lpstr>
      <vt:lpstr>Tw Cen MT</vt:lpstr>
      <vt:lpstr>Tw Cen MT Condensed</vt:lpstr>
      <vt:lpstr>Wingdings 3</vt:lpstr>
      <vt:lpstr>Интеграл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dc:creator>
  <cp:lastModifiedBy>hia.logo@gmail.com</cp:lastModifiedBy>
  <cp:revision>102</cp:revision>
  <dcterms:created xsi:type="dcterms:W3CDTF">2018-05-14T13:28:40Z</dcterms:created>
  <dcterms:modified xsi:type="dcterms:W3CDTF">2018-05-30T08:06:08Z</dcterms:modified>
</cp:coreProperties>
</file>