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92" r:id="rId2"/>
    <p:sldId id="294" r:id="rId3"/>
    <p:sldId id="293" r:id="rId4"/>
    <p:sldId id="259" r:id="rId5"/>
    <p:sldId id="261" r:id="rId6"/>
    <p:sldId id="264" r:id="rId7"/>
    <p:sldId id="265" r:id="rId8"/>
    <p:sldId id="276" r:id="rId9"/>
    <p:sldId id="269" r:id="rId10"/>
    <p:sldId id="267" r:id="rId11"/>
    <p:sldId id="266" r:id="rId12"/>
    <p:sldId id="283" r:id="rId13"/>
    <p:sldId id="270" r:id="rId14"/>
    <p:sldId id="272" r:id="rId15"/>
    <p:sldId id="280" r:id="rId16"/>
    <p:sldId id="274" r:id="rId17"/>
    <p:sldId id="275" r:id="rId18"/>
    <p:sldId id="286" r:id="rId19"/>
    <p:sldId id="287" r:id="rId20"/>
    <p:sldId id="288" r:id="rId21"/>
    <p:sldId id="289" r:id="rId22"/>
    <p:sldId id="291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15620" autoAdjust="0"/>
    <p:restoredTop sz="94728" autoAdjust="0"/>
  </p:normalViewPr>
  <p:slideViewPr>
    <p:cSldViewPr>
      <p:cViewPr>
        <p:scale>
          <a:sx n="100" d="100"/>
          <a:sy n="100" d="100"/>
        </p:scale>
        <p:origin x="-2676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A57A7A-79AD-44BA-B20A-987B60B32506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578284-69CB-47D5-983A-08D8562AAC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95B3C-3596-4015-8D6D-4DCBF27A2D92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0D17D-FA16-47C2-9F1F-461308C757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2445-7B86-41BE-B6C5-1968D65BB3C2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4C7E3-D472-4084-A9B6-58418C7D3A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936B1-328F-436E-B1FF-25FCBDE4BCCB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8206-A717-4866-8FD8-C3116938F5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2915C-7797-48DF-BF6B-C0504CAFF13F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EC068-D203-4A18-8D18-A146C57D6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7AD46-98F4-4612-8555-5162ABC4CA1F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82C3D-5C38-463D-BF13-4FDDCA9639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2D8D-ABE8-40B6-82D7-894874A95EF4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9A046-68A0-4814-8988-36165CD706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F1F64-10A6-4AEC-B72F-7271782D304C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0AE5-780C-4E4C-8C96-CCE434E7C9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7D71-0749-4D79-A10A-D770B6200094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4E984-F0F3-4E5A-8AFF-F3A16BEA4A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4391C-D97E-4BD7-ACC4-BDB0BAC60682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80B7E-D6A3-4B50-B17E-AF5C3E062E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24CC-1ACE-4E96-8A6A-646AAD865720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6382B-28E8-45D4-8312-100A509FD8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0B42B-D22A-4F5E-A52B-AFB0EB660143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49465-AD83-4A74-8D4C-784282E29E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38E45E-2A94-48B3-B20A-3BCD00718AB1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F5996D-0CA3-4803-9CF3-98A83A3839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3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4" r:id="rId9"/>
    <p:sldLayoutId id="2147483730" r:id="rId10"/>
    <p:sldLayoutId id="2147483731" r:id="rId11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745531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Требования к светосигнальному оборудованию для посадочных площадок (</a:t>
            </a:r>
            <a:r>
              <a:rPr lang="ru-RU" sz="3600" b="1" dirty="0" smtClean="0">
                <a:solidFill>
                  <a:srgbClr val="002060"/>
                </a:solidFill>
              </a:rPr>
              <a:t>ФАП-69)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196752"/>
            <a:ext cx="1814972" cy="1201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914523"/>
            <a:ext cx="1716782" cy="1716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4847125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Открытое заседание комитетов АВИ Летного и Без</a:t>
            </a:r>
            <a:r>
              <a:rPr lang="ru-RU" sz="2200" b="1" dirty="0">
                <a:solidFill>
                  <a:srgbClr val="002060"/>
                </a:solidFill>
              </a:rPr>
              <a:t>о</a:t>
            </a:r>
            <a:r>
              <a:rPr lang="ru-RU" sz="2200" b="1" dirty="0" smtClean="0">
                <a:solidFill>
                  <a:srgbClr val="002060"/>
                </a:solidFill>
              </a:rPr>
              <a:t>пасности полетов на вертолетах 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200" dirty="0" err="1" smtClean="0">
                <a:solidFill>
                  <a:srgbClr val="002060"/>
                </a:solidFill>
              </a:rPr>
              <a:t>HeliRussia</a:t>
            </a:r>
            <a:endParaRPr lang="ru-RU" sz="2200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dirty="0" smtClean="0">
                <a:solidFill>
                  <a:srgbClr val="002060"/>
                </a:solidFill>
              </a:rPr>
              <a:t> - 24 </a:t>
            </a:r>
            <a:r>
              <a:rPr lang="ru-RU" sz="2200" dirty="0">
                <a:solidFill>
                  <a:srgbClr val="002060"/>
                </a:solidFill>
              </a:rPr>
              <a:t>мая </a:t>
            </a:r>
            <a:r>
              <a:rPr lang="ru-RU" sz="2200" dirty="0" smtClean="0">
                <a:solidFill>
                  <a:srgbClr val="002060"/>
                </a:solidFill>
              </a:rPr>
              <a:t>2018 - 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9"/>
          <p:cNvSpPr txBox="1">
            <a:spLocks noChangeArrowheads="1"/>
          </p:cNvSpPr>
          <p:nvPr/>
        </p:nvSpPr>
        <p:spPr bwMode="auto">
          <a:xfrm>
            <a:off x="5357813" y="4714875"/>
            <a:ext cx="3786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8596" y="6286520"/>
            <a:ext cx="3571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3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Высота огней зоны 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FATO </a:t>
            </a:r>
            <a:endParaRPr lang="ru-RU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071934" y="500042"/>
            <a:ext cx="4892679" cy="92333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50 </a:t>
            </a:r>
            <a:r>
              <a:rPr lang="ru-RU" dirty="0"/>
              <a:t>Высота огней не должна превышать 0.45 м над уровнем земли (снежного покрова).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350312" cy="5610208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357430"/>
            <a:ext cx="4714908" cy="377192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572000" y="6286520"/>
            <a:ext cx="3571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4 Огни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зоны 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FATO 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596" y="4286256"/>
            <a:ext cx="8496300" cy="231457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53 </a:t>
            </a:r>
            <a:r>
              <a:rPr lang="ru-RU" dirty="0"/>
              <a:t>Огни периметра зоны </a:t>
            </a:r>
            <a:r>
              <a:rPr lang="en-US" dirty="0"/>
              <a:t>TLOF</a:t>
            </a:r>
            <a:r>
              <a:rPr lang="ru-RU" dirty="0"/>
              <a:t> должны располагаться по краю зоны, объявленной для использования ночью в качестве приземления и отрыва, или в пределах расстояния, равного 1.5 м от края зоны. При этом, если зона </a:t>
            </a:r>
            <a:r>
              <a:rPr lang="en-US" dirty="0"/>
              <a:t>TLOF</a:t>
            </a:r>
            <a:r>
              <a:rPr lang="ru-RU" dirty="0"/>
              <a:t> имеет форму квадрата, минимальное количество огней должно быть равным четырем, включая огонь в каждом углу, либо огни должны быть равномерно установлены по периметру зоны приземления и отрыва. В случае если зона </a:t>
            </a:r>
            <a:r>
              <a:rPr lang="en-US" dirty="0"/>
              <a:t>TLOF</a:t>
            </a:r>
            <a:r>
              <a:rPr lang="ru-RU" dirty="0"/>
              <a:t> представляет собой круг, минимальное количество огней должно быть не менее 10 (рис.1</a:t>
            </a:r>
            <a:r>
              <a:rPr lang="ru-RU" dirty="0" smtClean="0"/>
              <a:t>, 2</a:t>
            </a:r>
            <a:r>
              <a:rPr lang="ru-RU" dirty="0"/>
              <a:t>).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28596" y="1785926"/>
            <a:ext cx="8496300" cy="231457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dirty="0"/>
              <a:t>п. </a:t>
            </a:r>
            <a:r>
              <a:rPr lang="ru-RU" dirty="0" smtClean="0"/>
              <a:t>52 </a:t>
            </a:r>
            <a:r>
              <a:rPr lang="ru-RU" dirty="0"/>
              <a:t>Система огней зоны </a:t>
            </a:r>
            <a:r>
              <a:rPr lang="en-US" dirty="0"/>
              <a:t>TLOF </a:t>
            </a:r>
            <a:r>
              <a:rPr lang="ru-RU" dirty="0"/>
              <a:t>на посадочной площадке, расположенной на уровне поверхности, должна состоять из одного или нескольких следующих средств:</a:t>
            </a:r>
          </a:p>
          <a:p>
            <a:pPr marL="342900" indent="-342900"/>
            <a:r>
              <a:rPr lang="ru-RU" dirty="0"/>
              <a:t>  - огней периметра;</a:t>
            </a:r>
          </a:p>
          <a:p>
            <a:pPr marL="342900" indent="-342900"/>
            <a:r>
              <a:rPr lang="ru-RU" dirty="0"/>
              <a:t>  - прожекторов;</a:t>
            </a:r>
          </a:p>
          <a:p>
            <a:pPr marL="342900" indent="-342900"/>
            <a:r>
              <a:rPr lang="ru-RU" dirty="0"/>
              <a:t>  - наборов сегментированных точечных источников света (далее - </a:t>
            </a:r>
            <a:r>
              <a:rPr lang="en-US" dirty="0"/>
              <a:t>ASPSL</a:t>
            </a:r>
            <a:r>
              <a:rPr lang="ru-RU" dirty="0"/>
              <a:t>) или люминесцентных блоков (далее – </a:t>
            </a:r>
            <a:r>
              <a:rPr lang="en-US" dirty="0"/>
              <a:t>LP</a:t>
            </a:r>
            <a:r>
              <a:rPr lang="ru-RU" dirty="0"/>
              <a:t>), когда применение огней периметра и прожекторов непрактично и когда имеются огни зоны </a:t>
            </a:r>
            <a:r>
              <a:rPr lang="en-US" dirty="0"/>
              <a:t>FATO</a:t>
            </a:r>
            <a:r>
              <a:rPr lang="ru-RU" dirty="0"/>
              <a:t>.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28596" y="714356"/>
            <a:ext cx="8496300" cy="941387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51 </a:t>
            </a:r>
            <a:r>
              <a:rPr lang="ru-RU" dirty="0"/>
              <a:t>Система огней зоны </a:t>
            </a:r>
            <a:r>
              <a:rPr lang="en-US" dirty="0"/>
              <a:t>TLOF </a:t>
            </a:r>
            <a:r>
              <a:rPr lang="ru-RU" dirty="0"/>
              <a:t>должна устанавливаться на посадочной площадке, расположенной на уровне земли, предназначенной для использования ночью.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сканирование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924175"/>
            <a:ext cx="3371850" cy="33845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071935" y="3141663"/>
            <a:ext cx="4748216" cy="1477328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 smtClean="0"/>
              <a:t>п.55 </a:t>
            </a:r>
            <a:r>
              <a:rPr lang="ru-RU" dirty="0"/>
              <a:t>Высота огней периметра зоны </a:t>
            </a:r>
            <a:r>
              <a:rPr lang="en-US" dirty="0"/>
              <a:t>TLOF</a:t>
            </a:r>
            <a:r>
              <a:rPr lang="ru-RU" dirty="0"/>
              <a:t> посадочных площадок, расположенных на поверхности земли, не должна превышать 0.45 м над уровнем земли (снежного покрова). 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067175" y="5734050"/>
            <a:ext cx="4032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Рис.3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Огни зоны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TLOF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посадочной площадки в форме квадрата</a:t>
            </a:r>
            <a:endParaRPr lang="ru-RU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95288" y="476250"/>
            <a:ext cx="8496300" cy="231457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54 </a:t>
            </a:r>
            <a:r>
              <a:rPr lang="ru-RU" dirty="0"/>
              <a:t>На посадочных площадках, где отсутствуют посторонние источники света, допускается использование всенаправленных огней постоянного излучения:</a:t>
            </a:r>
          </a:p>
          <a:p>
            <a:pPr marL="342900" indent="-342900" algn="just"/>
            <a:r>
              <a:rPr lang="ru-RU" dirty="0"/>
              <a:t>  - </a:t>
            </a:r>
            <a:r>
              <a:rPr lang="ru-RU" dirty="0" smtClean="0"/>
              <a:t>жёлтого </a:t>
            </a:r>
            <a:r>
              <a:rPr lang="ru-RU" dirty="0"/>
              <a:t>или белого цвета если зоны </a:t>
            </a:r>
            <a:r>
              <a:rPr lang="en-US" dirty="0"/>
              <a:t>TLOF</a:t>
            </a:r>
            <a:r>
              <a:rPr lang="ru-RU" dirty="0"/>
              <a:t> и </a:t>
            </a:r>
            <a:r>
              <a:rPr lang="en-US" dirty="0"/>
              <a:t>FATO</a:t>
            </a:r>
            <a:r>
              <a:rPr lang="ru-RU" dirty="0"/>
              <a:t> совпадают, а зона </a:t>
            </a:r>
            <a:r>
              <a:rPr lang="en-US" dirty="0"/>
              <a:t>TLOF</a:t>
            </a:r>
            <a:r>
              <a:rPr lang="ru-RU" dirty="0"/>
              <a:t> имеет форму квадрата с установленными ограничительными огнями красного цвета (</a:t>
            </a:r>
            <a:r>
              <a:rPr lang="ru-RU" dirty="0" smtClean="0"/>
              <a:t>рис.3); </a:t>
            </a:r>
            <a:endParaRPr lang="ru-RU" dirty="0"/>
          </a:p>
          <a:p>
            <a:pPr marL="342900" indent="-342900" algn="just"/>
            <a:r>
              <a:rPr lang="ru-RU" dirty="0"/>
              <a:t>  -  в другом случае – </a:t>
            </a:r>
            <a:r>
              <a:rPr lang="ru-RU" dirty="0" smtClean="0"/>
              <a:t>зелёного </a:t>
            </a:r>
            <a:r>
              <a:rPr lang="ru-RU" dirty="0"/>
              <a:t>цвета (рис.1</a:t>
            </a:r>
            <a:r>
              <a:rPr lang="ru-RU" dirty="0" smtClean="0"/>
              <a:t>, 2</a:t>
            </a:r>
            <a:r>
              <a:rPr lang="ru-RU" dirty="0"/>
              <a:t>). </a:t>
            </a:r>
          </a:p>
          <a:p>
            <a:pPr marL="342900" indent="-342900" algn="just"/>
            <a:r>
              <a:rPr lang="ru-RU" dirty="0"/>
              <a:t>     </a:t>
            </a:r>
            <a:r>
              <a:rPr lang="en-US" dirty="0"/>
              <a:t>ASPSL</a:t>
            </a:r>
            <a:r>
              <a:rPr lang="ru-RU" dirty="0"/>
              <a:t> или </a:t>
            </a:r>
            <a:r>
              <a:rPr lang="en-US" dirty="0"/>
              <a:t>LP</a:t>
            </a:r>
            <a:r>
              <a:rPr lang="ru-RU" dirty="0"/>
              <a:t> должны быть зеленого цвета.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0" y="5661025"/>
            <a:ext cx="8424863" cy="941388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п.57 </a:t>
            </a:r>
            <a:r>
              <a:rPr lang="ru-RU" dirty="0"/>
              <a:t>Высота прожекторов зоны </a:t>
            </a:r>
            <a:r>
              <a:rPr lang="en-US" dirty="0"/>
              <a:t>TLOF </a:t>
            </a:r>
            <a:r>
              <a:rPr lang="ru-RU" dirty="0"/>
              <a:t>посадочных площадок, расположенных на поверхности земли, не должна превышать 0.45 м над уровнем земли (снежного покрова). 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23850" y="5229225"/>
            <a:ext cx="8351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5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Прожекторы зоны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TLOF </a:t>
            </a:r>
            <a:endParaRPr lang="ru-RU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85720" y="428604"/>
            <a:ext cx="8496300" cy="121602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56 </a:t>
            </a:r>
            <a:r>
              <a:rPr lang="ru-RU" dirty="0"/>
              <a:t>Прожекторы зоны </a:t>
            </a:r>
            <a:r>
              <a:rPr lang="en-US" dirty="0"/>
              <a:t>TLOF</a:t>
            </a:r>
            <a:r>
              <a:rPr lang="ru-RU" dirty="0"/>
              <a:t> должны располагаться таким образом, чтобы не создавать </a:t>
            </a:r>
            <a:r>
              <a:rPr lang="ru-RU" dirty="0" err="1"/>
              <a:t>блёсткости</a:t>
            </a:r>
            <a:r>
              <a:rPr lang="ru-RU" dirty="0"/>
              <a:t> для пилотов, находящихся в </a:t>
            </a:r>
            <a:r>
              <a:rPr lang="ru-RU" dirty="0" smtClean="0"/>
              <a:t>полёте</a:t>
            </a:r>
            <a:r>
              <a:rPr lang="ru-RU" dirty="0"/>
              <a:t>. Схема установки и направление прожекторов выбирается таким образом, чтобы создавался минимум теней.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25" y="2000240"/>
            <a:ext cx="4191030" cy="314327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214842" cy="316113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85720" y="5661025"/>
            <a:ext cx="8605868" cy="66675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 smtClean="0"/>
              <a:t>п.61 </a:t>
            </a:r>
            <a:r>
              <a:rPr lang="en-US" dirty="0"/>
              <a:t>LP</a:t>
            </a:r>
            <a:r>
              <a:rPr lang="ru-RU" dirty="0"/>
              <a:t> должен иметь минимальную ширину 0.06 м. Арматура блока должна иметь цвет маркировки, которую он обозначает. 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85720" y="3143248"/>
            <a:ext cx="8572560" cy="231457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 smtClean="0"/>
              <a:t>п.60 </a:t>
            </a:r>
            <a:r>
              <a:rPr lang="ru-RU" dirty="0"/>
              <a:t>На посадочных площадках, расположенных на поверхности земли, минимальное количество </a:t>
            </a:r>
            <a:r>
              <a:rPr lang="en-US" dirty="0"/>
              <a:t>LP</a:t>
            </a:r>
            <a:r>
              <a:rPr lang="ru-RU" dirty="0"/>
              <a:t> в зоне приземления и отрыва должно быть равно девяти. Общая длина </a:t>
            </a:r>
            <a:r>
              <a:rPr lang="en-US" dirty="0"/>
              <a:t>LP</a:t>
            </a:r>
            <a:r>
              <a:rPr lang="ru-RU" dirty="0"/>
              <a:t> в схеме не должна превышать 50% длины указанной схемы. Должно предусматриваться четное число с минимальным количеством в три блока на каждой стороне зоны приземления и отрыва, включая блок в каждом углу. </a:t>
            </a:r>
            <a:r>
              <a:rPr lang="en-US" dirty="0"/>
              <a:t>LP</a:t>
            </a:r>
            <a:r>
              <a:rPr lang="ru-RU" dirty="0"/>
              <a:t> должны располагаться равномерно с расстоянием между концами смежных блоков не более 5 м на каждой стороне зоны приземления и отрыва. 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85720" y="2000240"/>
            <a:ext cx="8567738" cy="941387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 smtClean="0"/>
              <a:t>п.59 </a:t>
            </a:r>
            <a:r>
              <a:rPr lang="ru-RU" dirty="0"/>
              <a:t>На посадочных площадках, расположенных на поверхности земли, </a:t>
            </a:r>
            <a:r>
              <a:rPr lang="en-US" dirty="0"/>
              <a:t>LP</a:t>
            </a:r>
            <a:r>
              <a:rPr lang="ru-RU" dirty="0"/>
              <a:t> располагаются вдоль маркировки, обозначающей границу зоны приземления и отрыва.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3850" y="549275"/>
            <a:ext cx="8496300" cy="121602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п.58 </a:t>
            </a:r>
            <a:r>
              <a:rPr lang="ru-RU" dirty="0"/>
              <a:t>Средний уровень горизонтальной освещенности прожекторами, измеренный на поверхности зоны приземления и отрыва, должен составлять, по крайней мере, 10 люкс при коэффициенте равномерности освещения (среднее к минимуму) не более 8:1.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23850" y="5589588"/>
            <a:ext cx="8496300" cy="66675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п.65 </a:t>
            </a:r>
            <a:r>
              <a:rPr lang="ru-RU" dirty="0"/>
              <a:t>Высота огней зоны безопасности не должна превышать 0.45 м над уровнем земли (снежного покрова). 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3850" y="4724400"/>
            <a:ext cx="8496300" cy="66675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п.64 </a:t>
            </a:r>
            <a:r>
              <a:rPr lang="ru-RU" dirty="0"/>
              <a:t>Огни зоны безопасности должны быть всенаправленными огнями постоянного излучения красного цвета </a:t>
            </a:r>
            <a:r>
              <a:rPr lang="ru-RU" dirty="0" smtClean="0"/>
              <a:t>(фото 6</a:t>
            </a:r>
            <a:r>
              <a:rPr lang="ru-RU" dirty="0"/>
              <a:t>).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3850" y="2205038"/>
            <a:ext cx="8496300" cy="231457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dirty="0" smtClean="0"/>
              <a:t>п.63 </a:t>
            </a:r>
            <a:r>
              <a:rPr lang="ru-RU" dirty="0"/>
              <a:t>Огни зоны безопасности должны располагаться вдоль границ зоны. Огни должны размещаться равномерно со следующими интервалами:</a:t>
            </a:r>
          </a:p>
          <a:p>
            <a:pPr marL="342900" indent="-342900"/>
            <a:r>
              <a:rPr lang="ru-RU" dirty="0"/>
              <a:t>- в случае, если зона имеет форму квадрата или прямоугольника, интервалы должны составлять не более 50 м, включая один огонь в пределах каждого </a:t>
            </a:r>
            <a:r>
              <a:rPr lang="ru-RU" dirty="0" smtClean="0"/>
              <a:t>угла (рис. 3);</a:t>
            </a:r>
            <a:endParaRPr lang="ru-RU" dirty="0"/>
          </a:p>
          <a:p>
            <a:pPr marL="342900" indent="-342900"/>
            <a:r>
              <a:rPr lang="ru-RU" dirty="0"/>
              <a:t>- в случае, если зона имеет любую другую форму (в том числе форму круга, интервалы должны составлять не более 10 м при наличии не менее десяти огней.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850" y="765175"/>
            <a:ext cx="8496300" cy="121602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п.62 </a:t>
            </a:r>
            <a:r>
              <a:rPr lang="ru-RU" dirty="0"/>
              <a:t>На посадочных площадках, расположенных на поверхности земли, предназначенной для использования ночью, если зона </a:t>
            </a:r>
            <a:r>
              <a:rPr lang="en-US" dirty="0"/>
              <a:t>FATO </a:t>
            </a:r>
            <a:r>
              <a:rPr lang="ru-RU" dirty="0"/>
              <a:t>и зона </a:t>
            </a:r>
            <a:r>
              <a:rPr lang="en-US" dirty="0"/>
              <a:t>TLOF</a:t>
            </a:r>
            <a:r>
              <a:rPr lang="ru-RU" dirty="0"/>
              <a:t> совпадают, за огнями, обозначающими периметр зоны </a:t>
            </a:r>
            <a:r>
              <a:rPr lang="en-US" dirty="0"/>
              <a:t>TLOF</a:t>
            </a:r>
            <a:r>
              <a:rPr lang="ru-RU" dirty="0"/>
              <a:t>, могут устанавливаться огни ограничений (огни зоны безопасности).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7158" y="428604"/>
            <a:ext cx="8496300" cy="66675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п.66 </a:t>
            </a:r>
            <a:r>
              <a:rPr lang="ru-RU" dirty="0"/>
              <a:t>Ветроуказатель на посадочной площадке, предназначенной для использования ночью, должен обеспечиваться подсветкой </a:t>
            </a:r>
            <a:r>
              <a:rPr lang="ru-RU" dirty="0" smtClean="0"/>
              <a:t>(фото 7</a:t>
            </a:r>
            <a:r>
              <a:rPr lang="ru-RU" dirty="0"/>
              <a:t>). 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57158" y="5857892"/>
            <a:ext cx="410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6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Огни зоны безопасности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643438" y="6165850"/>
            <a:ext cx="4103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7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Ветроуказатель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14422"/>
            <a:ext cx="3693248" cy="4924331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4643470" cy="3482603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23850" y="5229225"/>
            <a:ext cx="8496300" cy="1216025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dirty="0" smtClean="0"/>
              <a:t>п.70 </a:t>
            </a:r>
            <a:r>
              <a:rPr lang="ru-RU" dirty="0"/>
              <a:t>Огни, образующие световой горизонт, должны располагаться по горизонтальной прямой перпендикулярно линии огней осевой линии и делиться этой линией пополам. Интервалы между огнями светового горизонта должны составлять 4.5±0.5 м.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3213100"/>
            <a:ext cx="8567738" cy="17653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dirty="0" smtClean="0"/>
              <a:t>п.69 </a:t>
            </a:r>
            <a:r>
              <a:rPr lang="ru-RU" dirty="0"/>
              <a:t>Система огней приближения должна состоять из одного или нескольких следующих средств:</a:t>
            </a:r>
          </a:p>
          <a:p>
            <a:pPr marL="342900" indent="-342900"/>
            <a:r>
              <a:rPr lang="ru-RU" dirty="0"/>
              <a:t>- не менее чем из трех огней, расположенных в одном ряду с одинаковыми интервалами 30±3 м;</a:t>
            </a:r>
          </a:p>
          <a:p>
            <a:pPr marL="342900" indent="-342900"/>
            <a:r>
              <a:rPr lang="ru-RU" dirty="0"/>
              <a:t>- светового горизонта длиной 18±2 м на расстоянии 90±9 м от периметра зоны </a:t>
            </a:r>
            <a:r>
              <a:rPr lang="en-US" dirty="0"/>
              <a:t>FATO</a:t>
            </a:r>
            <a:r>
              <a:rPr lang="ru-RU" dirty="0"/>
              <a:t> (</a:t>
            </a:r>
            <a:r>
              <a:rPr lang="ru-RU" dirty="0" smtClean="0"/>
              <a:t>рис.4).</a:t>
            </a:r>
            <a:endParaRPr lang="ru-RU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3850" y="2349500"/>
            <a:ext cx="8496300" cy="66675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п.68 </a:t>
            </a:r>
            <a:r>
              <a:rPr lang="ru-RU" dirty="0"/>
              <a:t>Система огней приближения должна располагаться на прямой линии в предпочтительном направлении захода на посадку.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3850" y="620713"/>
            <a:ext cx="8496300" cy="1490662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 smtClean="0"/>
              <a:t>п.67 </a:t>
            </a:r>
            <a:r>
              <a:rPr lang="ru-RU" dirty="0"/>
              <a:t>Система огней приближения (маркеры приближения со светоотражающим покрытием) может устанавливаться на посадочной площадке, где при необходимости целесообразно и практически возможно указывать пилотам в ночное время предпочтительное направление захода на посадку.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8992" y="4214818"/>
            <a:ext cx="5429288" cy="1477328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/>
              <a:t>п.73 </a:t>
            </a:r>
            <a:r>
              <a:rPr lang="ru-RU" dirty="0"/>
              <a:t>Высота огней системы приближения посадочных площадок, расположенных на поверхности земли, не должна превышать 0.45 м над уровнем земли (снежного покрова). 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428992" y="2643182"/>
            <a:ext cx="5429288" cy="92333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/>
              <a:t>п.72 </a:t>
            </a:r>
            <a:r>
              <a:rPr lang="ru-RU" dirty="0"/>
              <a:t>Огни постоянного излучения и бегущие проблесковые огни являются всенаправленными огнями белого цвета. 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28992" y="571480"/>
            <a:ext cx="5429288" cy="1477328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/>
              <a:t>п.71 </a:t>
            </a:r>
            <a:r>
              <a:rPr lang="ru-RU" dirty="0"/>
              <a:t>В зависимости от окружающих условий огни, расположенные за световым горизонтом, могут быть огнями постоянного излучения или бегущими проблесковыми огнями. </a:t>
            </a:r>
          </a:p>
        </p:txBody>
      </p:sp>
      <p:pic>
        <p:nvPicPr>
          <p:cNvPr id="7" name="Picture 19" descr="сканирование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890838" cy="54006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5720" y="5929330"/>
            <a:ext cx="410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Рис.4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Система огней приближения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подх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429684" cy="5304758"/>
          </a:xfrm>
          <a:prstGeom prst="rect">
            <a:avLst/>
          </a:prstGeom>
          <a:noFill/>
          <a:ln w="25400">
            <a:solidFill>
              <a:schemeClr val="accent1">
                <a:lumMod val="75000"/>
                <a:alpha val="52000"/>
              </a:schemeClr>
            </a:solidFill>
          </a:ln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214546" y="6072206"/>
            <a:ext cx="5040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8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Система огней приближения посадочной площадки «Калачинск»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5984" y="571480"/>
            <a:ext cx="496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Актуальность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5720" y="1142984"/>
            <a:ext cx="8496300" cy="5078313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 smtClean="0"/>
              <a:t>В современных условиях вертолётами выполняются полёты на аэродромы, вертодромы и посадочные площадки в дневное и ночное время суток. Согласно п. 8.31 Федеральных авиационных правил «Подготовка и выполнение полетов в гражданской авиации Российской Федерации» (далее ФАП-128) система светосигнального оборудования включается:</a:t>
            </a:r>
          </a:p>
          <a:p>
            <a:pPr algn="just"/>
            <a:r>
              <a:rPr lang="ru-RU" dirty="0" smtClean="0"/>
              <a:t>- при ночных полетах - за 15 минут до захода солнца или расчетного</a:t>
            </a:r>
          </a:p>
          <a:p>
            <a:pPr algn="just"/>
            <a:r>
              <a:rPr lang="ru-RU" dirty="0" smtClean="0"/>
              <a:t>  времени прибытия воздушных судов;</a:t>
            </a:r>
          </a:p>
          <a:p>
            <a:pPr algn="just"/>
            <a:r>
              <a:rPr lang="ru-RU" dirty="0" smtClean="0"/>
              <a:t>- в дневных условиях - при видимости 2000 м и менее;</a:t>
            </a:r>
          </a:p>
          <a:p>
            <a:pPr algn="just"/>
            <a:r>
              <a:rPr lang="ru-RU" dirty="0" smtClean="0"/>
              <a:t>- в других случаях - по требованию органа ОВД, экипажа воздушного судна.</a:t>
            </a:r>
          </a:p>
          <a:p>
            <a:pPr algn="just"/>
            <a:r>
              <a:rPr lang="ru-RU" dirty="0" smtClean="0"/>
              <a:t>На данный момент воздушным законодательством РФ не установлены требования к светосигнальному оборудованию (далее ССО) для посадочных площадок. Размеры посадочных площадок, их количество и расположение на местности  имеет массу вариантов. В прилагаемой работе предложены дополнения для внесения в приказ Минтранса от 4 марта 2011 г. Об утверждении Федеральных авиационных правил «Требования к посадочным площадкам, расположенным на участке земли или акватории» (далее ФАП-69). Данные предложения являются минимальными требованиями к светосигнальному оборудованию для посадочных площадок.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195513" y="5949950"/>
            <a:ext cx="5040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9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ССО посадочной площадки «Калачинск»</a:t>
            </a:r>
            <a:endParaRPr lang="ru-RU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52513"/>
            <a:ext cx="8135937" cy="45767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124075" y="6165850"/>
            <a:ext cx="5040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10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ССО посадочной площадки «Калачинск»</a:t>
            </a:r>
            <a:endParaRPr lang="ru-RU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8280400" cy="51625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5"/>
          <p:cNvSpPr>
            <a:spLocks noChangeArrowheads="1"/>
          </p:cNvSpPr>
          <p:nvPr/>
        </p:nvSpPr>
        <p:spPr bwMode="auto">
          <a:xfrm>
            <a:off x="1274763" y="2700338"/>
            <a:ext cx="6799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4000" b="1">
                <a:solidFill>
                  <a:srgbClr val="0F6FC6"/>
                </a:solidFill>
                <a:latin typeface="Times New Roman" pitchFamily="18" charset="0"/>
              </a:rPr>
              <a:t>СПАСИБО ЗА ВНИМАНИЕ</a:t>
            </a:r>
            <a:endParaRPr lang="ru-RU" sz="4000"/>
          </a:p>
        </p:txBody>
      </p:sp>
      <p:sp>
        <p:nvSpPr>
          <p:cNvPr id="35842" name="Rectangle 15"/>
          <p:cNvSpPr>
            <a:spLocks noChangeArrowheads="1"/>
          </p:cNvSpPr>
          <p:nvPr/>
        </p:nvSpPr>
        <p:spPr bwMode="auto">
          <a:xfrm>
            <a:off x="4343400" y="4927600"/>
            <a:ext cx="45386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 b="1">
                <a:solidFill>
                  <a:srgbClr val="0F6FC6"/>
                </a:solidFill>
                <a:latin typeface="Times New Roman" pitchFamily="18" charset="0"/>
              </a:rPr>
              <a:t>Разработал штурман авиаэскадрильи</a:t>
            </a:r>
          </a:p>
          <a:p>
            <a:pPr algn="ctr"/>
            <a:r>
              <a:rPr lang="ru-RU" sz="2000" b="1">
                <a:solidFill>
                  <a:srgbClr val="0F6FC6"/>
                </a:solidFill>
                <a:latin typeface="Times New Roman" pitchFamily="18" charset="0"/>
              </a:rPr>
              <a:t>Омского ЛТК ГА</a:t>
            </a:r>
          </a:p>
          <a:p>
            <a:pPr algn="ctr"/>
            <a:r>
              <a:rPr lang="ru-RU" sz="2000" b="1">
                <a:solidFill>
                  <a:srgbClr val="0F6FC6"/>
                </a:solidFill>
                <a:latin typeface="Times New Roman" pitchFamily="18" charset="0"/>
              </a:rPr>
              <a:t>Рябченко В.В.</a:t>
            </a:r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7158" y="1714488"/>
            <a:ext cx="8496300" cy="3139321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 smtClean="0"/>
              <a:t>     При проведении полномочными органами инспекторских проверок </a:t>
            </a:r>
            <a:r>
              <a:rPr lang="ru-RU" dirty="0" err="1" smtClean="0"/>
              <a:t>эксплуатантов</a:t>
            </a:r>
            <a:r>
              <a:rPr lang="ru-RU" dirty="0" smtClean="0"/>
              <a:t> и юридических лиц, имеющих в своём владении посадочные площадки, на которых установлено ССО, и сведения о котором опубликовано в аэронавигационном паспорте посадочной площадки (далее АНППП), возникают вопросы о составе, размещении, эксплуатационных данных и т.д. данного ССО. Для приведения установленных требований к ССО посадочных площадок к юридической силе и разработаны данные предложения. При внесении данных предложений (возможно иных вариантов) в законодательные акты будет полезно и актуально, как для владельцев посадочных площадок, так и для разработчиков и изготовителей светосигнального оборудования.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395288" y="1700213"/>
            <a:ext cx="8351837" cy="30511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МИНИСТЕРСТВО ТРАНСПОРТА РОССИЙСКОЙ ФЕДЕРАЦИИ</a:t>
            </a: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Приказ № 69 от 4 марта 2011 г.</a:t>
            </a: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ФЕДЕРАЛЬНЫЕ АВИАЦИОННЫЕ ПРАВИЛА</a:t>
            </a: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«ТРЕБОВАНИЯ К ПОСАДОЧНЫМ ПЛОЩАДКАМ, РАСПОЛОЖЕННЫМ 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 УЧАСТКЕ ЗЕМЛИ ИЛИ АКВАТОРИИ»</a:t>
            </a: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55875" y="836613"/>
            <a:ext cx="49688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V</a:t>
            </a:r>
            <a:r>
              <a:rPr lang="ru-RU" b="1" dirty="0">
                <a:solidFill>
                  <a:schemeClr val="accent1"/>
                </a:solidFill>
              </a:rPr>
              <a:t>. Требования к посадочным площадкам для </a:t>
            </a:r>
            <a:r>
              <a:rPr lang="ru-RU" b="1" dirty="0" smtClean="0">
                <a:solidFill>
                  <a:schemeClr val="accent1"/>
                </a:solidFill>
              </a:rPr>
              <a:t>вертолётов</a:t>
            </a:r>
            <a:r>
              <a:rPr lang="ru-RU" b="1" dirty="0">
                <a:solidFill>
                  <a:schemeClr val="accent1"/>
                </a:solidFill>
              </a:rPr>
              <a:t>, предназначенных для использования ночью.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857364"/>
            <a:ext cx="7072332" cy="4714888"/>
          </a:xfrm>
          <a:prstGeom prst="rect">
            <a:avLst/>
          </a:prstGeom>
          <a:noFill/>
          <a:ln w="25400">
            <a:solidFill>
              <a:schemeClr val="accent1">
                <a:alpha val="49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5720" y="1643050"/>
            <a:ext cx="8496300" cy="1490662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47 </a:t>
            </a:r>
            <a:r>
              <a:rPr lang="ru-RU" dirty="0"/>
              <a:t>Огни зоны конечного этапа захода на посадку и </a:t>
            </a:r>
            <a:r>
              <a:rPr lang="ru-RU" dirty="0" smtClean="0"/>
              <a:t>взлёта </a:t>
            </a:r>
            <a:r>
              <a:rPr lang="ru-RU" dirty="0"/>
              <a:t>(далее – зона </a:t>
            </a:r>
            <a:r>
              <a:rPr lang="en-US" dirty="0"/>
              <a:t>FATO</a:t>
            </a:r>
            <a:r>
              <a:rPr lang="ru-RU" dirty="0"/>
              <a:t>) должны устанавливаться на посадочной площадке, расположенной на уровне земли, предназначенной для использования ночью, за исключением тех случаев, когда зона </a:t>
            </a:r>
            <a:r>
              <a:rPr lang="en-US" dirty="0"/>
              <a:t>FATO</a:t>
            </a:r>
            <a:r>
              <a:rPr lang="ru-RU" dirty="0"/>
              <a:t> и зона приземления и отрыва (далее – зона </a:t>
            </a:r>
            <a:r>
              <a:rPr lang="en-US" dirty="0"/>
              <a:t>TLOF</a:t>
            </a:r>
            <a:r>
              <a:rPr lang="ru-RU" dirty="0"/>
              <a:t>) совпадают.</a:t>
            </a: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85720" y="3643314"/>
            <a:ext cx="8496300" cy="2589213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dirty="0"/>
              <a:t>п. </a:t>
            </a:r>
            <a:r>
              <a:rPr lang="ru-RU" dirty="0" smtClean="0"/>
              <a:t>48 </a:t>
            </a:r>
            <a:r>
              <a:rPr lang="ru-RU" dirty="0"/>
              <a:t>Огни зоны </a:t>
            </a:r>
            <a:r>
              <a:rPr lang="en-US" dirty="0"/>
              <a:t>FATO</a:t>
            </a:r>
            <a:r>
              <a:rPr lang="ru-RU" dirty="0"/>
              <a:t> должны располагаться вдоль границ зоны. Огни    </a:t>
            </a:r>
          </a:p>
          <a:p>
            <a:pPr marL="342900" indent="-342900"/>
            <a:r>
              <a:rPr lang="ru-RU" dirty="0"/>
              <a:t>    должны размещаться равномерно со следующими интервалами:</a:t>
            </a:r>
          </a:p>
          <a:p>
            <a:pPr marL="342900" indent="-342900">
              <a:buFontTx/>
              <a:buChar char="-"/>
            </a:pPr>
            <a:r>
              <a:rPr lang="ru-RU" dirty="0"/>
              <a:t>в случае, если зона имеет форму квадрата или прямоугольника, интервалы   должны составлять не более 50 м при расположении минимум четырех  огней на каждой стороне, включая один огонь в пределах каждого угла;</a:t>
            </a:r>
          </a:p>
          <a:p>
            <a:pPr marL="342900" indent="-342900">
              <a:buFontTx/>
              <a:buChar char="-"/>
            </a:pPr>
            <a:r>
              <a:rPr lang="ru-RU" dirty="0"/>
              <a:t> в случае, если зона имеет любую другую форму (в том числе форму круга, интервалы должны составлять не более 5 м при наличии не менее десяти  </a:t>
            </a:r>
            <a:r>
              <a:rPr lang="ru-RU" dirty="0" smtClean="0"/>
              <a:t>огней (рис.1, 2).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сканирование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85728"/>
            <a:ext cx="5462596" cy="5627286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2357422" y="6072206"/>
            <a:ext cx="4032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Рис.1 Огни зоны 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FATO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и зоны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TLOF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посадочной площадки в форме квадрата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канирование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496"/>
            <a:ext cx="3643338" cy="37902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643538" y="1857364"/>
            <a:ext cx="3500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Рис.2 Огни зоны 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FATO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и зоны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TLOF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посадочной площадки в форме круга</a:t>
            </a:r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400713" cy="2571768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42910" y="2928934"/>
            <a:ext cx="3500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1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Огни зоны 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FATO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и зоны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 TLOF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посадочной площадки в форме круга</a:t>
            </a:r>
            <a:endParaRPr lang="ru-RU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85720" y="4572008"/>
            <a:ext cx="4819654" cy="92333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/>
              <a:t>п. </a:t>
            </a:r>
            <a:r>
              <a:rPr lang="ru-RU" dirty="0" smtClean="0"/>
              <a:t>49 </a:t>
            </a:r>
            <a:r>
              <a:rPr lang="ru-RU" dirty="0"/>
              <a:t>Огни зоны </a:t>
            </a:r>
            <a:r>
              <a:rPr lang="en-US" dirty="0"/>
              <a:t>FATO</a:t>
            </a:r>
            <a:r>
              <a:rPr lang="ru-RU" dirty="0"/>
              <a:t> должны быть всенаправленными огнями постоянного излучения белого цвета.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786742" cy="584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428860" y="6286520"/>
            <a:ext cx="3571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3495C"/>
                </a:solidFill>
                <a:latin typeface="Times New Roman" pitchFamily="18" charset="0"/>
              </a:rPr>
              <a:t>Фото 2 Огни </a:t>
            </a:r>
            <a:r>
              <a:rPr lang="ru-RU" sz="1600" b="1" dirty="0">
                <a:solidFill>
                  <a:srgbClr val="03495C"/>
                </a:solidFill>
                <a:latin typeface="Times New Roman" pitchFamily="18" charset="0"/>
              </a:rPr>
              <a:t>зоны </a:t>
            </a:r>
            <a:r>
              <a:rPr lang="en-US" sz="1600" b="1" dirty="0">
                <a:solidFill>
                  <a:srgbClr val="03495C"/>
                </a:solidFill>
                <a:latin typeface="Times New Roman" pitchFamily="18" charset="0"/>
              </a:rPr>
              <a:t>FATO 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2295</TotalTime>
  <Words>1514</Words>
  <Application>Microsoft Office PowerPoint</Application>
  <PresentationFormat>Экран (4:3)</PresentationFormat>
  <Paragraphs>81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otgt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ОТЖТ-Косинцева</dc:creator>
  <cp:lastModifiedBy>Admin</cp:lastModifiedBy>
  <cp:revision>312</cp:revision>
  <dcterms:created xsi:type="dcterms:W3CDTF">2018-03-29T06:24:18Z</dcterms:created>
  <dcterms:modified xsi:type="dcterms:W3CDTF">2018-05-22T06:49:25Z</dcterms:modified>
</cp:coreProperties>
</file>