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8" r:id="rId2"/>
    <p:sldId id="259" r:id="rId3"/>
    <p:sldId id="260" r:id="rId4"/>
    <p:sldId id="266" r:id="rId5"/>
    <p:sldId id="267" r:id="rId6"/>
    <p:sldId id="261" r:id="rId7"/>
    <p:sldId id="256" r:id="rId8"/>
    <p:sldId id="262" r:id="rId9"/>
    <p:sldId id="263" r:id="rId10"/>
    <p:sldId id="264" r:id="rId11"/>
  </p:sldIdLst>
  <p:sldSz cx="9144000" cy="6858000" type="screen4x3"/>
  <p:notesSz cx="6669088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46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7607" y="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1649A3-ADFF-448D-9B47-AFF7370E57F8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2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7607" y="9430092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F9AE14-5D7C-4EA4-9FF9-77E0F3B3631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F842D5-7B59-4E0F-A0DC-2E2BDC8A9F9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8E73E-77D3-44EB-870C-3F8F0D7FE52E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2CAA5-8E3F-41FA-835C-1C8F33B497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8E73E-77D3-44EB-870C-3F8F0D7FE52E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2CAA5-8E3F-41FA-835C-1C8F33B497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8E73E-77D3-44EB-870C-3F8F0D7FE52E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2CAA5-8E3F-41FA-835C-1C8F33B497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8E73E-77D3-44EB-870C-3F8F0D7FE52E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2CAA5-8E3F-41FA-835C-1C8F33B497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8E73E-77D3-44EB-870C-3F8F0D7FE52E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2CAA5-8E3F-41FA-835C-1C8F33B497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8E73E-77D3-44EB-870C-3F8F0D7FE52E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2CAA5-8E3F-41FA-835C-1C8F33B497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8E73E-77D3-44EB-870C-3F8F0D7FE52E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2CAA5-8E3F-41FA-835C-1C8F33B497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8E73E-77D3-44EB-870C-3F8F0D7FE52E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2CAA5-8E3F-41FA-835C-1C8F33B497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8E73E-77D3-44EB-870C-3F8F0D7FE52E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2CAA5-8E3F-41FA-835C-1C8F33B497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8E73E-77D3-44EB-870C-3F8F0D7FE52E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2CAA5-8E3F-41FA-835C-1C8F33B497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8E73E-77D3-44EB-870C-3F8F0D7FE52E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2CAA5-8E3F-41FA-835C-1C8F33B497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8E73E-77D3-44EB-870C-3F8F0D7FE52E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32CAA5-8E3F-41FA-835C-1C8F33B497E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pilot@kbpa.ru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4" descr="C:\Documents and Settings\bleskina\Рабочий стол\Этикетки_КБПА_New_кривые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214313"/>
            <a:ext cx="2043113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1295400" y="2217738"/>
            <a:ext cx="5791200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algn="ctr" rotWithShape="0">
              <a:schemeClr val="bg1">
                <a:alpha val="50000"/>
              </a:schemeClr>
            </a:outerShdw>
          </a:effectLst>
        </p:spPr>
        <p:txBody>
          <a:bodyPr anchor="ctr">
            <a:spAutoFit/>
          </a:bodyPr>
          <a:lstStyle/>
          <a:p>
            <a:pPr marL="180975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D63300"/>
                </a:solidFill>
                <a:effectLst>
                  <a:outerShdw dist="63500" dir="18900000" algn="bl" rotWithShape="0">
                    <a:schemeClr val="bg1"/>
                  </a:outerShdw>
                </a:effectLst>
                <a:latin typeface="Arial" pitchFamily="34" charset="0"/>
                <a:ea typeface="Times New Roman" pitchFamily="18" charset="0"/>
              </a:rPr>
              <a:t>Industrial automatic design bureau </a:t>
            </a:r>
          </a:p>
          <a:p>
            <a:pPr marL="180975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D63300"/>
                </a:solidFill>
                <a:effectLst>
                  <a:outerShdw dist="63500" dir="18900000" algn="bl" rotWithShape="0">
                    <a:schemeClr val="bg1"/>
                  </a:outerShdw>
                </a:effectLst>
                <a:latin typeface="Arial" pitchFamily="34" charset="0"/>
                <a:ea typeface="Times New Roman" pitchFamily="18" charset="0"/>
              </a:rPr>
              <a:t>JSC</a:t>
            </a:r>
            <a:endParaRPr lang="en-US" sz="3200" b="1" dirty="0">
              <a:solidFill>
                <a:srgbClr val="D63300"/>
              </a:solidFill>
              <a:effectLst>
                <a:outerShdw dist="63500" dir="18900000" algn="bl" rotWithShape="0">
                  <a:schemeClr val="bg1"/>
                </a:outerShdw>
              </a:effectLst>
              <a:latin typeface="Arial" pitchFamily="34" charset="0"/>
            </a:endParaRPr>
          </a:p>
        </p:txBody>
      </p:sp>
      <p:sp>
        <p:nvSpPr>
          <p:cNvPr id="4101" name="Rectangle 10"/>
          <p:cNvSpPr>
            <a:spLocks noChangeArrowheads="1"/>
          </p:cNvSpPr>
          <p:nvPr/>
        </p:nvSpPr>
        <p:spPr bwMode="auto">
          <a:xfrm>
            <a:off x="152400" y="5638800"/>
            <a:ext cx="2286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sz="1200" b="1" i="1" dirty="0">
                <a:latin typeface="Calibri" pitchFamily="34" charset="0"/>
                <a:cs typeface="Times New Roman" pitchFamily="18" charset="0"/>
              </a:rPr>
              <a:t>239 </a:t>
            </a:r>
            <a:r>
              <a:rPr lang="en-US" sz="1200" b="1" i="1" dirty="0" err="1">
                <a:latin typeface="Calibri" pitchFamily="34" charset="0"/>
                <a:cs typeface="Times New Roman" pitchFamily="18" charset="0"/>
              </a:rPr>
              <a:t>Bolshaya</a:t>
            </a:r>
            <a:r>
              <a:rPr lang="en-US" sz="1200" b="1" i="1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1200" b="1" i="1" dirty="0" err="1">
                <a:latin typeface="Calibri" pitchFamily="34" charset="0"/>
                <a:cs typeface="Times New Roman" pitchFamily="18" charset="0"/>
              </a:rPr>
              <a:t>Sadovaya</a:t>
            </a:r>
            <a:endParaRPr lang="en-US" sz="1200" b="1" i="1" dirty="0">
              <a:latin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en-US" sz="1200" b="1" i="1" dirty="0">
                <a:latin typeface="Calibri" pitchFamily="34" charset="0"/>
                <a:cs typeface="Times New Roman" pitchFamily="18" charset="0"/>
              </a:rPr>
              <a:t> St., Saratov, 410005, Russia</a:t>
            </a:r>
            <a:endParaRPr lang="ru-RU" sz="1200" b="1" i="1" dirty="0">
              <a:latin typeface="Calibri" pitchFamily="34" charset="0"/>
            </a:endParaRPr>
          </a:p>
          <a:p>
            <a:pPr eaLnBrk="0" hangingPunct="0"/>
            <a:r>
              <a:rPr lang="en-US" sz="1200" b="1" i="1" dirty="0">
                <a:latin typeface="Calibri" pitchFamily="34" charset="0"/>
                <a:cs typeface="Times New Roman" pitchFamily="18" charset="0"/>
              </a:rPr>
              <a:t>Tel.: (8452) 73-42-52</a:t>
            </a:r>
            <a:endParaRPr lang="ru-RU" sz="1200" b="1" i="1" dirty="0">
              <a:latin typeface="Calibri" pitchFamily="34" charset="0"/>
            </a:endParaRPr>
          </a:p>
          <a:p>
            <a:pPr eaLnBrk="0" hangingPunct="0"/>
            <a:r>
              <a:rPr lang="en-US" sz="1200" b="1" i="1" dirty="0">
                <a:latin typeface="Calibri" pitchFamily="34" charset="0"/>
                <a:cs typeface="Times New Roman" pitchFamily="18" charset="0"/>
              </a:rPr>
              <a:t>Fax: (8452) 27-25-50</a:t>
            </a:r>
          </a:p>
          <a:p>
            <a:pPr eaLnBrk="0" hangingPunct="0"/>
            <a:r>
              <a:rPr lang="en-US" sz="1200" b="1" i="1" dirty="0">
                <a:latin typeface="Calibri" pitchFamily="34" charset="0"/>
                <a:cs typeface="Times New Roman" pitchFamily="18" charset="0"/>
              </a:rPr>
              <a:t>E-mail: </a:t>
            </a:r>
            <a:r>
              <a:rPr lang="en-US" sz="1200" b="1" i="1" dirty="0" smtClean="0">
                <a:latin typeface="Calibri" pitchFamily="34" charset="0"/>
                <a:cs typeface="Times New Roman" pitchFamily="18" charset="0"/>
                <a:hlinkClick r:id="rId5"/>
              </a:rPr>
              <a:t>pilot@kbpa.ru</a:t>
            </a:r>
            <a:r>
              <a:rPr lang="ru-RU" sz="1200" b="1" i="1" dirty="0" smtClean="0">
                <a:latin typeface="Calibri" pitchFamily="34" charset="0"/>
              </a:rPr>
              <a:t> </a:t>
            </a:r>
            <a:endParaRPr lang="ru-RU" sz="1200" b="1" i="1" dirty="0">
              <a:latin typeface="Calibri" pitchFamily="34" charset="0"/>
            </a:endParaRPr>
          </a:p>
        </p:txBody>
      </p:sp>
      <p:grpSp>
        <p:nvGrpSpPr>
          <p:cNvPr id="2" name="Группа 7"/>
          <p:cNvGrpSpPr>
            <a:grpSpLocks/>
          </p:cNvGrpSpPr>
          <p:nvPr/>
        </p:nvGrpSpPr>
        <p:grpSpPr bwMode="auto">
          <a:xfrm>
            <a:off x="1247775" y="2224088"/>
            <a:ext cx="5843588" cy="1466850"/>
            <a:chOff x="1247775" y="2224088"/>
            <a:chExt cx="5843588" cy="1466849"/>
          </a:xfrm>
        </p:grpSpPr>
        <p:cxnSp>
          <p:nvCxnSpPr>
            <p:cNvPr id="4" name="Прямая соединительная линия 3"/>
            <p:cNvCxnSpPr/>
            <p:nvPr/>
          </p:nvCxnSpPr>
          <p:spPr>
            <a:xfrm rot="5400000">
              <a:off x="517525" y="2959099"/>
              <a:ext cx="1462087" cy="1588"/>
            </a:xfrm>
            <a:prstGeom prst="line">
              <a:avLst/>
            </a:prstGeom>
            <a:ln w="38100" cap="rnd">
              <a:solidFill>
                <a:srgbClr val="CC330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>
              <a:off x="1249363" y="2224088"/>
              <a:ext cx="5842000" cy="0"/>
            </a:xfrm>
            <a:prstGeom prst="line">
              <a:avLst/>
            </a:prstGeom>
            <a:ln w="15875">
              <a:solidFill>
                <a:srgbClr val="CC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43971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Структура дублированного ПКВ</a:t>
            </a:r>
          </a:p>
        </p:txBody>
      </p:sp>
      <p:sp>
        <p:nvSpPr>
          <p:cNvPr id="11267" name="Номер слайда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F7E181E-96E6-4BE6-964E-36D703436538}" type="slidenum">
              <a:rPr lang="ru-RU" smtClean="0">
                <a:latin typeface="Arial" pitchFamily="34" charset="0"/>
              </a:rPr>
              <a:pPr/>
              <a:t>10</a:t>
            </a:fld>
            <a:endParaRPr lang="ru-RU" smtClean="0">
              <a:latin typeface="Arial" pitchFamily="34" charset="0"/>
            </a:endParaRPr>
          </a:p>
        </p:txBody>
      </p:sp>
      <p:pic>
        <p:nvPicPr>
          <p:cNvPr id="6" name="Рисунок 5" descr="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428604"/>
            <a:ext cx="8572560" cy="6022539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3500000" scaled="0"/>
          </a:gradFill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5" descr="D:\Work\Documents\Презентации\2009_11_30_ЦК\Рамки рис\16_07-1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3559175"/>
            <a:ext cx="3743325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44" descr="D:\Work\Documents\Презентации\2009_11_30_ЦК\Рамки рис\16_01-06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17650" y="3689350"/>
            <a:ext cx="3190875" cy="268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91"/>
          <p:cNvSpPr>
            <a:spLocks noChangeArrowheads="1"/>
          </p:cNvSpPr>
          <p:nvPr/>
        </p:nvSpPr>
        <p:spPr bwMode="auto">
          <a:xfrm>
            <a:off x="1090613" y="150813"/>
            <a:ext cx="690403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4" tIns="45712" rIns="91424" bIns="4571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100" b="1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Пилотажные комплексы и системы автоматического управления для вертолетов</a:t>
            </a:r>
          </a:p>
        </p:txBody>
      </p:sp>
      <p:sp>
        <p:nvSpPr>
          <p:cNvPr id="13319" name="TextBox 6"/>
          <p:cNvSpPr txBox="1">
            <a:spLocks noChangeArrowheads="1"/>
          </p:cNvSpPr>
          <p:nvPr/>
        </p:nvSpPr>
        <p:spPr bwMode="auto">
          <a:xfrm>
            <a:off x="547688" y="1917700"/>
            <a:ext cx="463550" cy="26511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lIns="80147" tIns="40074" rIns="80147" bIns="40074"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САУ</a:t>
            </a:r>
          </a:p>
        </p:txBody>
      </p:sp>
      <p:sp>
        <p:nvSpPr>
          <p:cNvPr id="13320" name="TextBox 7"/>
          <p:cNvSpPr txBox="1">
            <a:spLocks noChangeArrowheads="1"/>
          </p:cNvSpPr>
          <p:nvPr/>
        </p:nvSpPr>
        <p:spPr bwMode="auto">
          <a:xfrm>
            <a:off x="547688" y="2578100"/>
            <a:ext cx="465137" cy="26511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lIns="80147" tIns="40074" rIns="80147" bIns="40074"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ПКВ</a:t>
            </a:r>
          </a:p>
        </p:txBody>
      </p:sp>
      <p:sp>
        <p:nvSpPr>
          <p:cNvPr id="13321" name="TextBox 8"/>
          <p:cNvSpPr txBox="1">
            <a:spLocks noChangeArrowheads="1"/>
          </p:cNvSpPr>
          <p:nvPr/>
        </p:nvSpPr>
        <p:spPr bwMode="auto">
          <a:xfrm>
            <a:off x="547688" y="3225800"/>
            <a:ext cx="922337" cy="26511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lIns="80147" tIns="40074" rIns="80147" bIns="40074"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Навигация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rot="5400000">
            <a:off x="-196056" y="2780507"/>
            <a:ext cx="3629025" cy="1587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3243263" y="2782888"/>
            <a:ext cx="3694112" cy="61912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27" name="TextBox 15"/>
          <p:cNvSpPr txBox="1">
            <a:spLocks noChangeArrowheads="1"/>
          </p:cNvSpPr>
          <p:nvPr/>
        </p:nvSpPr>
        <p:spPr bwMode="auto">
          <a:xfrm>
            <a:off x="519113" y="1141413"/>
            <a:ext cx="931862" cy="2667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lIns="80147" tIns="40074" rIns="80147" bIns="40074"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Вертолеты</a:t>
            </a:r>
          </a:p>
        </p:txBody>
      </p:sp>
      <p:sp>
        <p:nvSpPr>
          <p:cNvPr id="13328" name="TextBox 16"/>
          <p:cNvSpPr txBox="1">
            <a:spLocks noChangeArrowheads="1"/>
          </p:cNvSpPr>
          <p:nvPr/>
        </p:nvSpPr>
        <p:spPr bwMode="auto">
          <a:xfrm>
            <a:off x="5121275" y="1139825"/>
            <a:ext cx="668338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0147" tIns="40074" rIns="80147" bIns="40074"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АНСАТ</a:t>
            </a:r>
          </a:p>
        </p:txBody>
      </p:sp>
      <p:sp>
        <p:nvSpPr>
          <p:cNvPr id="13329" name="TextBox 18"/>
          <p:cNvSpPr txBox="1">
            <a:spLocks noChangeArrowheads="1"/>
          </p:cNvSpPr>
          <p:nvPr/>
        </p:nvSpPr>
        <p:spPr bwMode="auto">
          <a:xfrm>
            <a:off x="2251075" y="1141413"/>
            <a:ext cx="5969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0147" tIns="40074" rIns="80147" bIns="40074"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Ми-24</a:t>
            </a:r>
          </a:p>
        </p:txBody>
      </p:sp>
      <p:sp>
        <p:nvSpPr>
          <p:cNvPr id="13330" name="TextBox 19"/>
          <p:cNvSpPr txBox="1">
            <a:spLocks noChangeArrowheads="1"/>
          </p:cNvSpPr>
          <p:nvPr/>
        </p:nvSpPr>
        <p:spPr bwMode="auto">
          <a:xfrm>
            <a:off x="2759075" y="1141413"/>
            <a:ext cx="5969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0147" tIns="40074" rIns="80147" bIns="40074"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Ми-28</a:t>
            </a:r>
          </a:p>
        </p:txBody>
      </p:sp>
      <p:sp>
        <p:nvSpPr>
          <p:cNvPr id="13331" name="TextBox 20"/>
          <p:cNvSpPr txBox="1">
            <a:spLocks noChangeArrowheads="1"/>
          </p:cNvSpPr>
          <p:nvPr/>
        </p:nvSpPr>
        <p:spPr bwMode="auto">
          <a:xfrm>
            <a:off x="3348038" y="1141413"/>
            <a:ext cx="557212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0147" tIns="40074" rIns="80147" bIns="40074"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Ка-52</a:t>
            </a:r>
          </a:p>
        </p:txBody>
      </p:sp>
      <p:sp>
        <p:nvSpPr>
          <p:cNvPr id="13332" name="TextBox 21"/>
          <p:cNvSpPr txBox="1">
            <a:spLocks noChangeArrowheads="1"/>
          </p:cNvSpPr>
          <p:nvPr/>
        </p:nvSpPr>
        <p:spPr bwMode="auto">
          <a:xfrm>
            <a:off x="3798888" y="1012825"/>
            <a:ext cx="644525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0147" tIns="40074" rIns="80147" bIns="40074">
            <a:spAutoFit/>
          </a:bodyPr>
          <a:lstStyle/>
          <a:p>
            <a:pPr algn="ctr">
              <a:defRPr/>
            </a:pPr>
            <a:r>
              <a:rPr lang="ru-RU" sz="1200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Ка-31, </a:t>
            </a:r>
          </a:p>
          <a:p>
            <a:pPr algn="ctr">
              <a:defRPr/>
            </a:pPr>
            <a:r>
              <a:rPr lang="ru-RU" sz="1200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Ка-35</a:t>
            </a:r>
          </a:p>
        </p:txBody>
      </p:sp>
      <p:sp>
        <p:nvSpPr>
          <p:cNvPr id="13333" name="TextBox 23"/>
          <p:cNvSpPr txBox="1">
            <a:spLocks noChangeArrowheads="1"/>
          </p:cNvSpPr>
          <p:nvPr/>
        </p:nvSpPr>
        <p:spPr bwMode="auto">
          <a:xfrm>
            <a:off x="1620838" y="1139825"/>
            <a:ext cx="725487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0147" tIns="40074" rIns="80147" bIns="40074"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schemeClr val="accent5">
                    <a:lumMod val="25000"/>
                  </a:schemeClr>
                </a:solidFill>
                <a:latin typeface="Arial" pitchFamily="34" charset="0"/>
              </a:rPr>
              <a:t>Ми-8/17</a:t>
            </a:r>
          </a:p>
        </p:txBody>
      </p:sp>
      <p:sp>
        <p:nvSpPr>
          <p:cNvPr id="13334" name="TextBox 24"/>
          <p:cNvSpPr txBox="1">
            <a:spLocks noChangeArrowheads="1"/>
          </p:cNvSpPr>
          <p:nvPr/>
        </p:nvSpPr>
        <p:spPr bwMode="auto">
          <a:xfrm>
            <a:off x="5732463" y="1139825"/>
            <a:ext cx="598487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0147" tIns="40074" rIns="80147" bIns="40074"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Ми-26</a:t>
            </a:r>
          </a:p>
        </p:txBody>
      </p:sp>
      <p:sp>
        <p:nvSpPr>
          <p:cNvPr id="13335" name="TextBox 25"/>
          <p:cNvSpPr txBox="1">
            <a:spLocks noChangeArrowheads="1"/>
          </p:cNvSpPr>
          <p:nvPr/>
        </p:nvSpPr>
        <p:spPr bwMode="auto">
          <a:xfrm>
            <a:off x="6281738" y="1139825"/>
            <a:ext cx="598487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0147" tIns="40074" rIns="80147" bIns="40074"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Ми-38</a:t>
            </a:r>
          </a:p>
        </p:txBody>
      </p:sp>
      <p:sp>
        <p:nvSpPr>
          <p:cNvPr id="13336" name="TextBox 26"/>
          <p:cNvSpPr txBox="1">
            <a:spLocks noChangeArrowheads="1"/>
          </p:cNvSpPr>
          <p:nvPr/>
        </p:nvSpPr>
        <p:spPr bwMode="auto">
          <a:xfrm>
            <a:off x="7381875" y="1139825"/>
            <a:ext cx="642938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0147" tIns="40074" rIns="80147" bIns="40074"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Ка-226</a:t>
            </a:r>
          </a:p>
        </p:txBody>
      </p:sp>
      <p:sp>
        <p:nvSpPr>
          <p:cNvPr id="13337" name="TextBox 27"/>
          <p:cNvSpPr txBox="1">
            <a:spLocks noChangeArrowheads="1"/>
          </p:cNvSpPr>
          <p:nvPr/>
        </p:nvSpPr>
        <p:spPr bwMode="auto">
          <a:xfrm>
            <a:off x="7931150" y="1139825"/>
            <a:ext cx="5588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0147" tIns="40074" rIns="80147" bIns="40074"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Ка-32</a:t>
            </a:r>
          </a:p>
        </p:txBody>
      </p:sp>
      <p:sp>
        <p:nvSpPr>
          <p:cNvPr id="13338" name="TextBox 28"/>
          <p:cNvSpPr txBox="1">
            <a:spLocks noChangeArrowheads="1"/>
          </p:cNvSpPr>
          <p:nvPr/>
        </p:nvSpPr>
        <p:spPr bwMode="auto">
          <a:xfrm>
            <a:off x="4410075" y="1141413"/>
            <a:ext cx="655638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0147" tIns="40074" rIns="80147" bIns="40074"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Ка-60У</a:t>
            </a:r>
          </a:p>
        </p:txBody>
      </p:sp>
      <p:cxnSp>
        <p:nvCxnSpPr>
          <p:cNvPr id="36" name="Прямая соединительная линия 35"/>
          <p:cNvCxnSpPr>
            <a:endCxn id="13319" idx="3"/>
          </p:cNvCxnSpPr>
          <p:nvPr/>
        </p:nvCxnSpPr>
        <p:spPr>
          <a:xfrm rot="10800000">
            <a:off x="1011238" y="2051050"/>
            <a:ext cx="7653337" cy="17463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>
            <a:endCxn id="13320" idx="3"/>
          </p:cNvCxnSpPr>
          <p:nvPr/>
        </p:nvCxnSpPr>
        <p:spPr>
          <a:xfrm rot="10800000">
            <a:off x="1012825" y="2709863"/>
            <a:ext cx="7651750" cy="635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>
            <a:endCxn id="13321" idx="3"/>
          </p:cNvCxnSpPr>
          <p:nvPr/>
        </p:nvCxnSpPr>
        <p:spPr>
          <a:xfrm rot="10800000">
            <a:off x="1470025" y="3357563"/>
            <a:ext cx="7194550" cy="7937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22" name="TextBox 9"/>
          <p:cNvSpPr txBox="1">
            <a:spLocks noChangeArrowheads="1"/>
          </p:cNvSpPr>
          <p:nvPr/>
        </p:nvSpPr>
        <p:spPr bwMode="auto">
          <a:xfrm>
            <a:off x="6099175" y="4721225"/>
            <a:ext cx="1506538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147" tIns="40074" rIns="80147" bIns="40074">
            <a:spAutoFit/>
          </a:bodyPr>
          <a:lstStyle/>
          <a:p>
            <a:pPr algn="ctr">
              <a:defRPr/>
            </a:pPr>
            <a:r>
              <a:rPr lang="ru-RU" sz="1600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Гражданские вертолеты</a:t>
            </a:r>
          </a:p>
        </p:txBody>
      </p:sp>
      <p:sp>
        <p:nvSpPr>
          <p:cNvPr id="13323" name="TextBox 10"/>
          <p:cNvSpPr txBox="1">
            <a:spLocks noChangeArrowheads="1"/>
          </p:cNvSpPr>
          <p:nvPr/>
        </p:nvSpPr>
        <p:spPr bwMode="auto">
          <a:xfrm>
            <a:off x="2433638" y="4721225"/>
            <a:ext cx="1344612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147" tIns="40074" rIns="80147" bIns="40074">
            <a:spAutoFit/>
          </a:bodyPr>
          <a:lstStyle/>
          <a:p>
            <a:pPr algn="ctr">
              <a:defRPr/>
            </a:pPr>
            <a:r>
              <a:rPr lang="ru-RU" sz="1600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Военные вертолеты</a:t>
            </a:r>
          </a:p>
        </p:txBody>
      </p:sp>
      <p:sp>
        <p:nvSpPr>
          <p:cNvPr id="67" name="TextBox 23"/>
          <p:cNvSpPr txBox="1">
            <a:spLocks noChangeArrowheads="1"/>
          </p:cNvSpPr>
          <p:nvPr/>
        </p:nvSpPr>
        <p:spPr bwMode="auto">
          <a:xfrm>
            <a:off x="6770688" y="1139825"/>
            <a:ext cx="6826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0147" tIns="40074" rIns="80147" bIns="40074"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Ми-17</a:t>
            </a:r>
            <a:r>
              <a:rPr lang="en-US" sz="1200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1</a:t>
            </a:r>
            <a:endParaRPr lang="ru-RU" sz="1200" dirty="0">
              <a:solidFill>
                <a:schemeClr val="accent5">
                  <a:lumMod val="25000"/>
                </a:schemeClr>
              </a:solidFill>
              <a:latin typeface="+mn-lt"/>
            </a:endParaRPr>
          </a:p>
        </p:txBody>
      </p:sp>
      <p:sp>
        <p:nvSpPr>
          <p:cNvPr id="68" name="TextBox 28"/>
          <p:cNvSpPr txBox="1">
            <a:spLocks noChangeArrowheads="1"/>
          </p:cNvSpPr>
          <p:nvPr/>
        </p:nvSpPr>
        <p:spPr bwMode="auto">
          <a:xfrm>
            <a:off x="8420100" y="1139825"/>
            <a:ext cx="5588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0147" tIns="40074" rIns="80147" bIns="40074"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schemeClr val="accent5">
                    <a:lumMod val="25000"/>
                  </a:schemeClr>
                </a:solidFill>
                <a:latin typeface="Arial" pitchFamily="34" charset="0"/>
              </a:rPr>
              <a:t>Ка-6</a:t>
            </a:r>
            <a:r>
              <a:rPr lang="en-US" sz="1200" dirty="0">
                <a:solidFill>
                  <a:schemeClr val="accent5">
                    <a:lumMod val="25000"/>
                  </a:schemeClr>
                </a:solidFill>
                <a:latin typeface="Arial" pitchFamily="34" charset="0"/>
              </a:rPr>
              <a:t>2</a:t>
            </a:r>
            <a:endParaRPr lang="ru-RU" sz="1200" dirty="0">
              <a:solidFill>
                <a:schemeClr val="accent5">
                  <a:lumMod val="25000"/>
                </a:schemeClr>
              </a:solidFill>
              <a:latin typeface="Arial" pitchFamily="34" charset="0"/>
            </a:endParaRPr>
          </a:p>
        </p:txBody>
      </p:sp>
      <p:pic>
        <p:nvPicPr>
          <p:cNvPr id="27678" name="Picture 91" descr="D:\Work\Documents\Презентации\2009_11_30_ЦК\Ris\ПКВ_САУ_точки.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00B0F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823099" y="1938037"/>
            <a:ext cx="7140356" cy="158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79" name="Picture 2" descr="D:\Work\Documents\Презентации\Logo\Логотипы\Logo_aviapribor copy.png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996928" y="393080"/>
            <a:ext cx="947523" cy="16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80" name="Picture 3" descr="D:\Work\Documents\Презентации\Logo\Логотипы\Logo_KBPA! copy.png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07698" y="228936"/>
            <a:ext cx="522631" cy="586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3" descr="ПКВ-8(с линейкой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488" y="2643182"/>
            <a:ext cx="5429288" cy="23736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4" name="Text Box 3"/>
          <p:cNvSpPr txBox="1">
            <a:spLocks noChangeArrowheads="1"/>
          </p:cNvSpPr>
          <p:nvPr/>
        </p:nvSpPr>
        <p:spPr bwMode="auto">
          <a:xfrm>
            <a:off x="1016000" y="139700"/>
            <a:ext cx="688975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1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Пилотажные комплексы</a:t>
            </a:r>
            <a:r>
              <a:rPr lang="en-US" sz="21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zu-ZA" sz="21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для </a:t>
            </a:r>
            <a:r>
              <a:rPr lang="ru-RU" sz="21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вертолетов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1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фирмы «Миль»</a:t>
            </a:r>
          </a:p>
        </p:txBody>
      </p:sp>
      <p:pic>
        <p:nvPicPr>
          <p:cNvPr id="1031" name="Picture 12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4837" y="1036622"/>
            <a:ext cx="2303463" cy="170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8" name="Рисунок 7" descr="Вертолет Ми-2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03073" y="895350"/>
            <a:ext cx="2602777" cy="173721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9222" name="Picture 2" descr="D:\Work\Documents\Презентации\2009_11_30_\Ris\Ми-28\MI28_1 copy.jpg"/>
          <p:cNvPicPr>
            <a:picLocks noChangeAspect="1" noChangeArrowheads="1"/>
          </p:cNvPicPr>
          <p:nvPr/>
        </p:nvPicPr>
        <p:blipFill>
          <a:blip r:embed="rId5">
            <a:lum bright="12000"/>
          </a:blip>
          <a:srcRect/>
          <a:stretch>
            <a:fillRect/>
          </a:stretch>
        </p:blipFill>
        <p:spPr bwMode="auto">
          <a:xfrm>
            <a:off x="482600" y="4629150"/>
            <a:ext cx="2411413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32" descr="D:\Work\Documents\Презентации\2009_11_30_ЦК\Рамки рис\26_Ми-171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49950" y="4810125"/>
            <a:ext cx="2800350" cy="187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D:\Work\Documents\Презентации\Logo\Логотипы\Logo_aviapribor copy.png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996928" y="393080"/>
            <a:ext cx="947523" cy="16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 descr="D:\Work\Documents\Презентации\Logo\Логотипы\Logo_KBPA! copy.png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07698" y="228936"/>
            <a:ext cx="522631" cy="586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50" y="0"/>
            <a:ext cx="8445500" cy="800100"/>
          </a:xfrm>
        </p:spPr>
        <p:txBody>
          <a:bodyPr/>
          <a:lstStyle/>
          <a:p>
            <a:pPr>
              <a:defRPr/>
            </a:pPr>
            <a:r>
              <a:rPr lang="ru-RU" sz="32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ПКВ-8 для вертолета Ми-8</a:t>
            </a:r>
          </a:p>
        </p:txBody>
      </p:sp>
      <p:sp>
        <p:nvSpPr>
          <p:cNvPr id="8195" name="Номер слайда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140CC80-632B-43D8-8CC4-9FD04E10ED99}" type="slidenum">
              <a:rPr lang="ru-RU" smtClean="0">
                <a:latin typeface="Arial" pitchFamily="34" charset="0"/>
              </a:rPr>
              <a:pPr/>
              <a:t>4</a:t>
            </a:fld>
            <a:endParaRPr lang="ru-RU" smtClean="0">
              <a:latin typeface="Arial" pitchFamily="34" charset="0"/>
            </a:endParaRPr>
          </a:p>
        </p:txBody>
      </p:sp>
      <p:pic>
        <p:nvPicPr>
          <p:cNvPr id="6" name="Содержимое 3" descr="ПКВ-8(с линейкой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786058"/>
            <a:ext cx="7679793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Рисунок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80" y="928670"/>
            <a:ext cx="3096909" cy="25437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350"/>
            <a:ext cx="8972550" cy="1143000"/>
          </a:xfrm>
        </p:spPr>
        <p:txBody>
          <a:bodyPr/>
          <a:lstStyle/>
          <a:p>
            <a:pPr>
              <a:defRPr/>
            </a:pPr>
            <a: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Структурная схема пилотажного комплекса</a:t>
            </a:r>
          </a:p>
        </p:txBody>
      </p:sp>
      <p:sp>
        <p:nvSpPr>
          <p:cNvPr id="9219" name="Номер слайда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E75092B-A729-49AA-8B9D-76C571B9635F}" type="slidenum">
              <a:rPr lang="ru-RU" smtClean="0">
                <a:latin typeface="Arial" pitchFamily="34" charset="0"/>
              </a:rPr>
              <a:pPr/>
              <a:t>5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922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1413" y="1072234"/>
            <a:ext cx="7927977" cy="44284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42"/>
          </a:xfrm>
        </p:spPr>
        <p:txBody>
          <a:bodyPr>
            <a:noAutofit/>
          </a:bodyPr>
          <a:lstStyle/>
          <a:p>
            <a:r>
              <a:rPr lang="ru-RU" sz="2400" dirty="0" smtClean="0"/>
              <a:t>Выполняемые функци</a:t>
            </a:r>
            <a:r>
              <a:rPr lang="ru-RU" sz="2400" dirty="0"/>
              <a:t>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543956" cy="6000792"/>
          </a:xfrm>
        </p:spPr>
        <p:txBody>
          <a:bodyPr>
            <a:noAutofit/>
          </a:bodyPr>
          <a:lstStyle/>
          <a:p>
            <a:pPr marL="0" lvl="2" indent="265113" algn="just">
              <a:buNone/>
            </a:pPr>
            <a:r>
              <a:rPr lang="ru-RU" sz="920" dirty="0"/>
              <a:t>ПКВ во взаимодействии с бортовым оборудованием и НК должен обеспечивать выполнение следующих функций:</a:t>
            </a:r>
          </a:p>
          <a:p>
            <a:pPr marL="0" lvl="2" indent="265113" algn="just">
              <a:buNone/>
            </a:pPr>
            <a:r>
              <a:rPr lang="ru-RU" sz="920" dirty="0" smtClean="0"/>
              <a:t>а) автоматическая </a:t>
            </a:r>
            <a:r>
              <a:rPr lang="ru-RU" sz="920" dirty="0"/>
              <a:t>стабилизация углового положения, повышение устойчивости углового положения и улучшение управляемости </a:t>
            </a:r>
            <a:r>
              <a:rPr lang="ru-RU" sz="920" dirty="0" smtClean="0"/>
              <a:t>угловым движением </a:t>
            </a:r>
            <a:r>
              <a:rPr lang="ru-RU" sz="920" dirty="0"/>
              <a:t>вертолета;</a:t>
            </a:r>
          </a:p>
          <a:p>
            <a:pPr marL="0" lvl="2" indent="265113" algn="just">
              <a:buNone/>
            </a:pPr>
            <a:r>
              <a:rPr lang="ru-RU" sz="920" dirty="0" smtClean="0"/>
              <a:t>б) автоматическая </a:t>
            </a:r>
            <a:r>
              <a:rPr lang="ru-RU" sz="920" dirty="0"/>
              <a:t>координация разворота вертолета;</a:t>
            </a:r>
          </a:p>
          <a:p>
            <a:pPr marL="0" lvl="2" indent="265113" algn="just">
              <a:buNone/>
            </a:pPr>
            <a:r>
              <a:rPr lang="ru-RU" sz="920" dirty="0" smtClean="0"/>
              <a:t>в) автоматическая </a:t>
            </a:r>
            <a:r>
              <a:rPr lang="ru-RU" sz="920" dirty="0"/>
              <a:t>стабилизация барометрической высоты полета;</a:t>
            </a:r>
          </a:p>
          <a:p>
            <a:pPr marL="0" lvl="2" indent="265113" algn="just">
              <a:buNone/>
            </a:pPr>
            <a:r>
              <a:rPr lang="ru-RU" sz="920" dirty="0" smtClean="0"/>
              <a:t>г) автоматизированный </a:t>
            </a:r>
            <a:r>
              <a:rPr lang="ru-RU" sz="920" dirty="0"/>
              <a:t>выход на заданную высоту полета (заданная высота формируется и индицируется в НК);</a:t>
            </a:r>
          </a:p>
          <a:p>
            <a:pPr marL="0" lvl="2" indent="265113" algn="just">
              <a:buNone/>
            </a:pPr>
            <a:r>
              <a:rPr lang="ru-RU" sz="920" dirty="0" err="1" smtClean="0"/>
              <a:t>д</a:t>
            </a:r>
            <a:r>
              <a:rPr lang="ru-RU" sz="920" dirty="0" smtClean="0"/>
              <a:t>)</a:t>
            </a:r>
            <a:r>
              <a:rPr lang="en-US" sz="920" dirty="0" smtClean="0"/>
              <a:t> </a:t>
            </a:r>
            <a:r>
              <a:rPr lang="ru-RU" sz="920" dirty="0" smtClean="0"/>
              <a:t>автоматическая </a:t>
            </a:r>
            <a:r>
              <a:rPr lang="ru-RU" sz="920" dirty="0"/>
              <a:t>стабилизация вертикальной скорости на режимах поступательного полета с возможностью изменения </a:t>
            </a:r>
            <a:r>
              <a:rPr lang="ru-RU" sz="920" dirty="0" smtClean="0"/>
              <a:t>заданной вертикальной </a:t>
            </a:r>
            <a:r>
              <a:rPr lang="ru-RU" sz="920" dirty="0"/>
              <a:t>скорости с помощью 2х позиционного переключателя, установленного на РОШ;</a:t>
            </a:r>
          </a:p>
          <a:p>
            <a:pPr marL="0" lvl="2" indent="265113" algn="just">
              <a:buNone/>
            </a:pPr>
            <a:r>
              <a:rPr lang="ru-RU" sz="920" dirty="0" smtClean="0"/>
              <a:t>е) автоматическая </a:t>
            </a:r>
            <a:r>
              <a:rPr lang="ru-RU" sz="920" dirty="0"/>
              <a:t>стабилизация продольной и поперечной малых поступательных скоростей и улучшение управляемости ими с возможностью изменения заданных скоростей от 4-х позиционной кнопки расположенной на РЦШ;</a:t>
            </a:r>
          </a:p>
          <a:p>
            <a:pPr marL="0" lvl="2" indent="265113" algn="just">
              <a:buNone/>
            </a:pPr>
            <a:r>
              <a:rPr lang="ru-RU" sz="920" dirty="0" smtClean="0"/>
              <a:t>ж)</a:t>
            </a:r>
            <a:r>
              <a:rPr lang="en-US" sz="920" dirty="0" smtClean="0"/>
              <a:t> </a:t>
            </a:r>
            <a:r>
              <a:rPr lang="ru-RU" sz="920" dirty="0" smtClean="0"/>
              <a:t>автоматическая </a:t>
            </a:r>
            <a:r>
              <a:rPr lang="ru-RU" sz="920" dirty="0"/>
              <a:t>стабилизация приборной скорости полета с возможностью изменения заданной приборной скорости с помощью 4-х позиционной кнопки установленной на РЦШ;</a:t>
            </a:r>
          </a:p>
          <a:p>
            <a:pPr marL="0" lvl="2" indent="265113" algn="just">
              <a:buNone/>
            </a:pPr>
            <a:r>
              <a:rPr lang="ru-RU" sz="920" dirty="0" err="1" smtClean="0"/>
              <a:t>з</a:t>
            </a:r>
            <a:r>
              <a:rPr lang="ru-RU" sz="920" dirty="0" smtClean="0"/>
              <a:t>) автоматическая </a:t>
            </a:r>
            <a:r>
              <a:rPr lang="ru-RU" sz="920" dirty="0"/>
              <a:t>стабилизация вертолета на линии заданного пути (ЛЗП) или заданном курсе (ЗК), введенном  с НК, при полете по маршруту, формируемому НК;</a:t>
            </a:r>
          </a:p>
          <a:p>
            <a:pPr marL="0" lvl="2" indent="265113" algn="just">
              <a:buNone/>
            </a:pPr>
            <a:r>
              <a:rPr lang="ru-RU" sz="920" dirty="0" smtClean="0"/>
              <a:t>и)</a:t>
            </a:r>
            <a:r>
              <a:rPr lang="en-US" sz="920" dirty="0" smtClean="0"/>
              <a:t> </a:t>
            </a:r>
            <a:r>
              <a:rPr lang="ru-RU" sz="920" dirty="0" smtClean="0"/>
              <a:t>автоматическая </a:t>
            </a:r>
            <a:r>
              <a:rPr lang="ru-RU" sz="920" dirty="0"/>
              <a:t>стабилизация вертолета на траектории захода на посадку по первой категории ИКАО по системе ILS до высоты принятия решения Н</a:t>
            </a:r>
            <a:r>
              <a:rPr lang="ru-RU" sz="920" baseline="-25000" dirty="0"/>
              <a:t>ПР </a:t>
            </a:r>
            <a:r>
              <a:rPr lang="ru-RU" sz="920" dirty="0"/>
              <a:t>= 60 м;</a:t>
            </a:r>
          </a:p>
          <a:p>
            <a:pPr marL="0" lvl="2" indent="265113" algn="just">
              <a:buNone/>
            </a:pPr>
            <a:r>
              <a:rPr lang="ru-RU" sz="920" dirty="0" smtClean="0"/>
              <a:t>к)</a:t>
            </a:r>
            <a:r>
              <a:rPr lang="en-US" sz="920" dirty="0" smtClean="0"/>
              <a:t> </a:t>
            </a:r>
            <a:r>
              <a:rPr lang="ru-RU" sz="920" dirty="0" smtClean="0"/>
              <a:t>автоматическое </a:t>
            </a:r>
            <a:r>
              <a:rPr lang="ru-RU" sz="920" dirty="0" err="1"/>
              <a:t>триммирование</a:t>
            </a:r>
            <a:r>
              <a:rPr lang="ru-RU" sz="920" dirty="0"/>
              <a:t> проводки управления с одновременным центрированием штоков рулевых машин в каналах направления, крена, </a:t>
            </a:r>
            <a:r>
              <a:rPr lang="ru-RU" sz="920" dirty="0" err="1"/>
              <a:t>тангажа</a:t>
            </a:r>
            <a:r>
              <a:rPr lang="ru-RU" sz="920" dirty="0"/>
              <a:t> и общего шага;</a:t>
            </a:r>
          </a:p>
          <a:p>
            <a:pPr marL="0" lvl="2" indent="265113" algn="just">
              <a:buNone/>
            </a:pPr>
            <a:r>
              <a:rPr lang="ru-RU" sz="920" dirty="0" smtClean="0"/>
              <a:t>л)</a:t>
            </a:r>
            <a:r>
              <a:rPr lang="en-US" sz="920" dirty="0" smtClean="0"/>
              <a:t> </a:t>
            </a:r>
            <a:r>
              <a:rPr lang="ru-RU" sz="920" dirty="0" smtClean="0"/>
              <a:t>автоматическая </a:t>
            </a:r>
            <a:r>
              <a:rPr lang="ru-RU" sz="920" dirty="0"/>
              <a:t>стабилизация положения вертолета над земной поверхностью в горизонтальной плоскости по информации ДИСС в режиме «Висение» с возможностью изменения положения вертолета с помощью 4-х позиционной кнопки на РЦШ;</a:t>
            </a:r>
          </a:p>
          <a:p>
            <a:pPr marL="0" lvl="2" indent="265113" algn="just">
              <a:buNone/>
            </a:pPr>
            <a:r>
              <a:rPr lang="ru-RU" sz="920" dirty="0" smtClean="0"/>
              <a:t>м)</a:t>
            </a:r>
            <a:r>
              <a:rPr lang="en-US" sz="920" dirty="0" smtClean="0"/>
              <a:t> </a:t>
            </a:r>
            <a:r>
              <a:rPr lang="ru-RU" sz="920" dirty="0" smtClean="0"/>
              <a:t>автоматическая </a:t>
            </a:r>
            <a:r>
              <a:rPr lang="ru-RU" sz="920" dirty="0"/>
              <a:t>стабилизация геометрической высоты в режиме «Висение» с возможностью изменения стабилизируемой высоты с помощью 2-х позиционного переключателя, установленного на РОШ;</a:t>
            </a:r>
          </a:p>
          <a:p>
            <a:pPr marL="0" lvl="2" indent="265113" algn="just">
              <a:buNone/>
            </a:pPr>
            <a:r>
              <a:rPr lang="ru-RU" sz="920" dirty="0" err="1" smtClean="0"/>
              <a:t>н</a:t>
            </a:r>
            <a:r>
              <a:rPr lang="ru-RU" sz="920" dirty="0" smtClean="0"/>
              <a:t>)</a:t>
            </a:r>
            <a:r>
              <a:rPr lang="en-US" sz="920" dirty="0" smtClean="0"/>
              <a:t> </a:t>
            </a:r>
            <a:r>
              <a:rPr lang="ru-RU" sz="920" dirty="0" smtClean="0"/>
              <a:t>стабилизация </a:t>
            </a:r>
            <a:r>
              <a:rPr lang="ru-RU" sz="920" dirty="0"/>
              <a:t>геометрической высоты (при полете над равнинными участками местности и над водной поверхностью) на установившихся режимах полета;</a:t>
            </a:r>
          </a:p>
          <a:p>
            <a:pPr marL="0" lvl="2" indent="265113" algn="just">
              <a:buNone/>
            </a:pPr>
            <a:r>
              <a:rPr lang="ru-RU" sz="920" dirty="0" smtClean="0"/>
              <a:t>о)</a:t>
            </a:r>
            <a:r>
              <a:rPr lang="en-US" sz="920" dirty="0" smtClean="0"/>
              <a:t> </a:t>
            </a:r>
            <a:r>
              <a:rPr lang="ru-RU" sz="920" dirty="0" smtClean="0"/>
              <a:t>автоматическая </a:t>
            </a:r>
            <a:r>
              <a:rPr lang="ru-RU" sz="920" dirty="0"/>
              <a:t>стабилизация вертолета при заходе на заданную точку по траектории, рассчитываемой НК с учетом применения режима с высот 100…600 м и приборной скорости 120…250 км/ч. Режим должен заканчиваться подходом к заданной точке против ветра с зависанием над ней на высоте 15 м (численные значения корректируются по результатам летных испытаний).</a:t>
            </a:r>
          </a:p>
          <a:p>
            <a:pPr marL="0" lvl="2" indent="265113" algn="just">
              <a:buNone/>
            </a:pPr>
            <a:r>
              <a:rPr lang="ru-RU" sz="920" dirty="0" err="1" smtClean="0"/>
              <a:t>п</a:t>
            </a:r>
            <a:r>
              <a:rPr lang="ru-RU" sz="920" dirty="0" smtClean="0"/>
              <a:t>)</a:t>
            </a:r>
            <a:r>
              <a:rPr lang="en-US" sz="920" dirty="0" smtClean="0"/>
              <a:t> </a:t>
            </a:r>
            <a:r>
              <a:rPr lang="ru-RU" sz="920" dirty="0" smtClean="0"/>
              <a:t>ограничение </a:t>
            </a:r>
            <a:r>
              <a:rPr lang="ru-RU" sz="920" dirty="0"/>
              <a:t>отклонения быстродействующего исполнительного механизма в канале </a:t>
            </a:r>
            <a:r>
              <a:rPr lang="ru-RU" sz="920" dirty="0" err="1"/>
              <a:t>тангажа</a:t>
            </a:r>
            <a:r>
              <a:rPr lang="ru-RU" sz="920" dirty="0"/>
              <a:t> таким образом, чтобы суммарное отклонение автомата перекоса на кабрирование не превышало 2,2</a:t>
            </a:r>
            <a:r>
              <a:rPr lang="ru-RU" sz="920" dirty="0">
                <a:sym typeface="Symbol"/>
              </a:rPr>
              <a:t></a:t>
            </a:r>
            <a:r>
              <a:rPr lang="ru-RU" sz="920" dirty="0"/>
              <a:t> при выдвинутом </a:t>
            </a:r>
            <a:r>
              <a:rPr lang="ru-RU" sz="920" dirty="0" err="1"/>
              <a:t>гидроупоре</a:t>
            </a:r>
            <a:r>
              <a:rPr lang="ru-RU" sz="920" dirty="0"/>
              <a:t>;</a:t>
            </a:r>
          </a:p>
          <a:p>
            <a:pPr marL="0" lvl="2" indent="265113" algn="just">
              <a:buNone/>
            </a:pPr>
            <a:r>
              <a:rPr lang="ru-RU" sz="920" dirty="0" err="1" smtClean="0"/>
              <a:t>р</a:t>
            </a:r>
            <a:r>
              <a:rPr lang="ru-RU" sz="920" dirty="0" smtClean="0"/>
              <a:t>)</a:t>
            </a:r>
            <a:r>
              <a:rPr lang="en-US" sz="920" dirty="0" smtClean="0"/>
              <a:t> </a:t>
            </a:r>
            <a:r>
              <a:rPr lang="ru-RU" sz="920" dirty="0" smtClean="0"/>
              <a:t>формирование </a:t>
            </a:r>
            <a:r>
              <a:rPr lang="ru-RU" sz="920" dirty="0"/>
              <a:t>и выдача на многофункциональный индикатор (МФИ) из состава НК:</a:t>
            </a:r>
          </a:p>
          <a:p>
            <a:pPr marL="0" algn="just"/>
            <a:r>
              <a:rPr lang="ru-RU" sz="920" dirty="0"/>
              <a:t>1) </a:t>
            </a:r>
            <a:r>
              <a:rPr lang="ru-RU" sz="920" dirty="0" err="1"/>
              <a:t>директорных</a:t>
            </a:r>
            <a:r>
              <a:rPr lang="ru-RU" sz="920" dirty="0"/>
              <a:t> сигналов по крену в режиме 3.2.1.з);</a:t>
            </a:r>
          </a:p>
          <a:p>
            <a:pPr marL="0" algn="just"/>
            <a:r>
              <a:rPr lang="ru-RU" sz="920" dirty="0"/>
              <a:t>2) </a:t>
            </a:r>
            <a:r>
              <a:rPr lang="ru-RU" sz="920" dirty="0" err="1"/>
              <a:t>директорных</a:t>
            </a:r>
            <a:r>
              <a:rPr lang="ru-RU" sz="920" dirty="0"/>
              <a:t> сигналов по крену, </a:t>
            </a:r>
            <a:r>
              <a:rPr lang="ru-RU" sz="920" dirty="0" err="1"/>
              <a:t>тангажу</a:t>
            </a:r>
            <a:r>
              <a:rPr lang="ru-RU" sz="920" dirty="0"/>
              <a:t> и общему шагу в режиме 3.2.1.и);</a:t>
            </a:r>
          </a:p>
          <a:p>
            <a:pPr marL="0" algn="just"/>
            <a:r>
              <a:rPr lang="ru-RU" sz="920" dirty="0"/>
              <a:t>3) </a:t>
            </a:r>
            <a:r>
              <a:rPr lang="ru-RU" sz="920" dirty="0" err="1"/>
              <a:t>директорных</a:t>
            </a:r>
            <a:r>
              <a:rPr lang="ru-RU" sz="920" dirty="0"/>
              <a:t> сигналов по крену и </a:t>
            </a:r>
            <a:r>
              <a:rPr lang="ru-RU" sz="920" dirty="0" err="1"/>
              <a:t>тангажу</a:t>
            </a:r>
            <a:r>
              <a:rPr lang="ru-RU" sz="920" dirty="0"/>
              <a:t> в режимах 3.2.1.  л);</a:t>
            </a:r>
          </a:p>
          <a:p>
            <a:pPr marL="0" algn="just"/>
            <a:r>
              <a:rPr lang="ru-RU" sz="920" dirty="0"/>
              <a:t>4) отклонения вертолета от точки висения в режиме 3.2.1.л);</a:t>
            </a:r>
          </a:p>
          <a:p>
            <a:pPr marL="0" algn="just"/>
            <a:r>
              <a:rPr lang="ru-RU" sz="920" dirty="0"/>
              <a:t>5) положения штоков автопилота; </a:t>
            </a:r>
          </a:p>
          <a:p>
            <a:pPr marL="0" lvl="2" indent="265113" algn="just">
              <a:buNone/>
            </a:pPr>
            <a:r>
              <a:rPr lang="ru-RU" sz="920" dirty="0" smtClean="0"/>
              <a:t>с)</a:t>
            </a:r>
            <a:r>
              <a:rPr lang="en-US" sz="920" dirty="0" smtClean="0"/>
              <a:t> </a:t>
            </a:r>
            <a:r>
              <a:rPr lang="ru-RU" sz="920" dirty="0" smtClean="0"/>
              <a:t>встроенный </a:t>
            </a:r>
            <a:r>
              <a:rPr lang="ru-RU" sz="920" dirty="0"/>
              <a:t>контроль ПКВ в полете и на </a:t>
            </a:r>
            <a:r>
              <a:rPr lang="ru-RU" sz="920" dirty="0" smtClean="0"/>
              <a:t>земле;</a:t>
            </a:r>
            <a:endParaRPr lang="ru-RU" sz="920" dirty="0"/>
          </a:p>
          <a:p>
            <a:pPr marL="0" lvl="2" indent="265113" algn="just">
              <a:buNone/>
            </a:pPr>
            <a:r>
              <a:rPr lang="ru-RU" sz="920" dirty="0" smtClean="0"/>
              <a:t>т)</a:t>
            </a:r>
            <a:r>
              <a:rPr lang="en-US" sz="920" dirty="0" smtClean="0"/>
              <a:t> </a:t>
            </a:r>
            <a:r>
              <a:rPr lang="ru-RU" sz="920" dirty="0" smtClean="0"/>
              <a:t>автоматическая </a:t>
            </a:r>
            <a:r>
              <a:rPr lang="ru-RU" sz="920" dirty="0"/>
              <a:t>стабилизация курса, заданного летчиком </a:t>
            </a:r>
            <a:r>
              <a:rPr lang="ru-RU" sz="920" dirty="0" smtClean="0"/>
              <a:t>вручную;</a:t>
            </a:r>
            <a:endParaRPr lang="ru-RU" sz="920" dirty="0"/>
          </a:p>
          <a:p>
            <a:pPr marL="0" lvl="2" indent="265113" algn="just">
              <a:buNone/>
            </a:pPr>
            <a:r>
              <a:rPr lang="ru-RU" sz="920" dirty="0" smtClean="0"/>
              <a:t>у)</a:t>
            </a:r>
            <a:r>
              <a:rPr lang="en-US" sz="920" dirty="0" smtClean="0"/>
              <a:t> </a:t>
            </a:r>
            <a:r>
              <a:rPr lang="ru-RU" sz="920" dirty="0" smtClean="0"/>
              <a:t>автоматический </a:t>
            </a:r>
            <a:r>
              <a:rPr lang="ru-RU" sz="920" dirty="0"/>
              <a:t>уход с висения и малых скоростей с набором скорости и </a:t>
            </a:r>
            <a:r>
              <a:rPr lang="ru-RU" sz="920" dirty="0" smtClean="0"/>
              <a:t>высоты;</a:t>
            </a:r>
            <a:endParaRPr lang="en-US" sz="920" dirty="0" smtClean="0"/>
          </a:p>
          <a:p>
            <a:pPr marL="0" lvl="2" indent="265113" algn="just">
              <a:buNone/>
            </a:pPr>
            <a:r>
              <a:rPr lang="ru-RU" sz="920" dirty="0" err="1" smtClean="0"/>
              <a:t>ф</a:t>
            </a:r>
            <a:r>
              <a:rPr lang="ru-RU" sz="920" dirty="0" smtClean="0"/>
              <a:t>) устранение колебаний груза закрепленной на внешней подвеске.</a:t>
            </a:r>
            <a:endParaRPr lang="ru-RU" sz="920" dirty="0"/>
          </a:p>
          <a:p>
            <a:pPr marL="0"/>
            <a:endParaRPr lang="ru-RU" sz="92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1405" y="357166"/>
          <a:ext cx="8929750" cy="6211946"/>
        </p:xfrm>
        <a:graphic>
          <a:graphicData uri="http://schemas.openxmlformats.org/drawingml/2006/table">
            <a:tbl>
              <a:tblPr/>
              <a:tblGrid>
                <a:gridCol w="142876"/>
                <a:gridCol w="214314"/>
                <a:gridCol w="4572032"/>
                <a:gridCol w="428628"/>
                <a:gridCol w="357190"/>
                <a:gridCol w="357190"/>
                <a:gridCol w="285752"/>
                <a:gridCol w="357190"/>
                <a:gridCol w="357190"/>
                <a:gridCol w="285752"/>
                <a:gridCol w="357190"/>
                <a:gridCol w="1214446"/>
              </a:tblGrid>
              <a:tr h="1460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36" marR="2033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36" marR="2033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36" marR="203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>
                          <a:latin typeface="Calibri"/>
                          <a:ea typeface="Calibri"/>
                          <a:cs typeface="Times New Roman"/>
                        </a:rPr>
                        <a:t>Дополнительное  оборудование необходимое для выполнения режимов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36" marR="2033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30868">
                <a:tc rowSpan="19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alibri"/>
                          <a:ea typeface="Calibri"/>
                          <a:cs typeface="Times New Roman"/>
                        </a:rPr>
                        <a:t>ПКВ-8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36" marR="20336" marT="0" marB="0" vert="vert27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alibri"/>
                          <a:ea typeface="Calibri"/>
                          <a:cs typeface="Times New Roman"/>
                        </a:rPr>
                        <a:t>АП-34Б 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36" marR="20336" marT="0" marB="0" vert="vert27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 dirty="0">
                          <a:latin typeface="Calibri"/>
                          <a:ea typeface="Calibri"/>
                          <a:cs typeface="Times New Roman"/>
                        </a:rPr>
                        <a:t>Функция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36" marR="20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>
                          <a:latin typeface="Calibri"/>
                          <a:ea typeface="Calibri"/>
                          <a:cs typeface="Times New Roman"/>
                        </a:rPr>
                        <a:t>КВ, КС из состава АП-34Б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36" marR="20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>
                          <a:latin typeface="Calibri"/>
                          <a:ea typeface="Calibri"/>
                          <a:cs typeface="Times New Roman"/>
                        </a:rPr>
                        <a:t>АГР (АГБ, МГВ, СБКВ)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36" marR="2033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>
                          <a:latin typeface="Calibri"/>
                          <a:ea typeface="Calibri"/>
                          <a:cs typeface="Times New Roman"/>
                        </a:rPr>
                        <a:t>СВС/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>
                          <a:latin typeface="Calibri"/>
                          <a:ea typeface="Calibri"/>
                          <a:cs typeface="Times New Roman"/>
                        </a:rPr>
                        <a:t>ИСРП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36" marR="20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 i="1" dirty="0">
                          <a:latin typeface="Calibri"/>
                          <a:ea typeface="Calibri"/>
                          <a:cs typeface="Times New Roman"/>
                        </a:rPr>
                        <a:t>ILS</a:t>
                      </a:r>
                      <a:r>
                        <a:rPr lang="ru-RU" sz="800" b="1" i="1" dirty="0" smtClean="0">
                          <a:latin typeface="Calibri"/>
                          <a:ea typeface="Calibri"/>
                          <a:cs typeface="Times New Roman"/>
                        </a:rPr>
                        <a:t>/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 i="1" dirty="0" smtClean="0">
                          <a:latin typeface="Calibri"/>
                          <a:ea typeface="Calibri"/>
                          <a:cs typeface="Times New Roman"/>
                        </a:rPr>
                        <a:t>VOR</a:t>
                      </a:r>
                      <a:r>
                        <a:rPr lang="ru-RU" sz="800" b="1" i="1" dirty="0">
                          <a:latin typeface="Calibri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en-US" sz="800" b="1" i="1" dirty="0">
                          <a:latin typeface="Calibri"/>
                          <a:ea typeface="Calibri"/>
                          <a:cs typeface="Times New Roman"/>
                        </a:rPr>
                        <a:t>DME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36" marR="20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>
                          <a:latin typeface="Calibri"/>
                          <a:ea typeface="Calibri"/>
                          <a:cs typeface="Times New Roman"/>
                        </a:rPr>
                        <a:t>ПНП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36" marR="20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 dirty="0" smtClean="0">
                          <a:latin typeface="Calibri"/>
                          <a:ea typeface="Calibri"/>
                          <a:cs typeface="Times New Roman"/>
                        </a:rPr>
                        <a:t>ПВН-1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36" marR="20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>
                          <a:latin typeface="Calibri"/>
                          <a:ea typeface="Calibri"/>
                          <a:cs typeface="Times New Roman"/>
                        </a:rPr>
                        <a:t>РВ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36" marR="20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>
                          <a:latin typeface="Calibri"/>
                          <a:ea typeface="Calibri"/>
                          <a:cs typeface="Times New Roman"/>
                        </a:rPr>
                        <a:t>ДИСС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36" marR="20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 dirty="0">
                          <a:latin typeface="Calibri"/>
                          <a:ea typeface="Calibri"/>
                          <a:cs typeface="Times New Roman"/>
                        </a:rPr>
                        <a:t>Переключатели: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 dirty="0">
                          <a:latin typeface="Calibri"/>
                          <a:ea typeface="Calibri"/>
                          <a:cs typeface="Times New Roman"/>
                        </a:rPr>
                        <a:t>4-х позиционный на РЦШ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 dirty="0">
                          <a:latin typeface="Calibri"/>
                          <a:ea typeface="Calibri"/>
                          <a:cs typeface="Times New Roman"/>
                        </a:rPr>
                        <a:t>2-х позиционный на РОШ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36" marR="20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0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Calibri"/>
                          <a:ea typeface="Calibri"/>
                          <a:cs typeface="Times New Roman"/>
                        </a:rPr>
                        <a:t>Автоматическая стабилизация углового положения, повышение устойчивости углового положения и улучшение управляемости угловым движением вертолета</a:t>
                      </a:r>
                    </a:p>
                  </a:txBody>
                  <a:tcPr marL="20336" marR="20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36" marR="20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36" marR="2033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36" marR="20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36" marR="20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36" marR="20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36" marR="20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36" marR="20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36" marR="20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36" marR="20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56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Calibri"/>
                          <a:ea typeface="Calibri"/>
                          <a:cs typeface="Times New Roman"/>
                        </a:rPr>
                        <a:t>Автоматическая стабилизация барометрической высоты полета</a:t>
                      </a:r>
                    </a:p>
                  </a:txBody>
                  <a:tcPr marL="20336" marR="20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20336" marR="20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20336" marR="2033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20336" marR="20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20336" marR="20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20336" marR="20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20336" marR="20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20336" marR="20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20336" marR="20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20336" marR="20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27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Calibri"/>
                          <a:ea typeface="Calibri"/>
                          <a:cs typeface="Times New Roman"/>
                        </a:rPr>
                        <a:t>Автоматическая стабилизация приборной скорости полета</a:t>
                      </a:r>
                    </a:p>
                  </a:txBody>
                  <a:tcPr marL="20336" marR="20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36" marR="20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36" marR="2033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36" marR="20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36" marR="20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36" marR="20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36" marR="20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36" marR="20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36" marR="20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36" marR="20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60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Calibri"/>
                          <a:ea typeface="Calibri"/>
                          <a:cs typeface="Times New Roman"/>
                        </a:rPr>
                        <a:t>Встроенный контроль в полете и на земле</a:t>
                      </a:r>
                    </a:p>
                  </a:txBody>
                  <a:tcPr marL="20336" marR="20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36" marR="20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36" marR="2033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36" marR="20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36" marR="20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36" marR="20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36" marR="20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36" marR="20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36" marR="20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36" marR="20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20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36" marR="2033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Calibri"/>
                          <a:ea typeface="Calibri"/>
                          <a:cs typeface="Times New Roman"/>
                        </a:rPr>
                        <a:t>Автоматическое триммирование проводки управления с одновременным центрированием штоков рулевых машин</a:t>
                      </a:r>
                    </a:p>
                  </a:txBody>
                  <a:tcPr marL="20336" marR="20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36" marR="20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36" marR="20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36" marR="20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36" marR="20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36" marR="20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36" marR="20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36" marR="20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36" marR="20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36" marR="20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27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36" marR="2033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Calibri"/>
                          <a:ea typeface="Calibri"/>
                          <a:cs typeface="Times New Roman"/>
                        </a:rPr>
                        <a:t>Автоматическая координация разворота вертолета</a:t>
                      </a:r>
                    </a:p>
                  </a:txBody>
                  <a:tcPr marL="20336" marR="20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36" marR="20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36" marR="20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36" marR="20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36" marR="20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36" marR="20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36" marR="20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36" marR="20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36" marR="20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36" marR="20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54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36" marR="2033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Calibri"/>
                          <a:ea typeface="Calibri"/>
                          <a:cs typeface="Times New Roman"/>
                        </a:rPr>
                        <a:t>Автоматизированный выход на заданную высоту полета (Заданная высота формируется и индицируется на отдельном пульте)</a:t>
                      </a:r>
                    </a:p>
                  </a:txBody>
                  <a:tcPr marL="20336" marR="20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36" marR="20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36" marR="20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36" marR="20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36" marR="20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36" marR="20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36" marR="20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36" marR="20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36" marR="20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36" marR="20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94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36" marR="2033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Calibri"/>
                          <a:ea typeface="Calibri"/>
                          <a:cs typeface="Times New Roman"/>
                        </a:rPr>
                        <a:t>Автоматическая стабилизация вертикальной скорости на режимах поступательного полета</a:t>
                      </a:r>
                    </a:p>
                  </a:txBody>
                  <a:tcPr marL="20336" marR="20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36" marR="20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36" marR="20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36" marR="20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36" marR="20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36" marR="20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36" marR="20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36" marR="20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36" marR="20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36" marR="20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28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36" marR="2033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Calibri"/>
                          <a:ea typeface="Calibri"/>
                          <a:cs typeface="Times New Roman"/>
                        </a:rPr>
                        <a:t>Автоматическая стабилизация продольной и поперечной поступательных малых скоростей</a:t>
                      </a:r>
                    </a:p>
                  </a:txBody>
                  <a:tcPr marL="20336" marR="20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36" marR="20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36" marR="20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36" marR="20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36" marR="20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36" marR="20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36" marR="20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36" marR="20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36" marR="20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36" marR="20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27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36" marR="2033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Calibri"/>
                          <a:ea typeface="Calibri"/>
                          <a:cs typeface="Times New Roman"/>
                        </a:rPr>
                        <a:t>Автоматическая стабилизация геометрической высоты полета вертолета</a:t>
                      </a:r>
                    </a:p>
                  </a:txBody>
                  <a:tcPr marL="20336" marR="20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36" marR="20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36" marR="20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36" marR="20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36" marR="20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36" marR="20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36" marR="20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36" marR="20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36" marR="20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36" marR="20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54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36" marR="2033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Calibri"/>
                          <a:ea typeface="Calibri"/>
                          <a:cs typeface="Times New Roman"/>
                        </a:rPr>
                        <a:t>Автоматическая стабилизация положения вертолета над земной поверхностью в горизонтальной плоскости по информации от ДИСС</a:t>
                      </a:r>
                    </a:p>
                  </a:txBody>
                  <a:tcPr marL="20336" marR="20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36" marR="20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36" marR="20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36" marR="20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36" marR="20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36" marR="20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36" marR="20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36" marR="20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36" marR="20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36" marR="20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675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36" marR="2033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Calibri"/>
                          <a:ea typeface="Calibri"/>
                          <a:cs typeface="Times New Roman"/>
                        </a:rPr>
                        <a:t>Возможность изменения от 4-х позиционной кнопки установленной на РЦШ: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Calibri"/>
                          <a:ea typeface="Calibri"/>
                          <a:cs typeface="Times New Roman"/>
                        </a:rPr>
                        <a:t>-заданной приборной скорости при автоматической стабилизации приборной скорости полета,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Calibri"/>
                          <a:ea typeface="Calibri"/>
                          <a:cs typeface="Times New Roman"/>
                        </a:rPr>
                        <a:t>-положения вертолета при автоматической стабилизации положения вертолета над земной поверхностью,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Calibri"/>
                          <a:ea typeface="Calibri"/>
                          <a:cs typeface="Times New Roman"/>
                        </a:rPr>
                        <a:t>-малых скоростей при автоматической стабилизации продольной и поперечной поступательных малых скоростей </a:t>
                      </a:r>
                    </a:p>
                  </a:txBody>
                  <a:tcPr marL="20336" marR="20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36" marR="20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36" marR="20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36" marR="20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36" marR="20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36" marR="20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36" marR="20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36" marR="20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36" marR="20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36" marR="20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5755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36" marR="2033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Calibri"/>
                          <a:ea typeface="Calibri"/>
                          <a:cs typeface="Times New Roman"/>
                        </a:rPr>
                        <a:t>Возможность изменения от 2-х позиционной кнопки, установленной на РОШ: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Calibri"/>
                          <a:ea typeface="Calibri"/>
                          <a:cs typeface="Times New Roman"/>
                        </a:rPr>
                        <a:t>-заданного значения вертикальной скорости при автоматической стабилизация вертикальной скорости на режимах поступательного полета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Calibri"/>
                          <a:ea typeface="Calibri"/>
                          <a:cs typeface="Times New Roman"/>
                        </a:rPr>
                        <a:t>-геометрической высоты при автоматической стабилизации Нрв в режимах «Висение» и «МАЛ СКОР»</a:t>
                      </a:r>
                    </a:p>
                  </a:txBody>
                  <a:tcPr marL="20336" marR="20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36" marR="20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36" marR="20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36" marR="20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36" marR="20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36" marR="20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36" marR="20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36" marR="20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36" marR="20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36" marR="20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3654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36" marR="2033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Calibri"/>
                          <a:ea typeface="Calibri"/>
                          <a:cs typeface="Times New Roman"/>
                        </a:rPr>
                        <a:t>Автоматическая стабилизация вертолета на линии заданного пути (ЛЗП) или заданном курсе (ЗК), введенном  с НК, при полете по маршруту, формируемому НК</a:t>
                      </a:r>
                    </a:p>
                  </a:txBody>
                  <a:tcPr marL="20336" marR="20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36" marR="20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36" marR="20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36" marR="20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36" marR="20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36" marR="20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36" marR="20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36" marR="20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36" marR="20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36" marR="20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20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36" marR="2033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Calibri"/>
                          <a:ea typeface="Calibri"/>
                          <a:cs typeface="Times New Roman"/>
                        </a:rPr>
                        <a:t>Автоматическая стабилизация вертолета на траектории захода на посадку по первой категории ИКАО по системе ILS</a:t>
                      </a:r>
                    </a:p>
                  </a:txBody>
                  <a:tcPr marL="20336" marR="20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36" marR="20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36" marR="20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36" marR="20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36" marR="20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36" marR="20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36" marR="20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36" marR="20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36" marR="20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36" marR="20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20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36" marR="2033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Calibri"/>
                          <a:ea typeface="Calibri"/>
                          <a:cs typeface="Times New Roman"/>
                        </a:rPr>
                        <a:t>Автоматическая стабилизация вертолета при заходе на заданную точку по траектории, рассчитываемой НК</a:t>
                      </a:r>
                    </a:p>
                  </a:txBody>
                  <a:tcPr marL="20336" marR="20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36" marR="20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36" marR="20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36" marR="20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36" marR="20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36" marR="20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36" marR="20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36" marR="20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36" marR="20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36" marR="20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27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36" marR="2033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8590" algn="l"/>
                          <a:tab pos="739140" algn="l"/>
                          <a:tab pos="948690" algn="l"/>
                        </a:tabLst>
                      </a:pPr>
                      <a:r>
                        <a:rPr lang="ru-RU" sz="800">
                          <a:latin typeface="Calibri"/>
                          <a:ea typeface="Calibri"/>
                          <a:cs typeface="Times New Roman"/>
                        </a:rPr>
                        <a:t>Автоматическая стабилизация курса, заданного летчиком вручную</a:t>
                      </a:r>
                    </a:p>
                  </a:txBody>
                  <a:tcPr marL="20336" marR="20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36" marR="20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36" marR="20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36" marR="20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36" marR="20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36" marR="20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36" marR="20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36" marR="20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36" marR="20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36" marR="20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27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36" marR="2033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Calibri"/>
                          <a:ea typeface="Calibri"/>
                          <a:cs typeface="Times New Roman"/>
                        </a:rPr>
                        <a:t>Автоматический уход с висения и малых скоростей с набором скорости 120 км/ч и высоты 100 м</a:t>
                      </a:r>
                    </a:p>
                  </a:txBody>
                  <a:tcPr marL="20336" marR="20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36" marR="20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36" marR="20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36" marR="20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36" marR="20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36" marR="20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36" marR="20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36" marR="20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36" marR="20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36" marR="20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0" y="0"/>
            <a:ext cx="9144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/>
              <a:t>Таблица сравнения выполняемых режимов АП-34Б и ПКВ-8, и возможности выполнения функция к установленному на вертолете оборудованию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Autofit/>
          </a:bodyPr>
          <a:lstStyle/>
          <a:p>
            <a:r>
              <a:rPr lang="ru-RU" sz="3200" dirty="0" smtClean="0"/>
              <a:t>Пульт вычислитель навигационный ПВН-1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57620" y="1071546"/>
            <a:ext cx="4829180" cy="5572163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ru-RU" sz="4400" b="1" dirty="0"/>
              <a:t>Пульт – вычислитель навигационный ПВН</a:t>
            </a:r>
            <a:r>
              <a:rPr lang="ru-RU" sz="4400" dirty="0"/>
              <a:t> обеспечивает:</a:t>
            </a:r>
          </a:p>
          <a:p>
            <a:pPr marL="0" indent="196850" algn="just">
              <a:buFontTx/>
              <a:buChar char="-"/>
            </a:pPr>
            <a:r>
              <a:rPr lang="ru-RU" sz="4000" dirty="0" smtClean="0"/>
              <a:t>непрерывное </a:t>
            </a:r>
            <a:r>
              <a:rPr lang="ru-RU" sz="4000" dirty="0"/>
              <a:t>автоматическое определение и индикацию текущих координат;</a:t>
            </a:r>
          </a:p>
          <a:p>
            <a:pPr marL="0" indent="196850" algn="just">
              <a:buFontTx/>
              <a:buChar char="-"/>
            </a:pPr>
            <a:r>
              <a:rPr lang="ru-RU" sz="4000" dirty="0" smtClean="0"/>
              <a:t> </a:t>
            </a:r>
            <a:r>
              <a:rPr lang="ru-RU" sz="4000" dirty="0"/>
              <a:t>местоположения вертолета путем комплексной обработки информации от встроенного приемника сигналов группировок ГЛОНАСС/</a:t>
            </a:r>
            <a:r>
              <a:rPr lang="en-US" sz="4000" dirty="0"/>
              <a:t>GPS</a:t>
            </a:r>
            <a:r>
              <a:rPr lang="ru-RU" sz="4000" dirty="0"/>
              <a:t> и взаимодействующих датчиков из состава КБО. Разрабатывается модификация с приемником ГЛОНАСС/</a:t>
            </a:r>
            <a:r>
              <a:rPr lang="en-US" sz="4000" dirty="0"/>
              <a:t>GPS</a:t>
            </a:r>
            <a:r>
              <a:rPr lang="ru-RU" sz="4000" dirty="0"/>
              <a:t>/</a:t>
            </a:r>
            <a:r>
              <a:rPr lang="en-US" sz="4000" dirty="0"/>
              <a:t>GALILEO</a:t>
            </a:r>
            <a:r>
              <a:rPr lang="ru-RU" sz="4000" dirty="0"/>
              <a:t>;</a:t>
            </a:r>
          </a:p>
          <a:p>
            <a:pPr marL="0" indent="196850" algn="just">
              <a:buFontTx/>
              <a:buChar char="-"/>
            </a:pPr>
            <a:r>
              <a:rPr lang="ru-RU" sz="4000" dirty="0" smtClean="0"/>
              <a:t>коррекцию </a:t>
            </a:r>
            <a:r>
              <a:rPr lang="ru-RU" sz="4000" dirty="0"/>
              <a:t>координат вертолета по информации радиотехнических систем;</a:t>
            </a:r>
          </a:p>
          <a:p>
            <a:pPr marL="0" indent="196850" algn="just">
              <a:buFontTx/>
              <a:buChar char="-"/>
            </a:pPr>
            <a:r>
              <a:rPr lang="ru-RU" sz="4000" dirty="0" smtClean="0"/>
              <a:t>работу </a:t>
            </a:r>
            <a:r>
              <a:rPr lang="ru-RU" sz="4000" dirty="0"/>
              <a:t>с аэронавигационной базой данных;</a:t>
            </a:r>
          </a:p>
          <a:p>
            <a:pPr marL="0" indent="196850" algn="just">
              <a:buFontTx/>
              <a:buChar char="-"/>
            </a:pPr>
            <a:r>
              <a:rPr lang="ru-RU" sz="4000" dirty="0" smtClean="0"/>
              <a:t>формирование </a:t>
            </a:r>
            <a:r>
              <a:rPr lang="ru-RU" sz="4000" dirty="0"/>
              <a:t>траектории для выполнения следующих режимов:</a:t>
            </a:r>
          </a:p>
          <a:p>
            <a:pPr marL="0" indent="196850" algn="just">
              <a:buFontTx/>
              <a:buChar char="-"/>
            </a:pPr>
            <a:r>
              <a:rPr lang="ru-RU" sz="4000" dirty="0" smtClean="0"/>
              <a:t>полет </a:t>
            </a:r>
            <a:r>
              <a:rPr lang="ru-RU" sz="4000" dirty="0"/>
              <a:t>по запрограммированному маршруту в режиме ЗК или ЛЗП;</a:t>
            </a:r>
          </a:p>
          <a:p>
            <a:pPr marL="0" indent="196850" algn="just">
              <a:buFontTx/>
              <a:buChar char="-"/>
            </a:pPr>
            <a:r>
              <a:rPr lang="ru-RU" sz="4000" dirty="0" smtClean="0"/>
              <a:t>полет </a:t>
            </a:r>
            <a:r>
              <a:rPr lang="ru-RU" sz="4000" dirty="0"/>
              <a:t>по заданному путевому углу;</a:t>
            </a:r>
          </a:p>
          <a:p>
            <a:pPr marL="0" indent="196850" algn="just">
              <a:buFontTx/>
              <a:buChar char="-"/>
            </a:pPr>
            <a:r>
              <a:rPr lang="ru-RU" sz="4000" dirty="0" smtClean="0"/>
              <a:t>полет </a:t>
            </a:r>
            <a:r>
              <a:rPr lang="ru-RU" sz="4000" dirty="0"/>
              <a:t>на выбранную навигационную точку;</a:t>
            </a:r>
          </a:p>
          <a:p>
            <a:pPr marL="0" indent="196850" algn="just">
              <a:buFontTx/>
              <a:buChar char="-"/>
            </a:pPr>
            <a:r>
              <a:rPr lang="ru-RU" sz="4000" dirty="0" smtClean="0"/>
              <a:t>полет </a:t>
            </a:r>
            <a:r>
              <a:rPr lang="ru-RU" sz="4000" dirty="0"/>
              <a:t>по параллельным траекториям со смещением на выбранное расстояние относительно ЛЗП;</a:t>
            </a:r>
          </a:p>
          <a:p>
            <a:pPr marL="0" indent="196850" algn="just">
              <a:buFontTx/>
              <a:buChar char="-"/>
            </a:pPr>
            <a:r>
              <a:rPr lang="ru-RU" sz="4000" dirty="0" smtClean="0"/>
              <a:t>полет </a:t>
            </a:r>
            <a:r>
              <a:rPr lang="ru-RU" sz="4000" dirty="0"/>
              <a:t>на ближайший аэродром;</a:t>
            </a:r>
          </a:p>
          <a:p>
            <a:pPr marL="0" indent="196850" algn="just">
              <a:buFontTx/>
              <a:buChar char="-"/>
            </a:pPr>
            <a:r>
              <a:rPr lang="ru-RU" sz="4000" dirty="0" smtClean="0"/>
              <a:t>разворот </a:t>
            </a:r>
            <a:r>
              <a:rPr lang="ru-RU" sz="4000" dirty="0"/>
              <a:t>типа «</a:t>
            </a:r>
            <a:r>
              <a:rPr lang="en-US" sz="4000" dirty="0"/>
              <a:t>Fly</a:t>
            </a:r>
            <a:r>
              <a:rPr lang="ru-RU" sz="4000" dirty="0"/>
              <a:t>-</a:t>
            </a:r>
            <a:r>
              <a:rPr lang="en-US" sz="4000" dirty="0"/>
              <a:t>By</a:t>
            </a:r>
            <a:r>
              <a:rPr lang="ru-RU" sz="4000" dirty="0"/>
              <a:t>» или «</a:t>
            </a:r>
            <a:r>
              <a:rPr lang="en-US" sz="4000" dirty="0"/>
              <a:t>Fly</a:t>
            </a:r>
            <a:r>
              <a:rPr lang="ru-RU" sz="4000" dirty="0"/>
              <a:t>-</a:t>
            </a:r>
            <a:r>
              <a:rPr lang="en-US" sz="4000" dirty="0"/>
              <a:t>Over</a:t>
            </a:r>
            <a:r>
              <a:rPr lang="ru-RU" sz="4000" dirty="0"/>
              <a:t>»;</a:t>
            </a:r>
          </a:p>
          <a:p>
            <a:pPr marL="0" indent="196850" algn="just">
              <a:buFontTx/>
              <a:buChar char="-"/>
            </a:pPr>
            <a:r>
              <a:rPr lang="ru-RU" sz="4000" dirty="0" smtClean="0"/>
              <a:t>полет </a:t>
            </a:r>
            <a:r>
              <a:rPr lang="ru-RU" sz="4000" dirty="0"/>
              <a:t>по линии соединяющей заданные точки;</a:t>
            </a:r>
          </a:p>
          <a:p>
            <a:pPr marL="0" indent="196850" algn="just">
              <a:buFontTx/>
              <a:buChar char="-"/>
            </a:pPr>
            <a:r>
              <a:rPr lang="ru-RU" sz="4000" dirty="0" smtClean="0"/>
              <a:t>выход </a:t>
            </a:r>
            <a:r>
              <a:rPr lang="ru-RU" sz="4000" dirty="0"/>
              <a:t>на заданную точку с заданного направления.</a:t>
            </a:r>
          </a:p>
          <a:p>
            <a:pPr marL="0" indent="196850" algn="just">
              <a:buFontTx/>
              <a:buChar char="-"/>
            </a:pPr>
            <a:r>
              <a:rPr lang="ru-RU" sz="4000" dirty="0" smtClean="0"/>
              <a:t>выполнение </a:t>
            </a:r>
            <a:r>
              <a:rPr lang="ru-RU" sz="4000" dirty="0"/>
              <a:t>полетов в районе аэродрома, включая маневрирование в зонах аэродромов по стандартным маршрутам </a:t>
            </a:r>
            <a:r>
              <a:rPr lang="en-US" sz="4000" dirty="0"/>
              <a:t>SID</a:t>
            </a:r>
            <a:r>
              <a:rPr lang="ru-RU" sz="4000" dirty="0"/>
              <a:t>, </a:t>
            </a:r>
            <a:r>
              <a:rPr lang="en-US" sz="4000" dirty="0"/>
              <a:t>STAR</a:t>
            </a:r>
            <a:r>
              <a:rPr lang="ru-RU" sz="4000" dirty="0"/>
              <a:t> и </a:t>
            </a:r>
            <a:r>
              <a:rPr lang="en-US" sz="4000" dirty="0"/>
              <a:t>APPROACH</a:t>
            </a:r>
            <a:r>
              <a:rPr lang="ru-RU" sz="4000" dirty="0"/>
              <a:t>; </a:t>
            </a:r>
          </a:p>
          <a:p>
            <a:pPr marL="0" indent="196850" algn="just">
              <a:buFontTx/>
              <a:buChar char="-"/>
            </a:pPr>
            <a:r>
              <a:rPr lang="ru-RU" sz="4000" dirty="0" smtClean="0"/>
              <a:t>выполнение неточного захода на посадку на аэродромы и  посадочные площадки, не оборудованные радиотехническими средствами, в том числе методом зональной навигации по СНС;</a:t>
            </a:r>
          </a:p>
          <a:p>
            <a:pPr marL="0" indent="196850" algn="just">
              <a:buFontTx/>
              <a:buChar char="-"/>
            </a:pPr>
            <a:r>
              <a:rPr lang="ru-RU" sz="4000" dirty="0" smtClean="0"/>
              <a:t>выполнение </a:t>
            </a:r>
            <a:r>
              <a:rPr lang="ru-RU" sz="4000" dirty="0"/>
              <a:t>полетов в режиме </a:t>
            </a:r>
            <a:r>
              <a:rPr lang="ru-RU" sz="4000" dirty="0" err="1"/>
              <a:t>галсирования</a:t>
            </a:r>
            <a:r>
              <a:rPr lang="ru-RU" sz="4000" dirty="0"/>
              <a:t> по встречно-параллельным курсам с заданным расстоянием между отрезками ЛЗП;</a:t>
            </a:r>
          </a:p>
          <a:p>
            <a:pPr marL="0" indent="196850" algn="just">
              <a:buFontTx/>
              <a:buChar char="-"/>
            </a:pPr>
            <a:r>
              <a:rPr lang="ru-RU" sz="4000" dirty="0" smtClean="0"/>
              <a:t>выполнение </a:t>
            </a:r>
            <a:r>
              <a:rPr lang="ru-RU" sz="4000" dirty="0"/>
              <a:t>полетов на морские буровые установки (МБУ), морские суда (МС), вертолетные площадки, с обеспечением выхода на них с заданного направления, на заданной высоте, или по кратчайшему расстоянию;</a:t>
            </a:r>
          </a:p>
          <a:p>
            <a:pPr marL="0" indent="196850" algn="just">
              <a:buFontTx/>
              <a:buChar char="-"/>
            </a:pPr>
            <a:r>
              <a:rPr lang="ru-RU" sz="4000" dirty="0" smtClean="0"/>
              <a:t>формирование </a:t>
            </a:r>
            <a:r>
              <a:rPr lang="ru-RU" sz="4000" dirty="0"/>
              <a:t>и выдачу управляющих сигналов в пилотажный комплекс и информационных сигналов в систему электронной индикации;</a:t>
            </a:r>
          </a:p>
          <a:p>
            <a:pPr marL="0" indent="196850" algn="just">
              <a:buFontTx/>
              <a:buChar char="-"/>
            </a:pPr>
            <a:r>
              <a:rPr lang="ru-RU" sz="4000" dirty="0" smtClean="0"/>
              <a:t>формирование</a:t>
            </a:r>
            <a:r>
              <a:rPr lang="ru-RU" sz="4000" dirty="0"/>
              <a:t>, индикацию и выдачу во взаимодействующие системы команд для автоматической программной настройки радиотехнических систем навигации и посадки VOR, АРК, ILS;</a:t>
            </a:r>
          </a:p>
          <a:p>
            <a:pPr marL="0" indent="196850" algn="just">
              <a:buFontTx/>
              <a:buChar char="-"/>
            </a:pPr>
            <a:r>
              <a:rPr lang="ru-RU" sz="4000" dirty="0" smtClean="0"/>
              <a:t> </a:t>
            </a:r>
            <a:r>
              <a:rPr lang="ru-RU" sz="4000" dirty="0"/>
              <a:t>формирование информации для обеспечения режима «Висение»; </a:t>
            </a:r>
          </a:p>
          <a:p>
            <a:pPr marL="0" indent="196850" algn="just">
              <a:buFontTx/>
              <a:buChar char="-"/>
            </a:pPr>
            <a:r>
              <a:rPr lang="ru-RU" sz="4000" dirty="0" smtClean="0"/>
              <a:t> </a:t>
            </a:r>
            <a:r>
              <a:rPr lang="ru-RU" sz="4000" dirty="0"/>
              <a:t>формирование траектории точного захода на посадку по СНС с использованием дифференциальных поправок (Опция);</a:t>
            </a:r>
          </a:p>
          <a:p>
            <a:pPr marL="0" indent="196850" algn="just">
              <a:buFontTx/>
              <a:buChar char="-"/>
            </a:pPr>
            <a:r>
              <a:rPr lang="ru-RU" sz="4000" dirty="0" smtClean="0"/>
              <a:t>обеспечение </a:t>
            </a:r>
            <a:r>
              <a:rPr lang="ru-RU" sz="4000" dirty="0"/>
              <a:t>управления режимами наземного обслуживания пилотажного комплекса и индикация результатов.</a:t>
            </a:r>
          </a:p>
          <a:p>
            <a:pPr marL="0" indent="196850" algn="just">
              <a:buFontTx/>
              <a:buChar char="-"/>
            </a:pPr>
            <a:endParaRPr lang="ru-RU" sz="4000" dirty="0"/>
          </a:p>
        </p:txBody>
      </p:sp>
      <p:pic>
        <p:nvPicPr>
          <p:cNvPr id="21506" name="Рисунок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71546"/>
            <a:ext cx="3443310" cy="34023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4282" y="4572008"/>
          <a:ext cx="3733801" cy="1874520"/>
        </p:xfrm>
        <a:graphic>
          <a:graphicData uri="http://schemas.openxmlformats.org/drawingml/2006/table">
            <a:tbl>
              <a:tblPr/>
              <a:tblGrid>
                <a:gridCol w="1606952"/>
                <a:gridCol w="2012748"/>
                <a:gridCol w="114101"/>
              </a:tblGrid>
              <a:tr h="1825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Электропитание: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27В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Габариты, мм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146х160х200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Размер экрана, мм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100х76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Масса: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3 кг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82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Тип процессора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Операционная система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PowerPC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LynxOS-178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06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Соответствие стандартам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KT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-160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D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KT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-178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B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, АП-29, КТ-34-01,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RNAV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(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RNP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1)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7400" y="673100"/>
            <a:ext cx="5683250" cy="1066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Дублированный  пилотажный комплекс для вертолетов </a:t>
            </a:r>
            <a:b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Ми-171А2</a:t>
            </a:r>
            <a:r>
              <a:rPr lang="ru-RU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Ми-38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Ка-62</a:t>
            </a:r>
          </a:p>
        </p:txBody>
      </p:sp>
      <p:sp>
        <p:nvSpPr>
          <p:cNvPr id="1024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72250" y="6381750"/>
            <a:ext cx="2133600" cy="476250"/>
          </a:xfrm>
          <a:noFill/>
        </p:spPr>
        <p:txBody>
          <a:bodyPr/>
          <a:lstStyle/>
          <a:p>
            <a:fld id="{CB2A86A0-DE38-4DE9-8A78-2A0D54733C99}" type="slidenum">
              <a:rPr lang="ru-RU" smtClean="0">
                <a:latin typeface="Arial" pitchFamily="34" charset="0"/>
              </a:rPr>
              <a:pPr/>
              <a:t>9</a:t>
            </a:fld>
            <a:endParaRPr lang="ru-RU" smtClean="0">
              <a:latin typeface="Arial" pitchFamily="34" charset="0"/>
            </a:endParaRPr>
          </a:p>
        </p:txBody>
      </p:sp>
      <p:pic>
        <p:nvPicPr>
          <p:cNvPr id="8196" name="Picture 4" descr="D:\Work\Documents\Презентации\2009_07_22 New_также не было\От Паши\Разобранные фото\ПКВ-38\ПКВ-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643182"/>
            <a:ext cx="5140320" cy="3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8197" name="Picture 3" descr="D:\Work\Documents\Презентации\2009_07_22 New_также не было\0_All\Ris\ОАО «МВЗ им.М.Л.Миля»\ПКВ-М38 (Ми-38)\1\DSC043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5900" y="628650"/>
            <a:ext cx="3133725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6" name="Picture 32" descr="D:\Work\Documents\Презентации\2009_11_30_ЦК\Рамки рис\26_Ми-17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4572008"/>
            <a:ext cx="3102277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</TotalTime>
  <Words>962</Words>
  <Application>Microsoft Office PowerPoint</Application>
  <PresentationFormat>Экран (4:3)</PresentationFormat>
  <Paragraphs>148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ПКВ-8 для вертолета Ми-8</vt:lpstr>
      <vt:lpstr>Структурная схема пилотажного комплекса</vt:lpstr>
      <vt:lpstr>Выполняемые функции</vt:lpstr>
      <vt:lpstr>Слайд 7</vt:lpstr>
      <vt:lpstr>Пульт вычислитель навигационный ПВН-1</vt:lpstr>
      <vt:lpstr>Дублированный  пилотажный комплекс для вертолетов  Ми-171А2, Ми-38, Ка-62</vt:lpstr>
      <vt:lpstr>Структура дублированного ПКВ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Scripal</dc:creator>
  <cp:lastModifiedBy>Scripal</cp:lastModifiedBy>
  <cp:revision>49</cp:revision>
  <dcterms:created xsi:type="dcterms:W3CDTF">2012-08-29T04:26:32Z</dcterms:created>
  <dcterms:modified xsi:type="dcterms:W3CDTF">2012-08-31T13:15:16Z</dcterms:modified>
</cp:coreProperties>
</file>