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08" r:id="rId3"/>
    <p:sldId id="284" r:id="rId4"/>
    <p:sldId id="307" r:id="rId5"/>
    <p:sldId id="257" r:id="rId6"/>
    <p:sldId id="303" r:id="rId7"/>
    <p:sldId id="306" r:id="rId8"/>
    <p:sldId id="294" r:id="rId9"/>
    <p:sldId id="288" r:id="rId10"/>
    <p:sldId id="309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A8"/>
    <a:srgbClr val="3926AA"/>
    <a:srgbClr val="0070C0"/>
    <a:srgbClr val="EDF9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810" y="-3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6876A-D4C5-4B0B-9225-81DEAFE0F4D4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22AE43-6973-47C9-AB00-67123C00AC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987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AE43-6973-47C9-AB00-67123C00AC71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7DBB5-6FA4-494B-8C84-5439A7CB0BC3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92131-2562-4FAF-866E-992FB48A2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7DBB5-6FA4-494B-8C84-5439A7CB0BC3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92131-2562-4FAF-866E-992FB48A2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7DBB5-6FA4-494B-8C84-5439A7CB0BC3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92131-2562-4FAF-866E-992FB48A2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7DBB5-6FA4-494B-8C84-5439A7CB0BC3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92131-2562-4FAF-866E-992FB48A2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7DBB5-6FA4-494B-8C84-5439A7CB0BC3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92131-2562-4FAF-866E-992FB48A2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7DBB5-6FA4-494B-8C84-5439A7CB0BC3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92131-2562-4FAF-866E-992FB48A2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7DBB5-6FA4-494B-8C84-5439A7CB0BC3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92131-2562-4FAF-866E-992FB48A2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7DBB5-6FA4-494B-8C84-5439A7CB0BC3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92131-2562-4FAF-866E-992FB48A2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7DBB5-6FA4-494B-8C84-5439A7CB0BC3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92131-2562-4FAF-866E-992FB48A2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7DBB5-6FA4-494B-8C84-5439A7CB0BC3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92131-2562-4FAF-866E-992FB48A2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7DBB5-6FA4-494B-8C84-5439A7CB0BC3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92131-2562-4FAF-866E-992FB48A2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7DBB5-6FA4-494B-8C84-5439A7CB0BC3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92131-2562-4FAF-866E-992FB48A2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878" r="12534" b="12216"/>
          <a:stretch>
            <a:fillRect/>
          </a:stretch>
        </p:blipFill>
        <p:spPr>
          <a:xfrm>
            <a:off x="0" y="3429000"/>
            <a:ext cx="4175422" cy="3429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2143116"/>
            <a:ext cx="9001156" cy="928695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60A8"/>
                </a:solidFill>
                <a:latin typeface="Arial" pitchFamily="34" charset="0"/>
                <a:cs typeface="Arial" pitchFamily="34" charset="0"/>
              </a:rPr>
              <a:t>Перевозка пассажиров на вертолетах:</a:t>
            </a:r>
            <a:br>
              <a:rPr lang="ru-RU" sz="2800" b="1" dirty="0" smtClean="0">
                <a:solidFill>
                  <a:srgbClr val="0060A8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0060A8"/>
                </a:solidFill>
                <a:latin typeface="Arial" pitchFamily="34" charset="0"/>
                <a:cs typeface="Arial" pitchFamily="34" charset="0"/>
              </a:rPr>
              <a:t>практические проблемы и </a:t>
            </a:r>
            <a:br>
              <a:rPr lang="ru-RU" sz="2800" b="1" dirty="0" smtClean="0">
                <a:solidFill>
                  <a:srgbClr val="0060A8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0060A8"/>
                </a:solidFill>
                <a:latin typeface="Arial" pitchFamily="34" charset="0"/>
                <a:cs typeface="Arial" pitchFamily="34" charset="0"/>
              </a:rPr>
              <a:t>накопленный опыт</a:t>
            </a:r>
            <a:endParaRPr lang="ru-RU" sz="2800" dirty="0">
              <a:solidFill>
                <a:srgbClr val="0060A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9124" y="4643447"/>
            <a:ext cx="43902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0060A8"/>
                </a:solidFill>
                <a:latin typeface="Arial" pitchFamily="34" charset="0"/>
                <a:cs typeface="Arial" pitchFamily="34" charset="0"/>
              </a:rPr>
              <a:t>Ангелина </a:t>
            </a:r>
            <a:r>
              <a:rPr lang="ru-RU" sz="2000" b="1" dirty="0" err="1" smtClean="0">
                <a:solidFill>
                  <a:srgbClr val="0060A8"/>
                </a:solidFill>
                <a:latin typeface="Arial" pitchFamily="34" charset="0"/>
                <a:cs typeface="Arial" pitchFamily="34" charset="0"/>
              </a:rPr>
              <a:t>Касымова</a:t>
            </a:r>
            <a:r>
              <a:rPr lang="ru-RU" sz="2000" b="1" dirty="0" smtClean="0">
                <a:solidFill>
                  <a:srgbClr val="0060A8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algn="r"/>
            <a:endParaRPr lang="ru-RU" sz="1000" b="1" dirty="0" smtClean="0">
              <a:solidFill>
                <a:srgbClr val="0060A8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2000" dirty="0" smtClean="0">
                <a:solidFill>
                  <a:srgbClr val="0060A8"/>
                </a:solidFill>
                <a:latin typeface="Arial" pitchFamily="34" charset="0"/>
                <a:cs typeface="Arial" pitchFamily="34" charset="0"/>
              </a:rPr>
              <a:t>заместитель генерального директора по маркетингу и организации авиационных работ</a:t>
            </a:r>
          </a:p>
          <a:p>
            <a:pPr algn="r"/>
            <a:r>
              <a:rPr lang="ru-RU" sz="2000" dirty="0" smtClean="0">
                <a:solidFill>
                  <a:srgbClr val="0060A8"/>
                </a:solidFill>
                <a:latin typeface="Arial" pitchFamily="34" charset="0"/>
                <a:cs typeface="Arial" pitchFamily="34" charset="0"/>
              </a:rPr>
              <a:t>ОАО НПК «ПАНХ»</a:t>
            </a:r>
          </a:p>
          <a:p>
            <a:pPr algn="r"/>
            <a:endParaRPr lang="ru-RU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188" b="82323"/>
          <a:stretch>
            <a:fillRect/>
          </a:stretch>
        </p:blipFill>
        <p:spPr>
          <a:xfrm>
            <a:off x="5768689" y="0"/>
            <a:ext cx="3375311" cy="128586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143240" y="3714752"/>
            <a:ext cx="1071570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1508" y="188640"/>
            <a:ext cx="1792224" cy="381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644" y="654790"/>
            <a:ext cx="8744712" cy="109728"/>
          </a:xfrm>
          <a:prstGeom prst="rect">
            <a:avLst/>
          </a:prstGeom>
        </p:spPr>
      </p:pic>
      <p:pic>
        <p:nvPicPr>
          <p:cNvPr id="7" name="Picture 2" descr="D:\ФОТО\DSCN40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5856961" cy="4392488"/>
          </a:xfrm>
          <a:prstGeom prst="rect">
            <a:avLst/>
          </a:prstGeom>
          <a:noFill/>
          <a:ln>
            <a:solidFill>
              <a:srgbClr val="0060A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ФОТО\DSCN393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699855"/>
            <a:ext cx="3554775" cy="4777226"/>
          </a:xfrm>
          <a:prstGeom prst="rect">
            <a:avLst/>
          </a:prstGeom>
          <a:noFill/>
          <a:ln>
            <a:solidFill>
              <a:srgbClr val="0060A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56593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714876" y="2571744"/>
            <a:ext cx="41746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r"/>
            <a:r>
              <a:rPr lang="ru-RU" sz="2800" b="1" dirty="0">
                <a:solidFill>
                  <a:srgbClr val="0070C0"/>
                </a:solidFill>
                <a:latin typeface="+mj-lt"/>
                <a:cs typeface="Arial" pitchFamily="34" charset="0"/>
              </a:rPr>
              <a:t>Спасибо за внимание!</a:t>
            </a:r>
          </a:p>
        </p:txBody>
      </p:sp>
      <p:pic>
        <p:nvPicPr>
          <p:cNvPr id="14" name="Рисунок 13" descr="PANH vert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9181" y="6206765"/>
            <a:ext cx="2998868" cy="364560"/>
          </a:xfrm>
          <a:prstGeom prst="rect">
            <a:avLst/>
          </a:prstGeom>
        </p:spPr>
      </p:pic>
      <p:pic>
        <p:nvPicPr>
          <p:cNvPr id="16" name="Рисунок 15" descr="HAI Verita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232" y="5531465"/>
            <a:ext cx="2077817" cy="5108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098" b="-7691"/>
          <a:stretch/>
        </p:blipFill>
        <p:spPr>
          <a:xfrm>
            <a:off x="0" y="0"/>
            <a:ext cx="4246419" cy="42148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7158" y="4429132"/>
            <a:ext cx="439020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60A8"/>
                </a:solidFill>
                <a:latin typeface="Arial" pitchFamily="34" charset="0"/>
                <a:cs typeface="Arial" pitchFamily="34" charset="0"/>
              </a:rPr>
              <a:t>Ангелина </a:t>
            </a:r>
            <a:r>
              <a:rPr lang="ru-RU" sz="2000" b="1" dirty="0" err="1" smtClean="0">
                <a:solidFill>
                  <a:srgbClr val="0060A8"/>
                </a:solidFill>
                <a:latin typeface="Arial" pitchFamily="34" charset="0"/>
                <a:cs typeface="Arial" pitchFamily="34" charset="0"/>
              </a:rPr>
              <a:t>Касымова</a:t>
            </a:r>
            <a:r>
              <a:rPr lang="ru-RU" sz="2000" b="1" dirty="0" smtClean="0">
                <a:solidFill>
                  <a:srgbClr val="0060A8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endParaRPr lang="ru-RU" sz="1000" b="1" dirty="0" smtClean="0">
              <a:solidFill>
                <a:srgbClr val="0060A8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rgbClr val="0060A8"/>
                </a:solidFill>
                <a:latin typeface="Arial" pitchFamily="34" charset="0"/>
                <a:cs typeface="Arial" pitchFamily="34" charset="0"/>
              </a:rPr>
              <a:t>заместитель генерального директора по маркетингу и организации авиационных работ</a:t>
            </a:r>
          </a:p>
          <a:p>
            <a:r>
              <a:rPr lang="ru-RU" dirty="0" smtClean="0">
                <a:solidFill>
                  <a:srgbClr val="0060A8"/>
                </a:solidFill>
                <a:latin typeface="Arial" pitchFamily="34" charset="0"/>
                <a:cs typeface="Arial" pitchFamily="34" charset="0"/>
              </a:rPr>
              <a:t>ОАО НПК «ПАНХ»</a:t>
            </a:r>
          </a:p>
          <a:p>
            <a:endParaRPr lang="ru-RU" dirty="0" smtClean="0">
              <a:solidFill>
                <a:srgbClr val="0060A8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rgbClr val="0060A8"/>
                </a:solidFill>
                <a:latin typeface="Arial" pitchFamily="34" charset="0"/>
                <a:cs typeface="Arial" pitchFamily="34" charset="0"/>
              </a:rPr>
              <a:t>www.panh.ru</a:t>
            </a:r>
            <a:endParaRPr lang="ru-RU" dirty="0" smtClean="0">
              <a:solidFill>
                <a:srgbClr val="0060A8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69326" y="4581128"/>
            <a:ext cx="52565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/>
                </a:solidFill>
                <a:latin typeface="+mj-lt"/>
              </a:rPr>
              <a:t>Авиационные </a:t>
            </a:r>
            <a:r>
              <a:rPr lang="ru-RU" sz="1600" dirty="0">
                <a:solidFill>
                  <a:schemeClr val="accent1"/>
                </a:solidFill>
                <a:latin typeface="+mj-lt"/>
              </a:rPr>
              <a:t>работы и </a:t>
            </a:r>
            <a:r>
              <a:rPr lang="ru-RU" sz="1600" dirty="0" smtClean="0">
                <a:solidFill>
                  <a:schemeClr val="accent1"/>
                </a:solidFill>
                <a:latin typeface="+mj-lt"/>
              </a:rPr>
              <a:t>перевозки</a:t>
            </a:r>
            <a:endParaRPr lang="en-US" sz="1600" dirty="0" smtClean="0">
              <a:solidFill>
                <a:schemeClr val="accent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/>
                </a:solidFill>
                <a:latin typeface="+mj-lt"/>
              </a:rPr>
              <a:t>Научно-технические услуги</a:t>
            </a:r>
            <a:endParaRPr lang="en-US" sz="1600" dirty="0" smtClean="0">
              <a:solidFill>
                <a:schemeClr val="accent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/>
                </a:solidFill>
                <a:latin typeface="+mj-lt"/>
              </a:rPr>
              <a:t>Техническое обслуживание </a:t>
            </a:r>
            <a:r>
              <a:rPr lang="ru-RU" sz="1600" dirty="0">
                <a:solidFill>
                  <a:schemeClr val="accent1"/>
                </a:solidFill>
                <a:latin typeface="+mj-lt"/>
              </a:rPr>
              <a:t>воздушных </a:t>
            </a:r>
            <a:r>
              <a:rPr lang="ru-RU" sz="1600" dirty="0" smtClean="0">
                <a:solidFill>
                  <a:schemeClr val="accent1"/>
                </a:solidFill>
                <a:latin typeface="+mj-lt"/>
              </a:rPr>
              <a:t>судов</a:t>
            </a:r>
            <a:endParaRPr lang="en-US" sz="1600" dirty="0" smtClean="0">
              <a:solidFill>
                <a:schemeClr val="accent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/>
                </a:solidFill>
                <a:latin typeface="+mj-lt"/>
              </a:rPr>
              <a:t>Ремонт </a:t>
            </a:r>
            <a:r>
              <a:rPr lang="ru-RU" sz="1600" dirty="0">
                <a:solidFill>
                  <a:schemeClr val="accent1"/>
                </a:solidFill>
                <a:latin typeface="+mj-lt"/>
              </a:rPr>
              <a:t>воздушных судов и </a:t>
            </a:r>
            <a:r>
              <a:rPr lang="ru-RU" sz="1600" dirty="0" smtClean="0">
                <a:solidFill>
                  <a:schemeClr val="accent1"/>
                </a:solidFill>
                <a:latin typeface="+mj-lt"/>
              </a:rPr>
              <a:t>агрегатов</a:t>
            </a:r>
            <a:endParaRPr lang="en-US" sz="1600" dirty="0" smtClean="0">
              <a:solidFill>
                <a:schemeClr val="accent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/>
                </a:solidFill>
                <a:latin typeface="+mj-lt"/>
              </a:rPr>
              <a:t>Услуги </a:t>
            </a:r>
            <a:r>
              <a:rPr lang="ru-RU" sz="1600" dirty="0">
                <a:solidFill>
                  <a:schemeClr val="accent1"/>
                </a:solidFill>
                <a:latin typeface="+mj-lt"/>
              </a:rPr>
              <a:t>по </a:t>
            </a:r>
            <a:r>
              <a:rPr lang="ru-RU" sz="1600" dirty="0" smtClean="0">
                <a:solidFill>
                  <a:schemeClr val="accent1"/>
                </a:solidFill>
                <a:latin typeface="+mj-lt"/>
              </a:rPr>
              <a:t>сертификации </a:t>
            </a:r>
            <a:r>
              <a:rPr lang="ru-RU" sz="1600" dirty="0">
                <a:solidFill>
                  <a:schemeClr val="accent1"/>
                </a:solidFill>
                <a:latin typeface="+mj-lt"/>
              </a:rPr>
              <a:t>технических средств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3920" y="260648"/>
            <a:ext cx="8571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  <a:latin typeface="+mj-lt"/>
              </a:rPr>
              <a:t>Сферы </a:t>
            </a:r>
            <a:r>
              <a:rPr lang="ru-RU" b="1" dirty="0" smtClean="0">
                <a:solidFill>
                  <a:schemeClr val="accent1"/>
                </a:solidFill>
                <a:latin typeface="+mj-lt"/>
              </a:rPr>
              <a:t>де</a:t>
            </a:r>
            <a:r>
              <a:rPr lang="ru-RU" b="1" dirty="0">
                <a:solidFill>
                  <a:schemeClr val="accent1"/>
                </a:solidFill>
                <a:latin typeface="+mj-lt"/>
              </a:rPr>
              <a:t>я</a:t>
            </a:r>
            <a:r>
              <a:rPr lang="ru-RU" b="1" dirty="0" smtClean="0">
                <a:solidFill>
                  <a:schemeClr val="accent1"/>
                </a:solidFill>
                <a:latin typeface="+mj-lt"/>
              </a:rPr>
              <a:t>тельности </a:t>
            </a:r>
            <a:r>
              <a:rPr lang="ru-RU" b="1" dirty="0">
                <a:solidFill>
                  <a:schemeClr val="accent1"/>
                </a:solidFill>
                <a:latin typeface="+mj-lt"/>
              </a:rPr>
              <a:t>ОАО НПК «ПАНХ»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37" y="1556791"/>
            <a:ext cx="1994279" cy="24408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206" y="1556791"/>
            <a:ext cx="2023814" cy="24390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74" y="1556791"/>
            <a:ext cx="2024236" cy="2440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650" y="1556791"/>
            <a:ext cx="2023814" cy="24390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1508" y="188640"/>
            <a:ext cx="1792224" cy="381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644" y="654790"/>
            <a:ext cx="8744712" cy="10972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1508" y="188640"/>
            <a:ext cx="1792224" cy="381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644" y="654790"/>
            <a:ext cx="8744712" cy="10972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85720" y="1340768"/>
            <a:ext cx="857256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ts val="240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60A8"/>
                </a:solidFill>
                <a:latin typeface="Arial" pitchFamily="34" charset="0"/>
                <a:cs typeface="Arial" pitchFamily="34" charset="0"/>
              </a:rPr>
              <a:t>ФАП-11: 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Приказ Минтранса России от 4 февраля 2003 года N 11 Об утверждении Федеральных авиационных правил </a:t>
            </a:r>
            <a:r>
              <a:rPr lang="ru-RU" sz="1600" dirty="0" smtClean="0">
                <a:solidFill>
                  <a:srgbClr val="0060A8"/>
                </a:solidFill>
                <a:latin typeface="Arial" pitchFamily="34" charset="0"/>
                <a:cs typeface="Arial" pitchFamily="34" charset="0"/>
              </a:rPr>
              <a:t>"Сертификационные требования к физическим лицам, юридическим лицам, осуществляющим коммерческие воздушные перевозки. Процедуры сертификации"  </a:t>
            </a:r>
          </a:p>
          <a:p>
            <a:pPr lvl="0" algn="just" fontAlgn="base">
              <a:spcBef>
                <a:spcPts val="240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60A8"/>
                </a:solidFill>
                <a:latin typeface="Arial" pitchFamily="34" charset="0"/>
                <a:cs typeface="Arial" pitchFamily="34" charset="0"/>
              </a:rPr>
              <a:t>ФАП-82: 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Приказ Минтранса России от 28 июня 2007 года № 82 Об утверждении Федеральных авиационных правил </a:t>
            </a:r>
            <a:r>
              <a:rPr lang="ru-RU" sz="1600" dirty="0" smtClean="0">
                <a:solidFill>
                  <a:srgbClr val="0060A8"/>
                </a:solidFill>
                <a:latin typeface="Arial" pitchFamily="34" charset="0"/>
                <a:cs typeface="Arial" pitchFamily="34" charset="0"/>
              </a:rPr>
              <a:t>"Общие правила воздушных перевозок пассажиров, багажа, грузов и требования к обслуживанию пассажиров, грузоотправителей, грузополучателей "</a:t>
            </a:r>
          </a:p>
          <a:p>
            <a:pPr algn="just" fontAlgn="base">
              <a:spcBef>
                <a:spcPts val="240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60A8"/>
                </a:solidFill>
                <a:latin typeface="Arial" pitchFamily="34" charset="0"/>
                <a:cs typeface="Arial" pitchFamily="34" charset="0"/>
              </a:rPr>
              <a:t>ФАП-128: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Приказ Минтранса России от 31 июля 2009 года N 128 Об утверждении Федеральных авиационных правил </a:t>
            </a:r>
            <a:r>
              <a:rPr lang="ru-RU" sz="1600" dirty="0" smtClean="0">
                <a:solidFill>
                  <a:srgbClr val="0060A8"/>
                </a:solidFill>
                <a:latin typeface="Arial" pitchFamily="34" charset="0"/>
                <a:cs typeface="Arial" pitchFamily="34" charset="0"/>
              </a:rPr>
              <a:t>"Подготовка и выполнение полетов в гражданской авиации Российской Федерации"</a:t>
            </a:r>
          </a:p>
          <a:p>
            <a:pPr algn="just" fontAlgn="base">
              <a:spcBef>
                <a:spcPts val="240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60A8"/>
                </a:solidFill>
                <a:latin typeface="Arial" pitchFamily="34" charset="0"/>
                <a:cs typeface="Arial" pitchFamily="34" charset="0"/>
              </a:rPr>
              <a:t>ФАП-249: 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Приказ Минтранса России от 23 декабря 2009 года № 249 Об утверждении Федеральных авиационных правил </a:t>
            </a:r>
            <a:r>
              <a:rPr lang="ru-RU" sz="1600" dirty="0" smtClean="0">
                <a:solidFill>
                  <a:srgbClr val="0060A8"/>
                </a:solidFill>
                <a:latin typeface="Arial" pitchFamily="34" charset="0"/>
                <a:cs typeface="Arial" pitchFamily="34" charset="0"/>
              </a:rPr>
              <a:t>"Требования к проведению обязательной сертификации физических лиц, юридических лиц, выполняющих авиационные работы. Порядок проведения сертификации"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1508" y="188640"/>
            <a:ext cx="1792224" cy="381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644" y="654790"/>
            <a:ext cx="8744712" cy="109728"/>
          </a:xfrm>
          <a:prstGeom prst="rect">
            <a:avLst/>
          </a:prstGeom>
        </p:spPr>
      </p:pic>
      <p:pic>
        <p:nvPicPr>
          <p:cNvPr id="2050" name="Picture 2" descr="C:\Users\ПАНХ\AppData\Local\Microsoft\Windows\Temporary Internet Files\Content.Outlook\DEJKJPTI\Задание 13 07 1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95" b="52107"/>
          <a:stretch/>
        </p:blipFill>
        <p:spPr bwMode="auto">
          <a:xfrm>
            <a:off x="202213" y="908719"/>
            <a:ext cx="7682155" cy="4503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78185" y="5661248"/>
            <a:ext cx="8358246" cy="1015663"/>
          </a:xfrm>
          <a:prstGeom prst="rect">
            <a:avLst/>
          </a:prstGeom>
          <a:ln w="28575">
            <a:solidFill>
              <a:srgbClr val="0060A8"/>
            </a:solidFill>
          </a:ln>
        </p:spPr>
        <p:txBody>
          <a:bodyPr wrap="square">
            <a:spAutoFit/>
          </a:bodyPr>
          <a:lstStyle/>
          <a:p>
            <a:pPr lvl="0" indent="19050" algn="ctr">
              <a:defRPr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ПРОБЛЕМА:   Законодательство в рассматриваемой области практически не содержит норм, определяющих работу именно вертолетных операторов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49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571736" y="1000108"/>
            <a:ext cx="421484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ВИДЫ АВИАУСЛУГ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1508" y="188640"/>
            <a:ext cx="1792224" cy="381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644" y="654790"/>
            <a:ext cx="8744712" cy="10972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143636" y="1928802"/>
            <a:ext cx="250033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Коммерческие воздушные перевозки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1928802"/>
            <a:ext cx="250033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20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Авиаработы</a:t>
            </a:r>
            <a:endParaRPr lang="ru-RU" sz="20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dirty="0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500034" y="3286124"/>
            <a:ext cx="6929486" cy="297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авиационно-химические работы; </a:t>
            </a: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воздушные съемки; </a:t>
            </a: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лесоавиационные работы; </a:t>
            </a: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строительно-монтажные и погрузочно-разгрузочные работы; </a:t>
            </a: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работы с целью оказания медицинской помощи; </a:t>
            </a: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летные проверки наземных средств радиотехнического обеспечения полетов, авиационной электросвязи и систем светосигнального оборудования аэродромов гражданской авиации. </a:t>
            </a:r>
          </a:p>
        </p:txBody>
      </p:sp>
      <p:sp>
        <p:nvSpPr>
          <p:cNvPr id="11" name="Стрелка вправо 10"/>
          <p:cNvSpPr/>
          <p:nvPr/>
        </p:nvSpPr>
        <p:spPr>
          <a:xfrm rot="2443861">
            <a:off x="5018212" y="1861785"/>
            <a:ext cx="121444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8099392">
            <a:off x="2923483" y="1887755"/>
            <a:ext cx="121444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5400000">
            <a:off x="1523411" y="3048565"/>
            <a:ext cx="351861" cy="2554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1508" y="188640"/>
            <a:ext cx="1792224" cy="381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644" y="654790"/>
            <a:ext cx="8744712" cy="10972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14282" y="928670"/>
            <a:ext cx="8643998" cy="923330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base">
              <a:spcBef>
                <a:spcPts val="120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60A8"/>
                </a:solidFill>
                <a:latin typeface="Arial" pitchFamily="34" charset="0"/>
                <a:cs typeface="Arial" pitchFamily="34" charset="0"/>
              </a:rPr>
              <a:t>ФАП-128, п. 6.4. 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 борту воздушного судна могут находиться </a:t>
            </a:r>
            <a:r>
              <a:rPr lang="ru-RU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представители заказчика,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выполняющие на борту воздушного судна функции, связанные с выполнением авиационных работ.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2000240"/>
            <a:ext cx="8643998" cy="1754326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base">
              <a:spcAft>
                <a:spcPct val="0"/>
              </a:spcAft>
            </a:pPr>
            <a:r>
              <a:rPr lang="ru-RU" dirty="0" smtClean="0">
                <a:solidFill>
                  <a:srgbClr val="0060A8"/>
                </a:solidFill>
                <a:latin typeface="Arial" pitchFamily="34" charset="0"/>
                <a:cs typeface="Arial" pitchFamily="34" charset="0"/>
              </a:rPr>
              <a:t>ФАП-128, п. 2.20. 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 полете в целях выполнения авиационных работ или АОН на борту воздушных судов должны находиться следующие документы...: </a:t>
            </a:r>
          </a:p>
          <a:p>
            <a:pPr algn="just" fontAlgn="base"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....</a:t>
            </a:r>
          </a:p>
          <a:p>
            <a:pPr algn="just" fontAlgn="base"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список </a:t>
            </a:r>
            <a:r>
              <a:rPr lang="ru-RU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находящихся на борту воздушного судна лиц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указанный в пункте 2.21 настоящих Правил; </a:t>
            </a:r>
          </a:p>
          <a:p>
            <a:pPr algn="just" fontAlgn="base"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....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3929066"/>
            <a:ext cx="8643998" cy="1600438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60A8"/>
                </a:solidFill>
                <a:latin typeface="Arial" pitchFamily="34" charset="0"/>
                <a:cs typeface="Arial" pitchFamily="34" charset="0"/>
              </a:rPr>
              <a:t>ФАП-128, </a:t>
            </a:r>
            <a:r>
              <a:rPr lang="ru-RU" dirty="0" err="1" smtClean="0">
                <a:solidFill>
                  <a:srgbClr val="0060A8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dirty="0" smtClean="0">
                <a:solidFill>
                  <a:srgbClr val="0060A8"/>
                </a:solidFill>
                <a:latin typeface="Arial" pitchFamily="34" charset="0"/>
                <a:cs typeface="Arial" pitchFamily="34" charset="0"/>
              </a:rPr>
              <a:t> 2.21. 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Список находящихся на борту воздушного судна лиц, указанный в пункте 2.20 настоящих Правил, подписывается КВС и включает: </a:t>
            </a:r>
          </a:p>
          <a:p>
            <a:r>
              <a:rPr lang="ru-RU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фамилию, имя, отчество, номер документа, удостоверяющего личность </a:t>
            </a:r>
            <a:r>
              <a:rPr lang="ru-RU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лица, перевозимого на воздушном судне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 </a:t>
            </a:r>
          </a:p>
          <a:p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....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5786454"/>
            <a:ext cx="8643998" cy="714380"/>
          </a:xfrm>
          <a:prstGeom prst="rect">
            <a:avLst/>
          </a:prstGeom>
          <a:ln w="28575">
            <a:solidFill>
              <a:srgbClr val="0060A8"/>
            </a:solidFill>
          </a:ln>
        </p:spPr>
        <p:txBody>
          <a:bodyPr wrap="square">
            <a:spAutoFit/>
          </a:bodyPr>
          <a:lstStyle/>
          <a:p>
            <a:pPr lvl="0" indent="19050" algn="ctr">
              <a:defRPr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ПРОБЛЕМА:   Нет однозначности в определении лиц, находящихся на борту при выполнении авиаработ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571736" y="1000108"/>
            <a:ext cx="421484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ВИДЫ АВИАУСЛУГ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1508" y="188640"/>
            <a:ext cx="1792224" cy="381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644" y="654790"/>
            <a:ext cx="8744712" cy="10972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143636" y="1928802"/>
            <a:ext cx="250033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Коммерческие воздушные перевозки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1928802"/>
            <a:ext cx="250033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20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Авиаработы</a:t>
            </a:r>
            <a:endParaRPr lang="ru-RU" sz="20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dirty="0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500034" y="3286124"/>
            <a:ext cx="6929486" cy="297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авиационно-химические работы; </a:t>
            </a: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воздушные съемки; </a:t>
            </a: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лесоавиационные работы; </a:t>
            </a: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строительно-монтажные и погрузочно-разгрузочные работы; </a:t>
            </a: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работы с целью оказания медицинской помощи; </a:t>
            </a: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летные проверки наземных средств радиотехнического обеспечения полетов, авиационной электросвязи и систем светосигнального оборудования аэродромов гражданской авиации. </a:t>
            </a:r>
          </a:p>
        </p:txBody>
      </p:sp>
      <p:sp>
        <p:nvSpPr>
          <p:cNvPr id="11" name="Стрелка вправо 10"/>
          <p:cNvSpPr/>
          <p:nvPr/>
        </p:nvSpPr>
        <p:spPr>
          <a:xfrm rot="2443861">
            <a:off x="5018212" y="1861785"/>
            <a:ext cx="121444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8099392">
            <a:off x="2923483" y="1887755"/>
            <a:ext cx="121444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5400000">
            <a:off x="1523411" y="3048565"/>
            <a:ext cx="351861" cy="2554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1508" y="188640"/>
            <a:ext cx="1792224" cy="381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644" y="654790"/>
            <a:ext cx="8744712" cy="10972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99643" y="5970877"/>
            <a:ext cx="8776355" cy="400110"/>
          </a:xfrm>
          <a:prstGeom prst="rect">
            <a:avLst/>
          </a:prstGeom>
          <a:ln w="28575">
            <a:solidFill>
              <a:srgbClr val="0060A8"/>
            </a:solidFill>
          </a:ln>
        </p:spPr>
        <p:txBody>
          <a:bodyPr wrap="square">
            <a:spAutoFit/>
          </a:bodyPr>
          <a:lstStyle/>
          <a:p>
            <a:pPr lvl="0" indent="19050" algn="ctr">
              <a:defRPr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ПРОБЛЕМА:   Неполноценный перечень видов авиационных работ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D:\ФОТО\Mi-8_Nahar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04" y="898781"/>
            <a:ext cx="4416491" cy="3312368"/>
          </a:xfrm>
          <a:prstGeom prst="rect">
            <a:avLst/>
          </a:prstGeom>
          <a:noFill/>
          <a:ln>
            <a:solidFill>
              <a:srgbClr val="0060A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:\ФОТО\Доибай 2008 Ка-32 08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567" y="1803316"/>
            <a:ext cx="4974432" cy="3730625"/>
          </a:xfrm>
          <a:prstGeom prst="rect">
            <a:avLst/>
          </a:prstGeom>
          <a:noFill/>
          <a:ln>
            <a:solidFill>
              <a:srgbClr val="0060A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1508" y="188640"/>
            <a:ext cx="1792224" cy="381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644" y="654790"/>
            <a:ext cx="8744712" cy="10972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14348" y="1390336"/>
            <a:ext cx="7786742" cy="923330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Инструкция о порядке оформления перевозки пассажиров, багажа и грузов на воздушных судах при выполнении авиационных работ в народном хозяйстве, утв. 01.12.1986г.,   № 66/И.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26045" y="3140968"/>
            <a:ext cx="7786742" cy="1938992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Заявка на полет</a:t>
            </a:r>
          </a:p>
          <a:p>
            <a:pPr algn="ctr">
              <a:spcBef>
                <a:spcPts val="1200"/>
              </a:spcBef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Акт-отчет о выполнении заявки на полет</a:t>
            </a:r>
          </a:p>
          <a:p>
            <a:pPr algn="ctr">
              <a:spcBef>
                <a:spcPts val="1200"/>
              </a:spcBef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Список пассажиров</a:t>
            </a:r>
          </a:p>
          <a:p>
            <a:pPr algn="ctr">
              <a:spcBef>
                <a:spcPts val="1200"/>
              </a:spcBef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Справка о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массе багажа и груза и его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свойствах,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предлагаемого к перевозке внутри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фюзеляжа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на внешней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подвеске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2414</TotalTime>
  <Words>335</Words>
  <Application>Microsoft Office PowerPoint</Application>
  <PresentationFormat>Экран (4:3)</PresentationFormat>
  <Paragraphs>60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Перевозка пассажиров на вертолетах: практические проблемы и  накопленный опыт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PANH helicopters</dc:title>
  <dc:creator>Карасев</dc:creator>
  <cp:lastModifiedBy>ПАНХ</cp:lastModifiedBy>
  <cp:revision>377</cp:revision>
  <dcterms:created xsi:type="dcterms:W3CDTF">2012-02-02T08:09:31Z</dcterms:created>
  <dcterms:modified xsi:type="dcterms:W3CDTF">2013-05-17T05:48:40Z</dcterms:modified>
</cp:coreProperties>
</file>