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56" r:id="rId2"/>
    <p:sldId id="258" r:id="rId3"/>
    <p:sldId id="257" r:id="rId4"/>
    <p:sldId id="260" r:id="rId5"/>
    <p:sldId id="261" r:id="rId6"/>
    <p:sldId id="262" r:id="rId7"/>
    <p:sldId id="340" r:id="rId8"/>
    <p:sldId id="265" r:id="rId9"/>
    <p:sldId id="270" r:id="rId10"/>
    <p:sldId id="272" r:id="rId11"/>
    <p:sldId id="317" r:id="rId12"/>
    <p:sldId id="331" r:id="rId13"/>
    <p:sldId id="333" r:id="rId14"/>
    <p:sldId id="334" r:id="rId15"/>
    <p:sldId id="263" r:id="rId16"/>
    <p:sldId id="345" r:id="rId17"/>
    <p:sldId id="346" r:id="rId18"/>
    <p:sldId id="347" r:id="rId19"/>
    <p:sldId id="343" r:id="rId20"/>
    <p:sldId id="266" r:id="rId21"/>
    <p:sldId id="33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58" y="48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DAA7E-7690-47DE-AA95-5EB2889DD537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8790E-E714-4450-A6E6-EB9E392612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186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790E-E714-4450-A6E6-EB9E3926124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0458D0-C2DE-4C3B-AD02-903AE057513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790E-E714-4450-A6E6-EB9E3926124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_________Microsoft_Word_97-2003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844824"/>
            <a:ext cx="7406640" cy="216024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BatangChe" pitchFamily="49" charset="-127"/>
              </a:rPr>
              <a:t>Комплекс технических средств для обеспечения задач поиска и спасания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BatangChe" pitchFamily="49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54868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ФГУП «Государственный научно-исследовательский институт авиационных систем»  (ГосНИИАС)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331640" y="476672"/>
          <a:ext cx="1192212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Документ" r:id="rId4" imgW="600456" imgH="393192" progId="Word.Document.8">
                  <p:embed/>
                </p:oleObj>
              </mc:Choice>
              <mc:Fallback>
                <p:oleObj name="Документ" r:id="rId4" imgW="600456" imgH="393192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476672"/>
                        <a:ext cx="1192212" cy="7794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66FF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3500000" algn="ctr" rotWithShape="0">
                          <a:schemeClr val="folHlink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59632" y="5157192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Чернышев Юрий Петрович, ведущий инженер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(499)759-00-65</a:t>
            </a:r>
          </a:p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chernyshev@gosniias.ru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1187623" y="404813"/>
            <a:ext cx="7704857" cy="922337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23.03.14 17: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40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UTC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Рейс МН 370 наблюдается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ОрВД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за счет использования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SOAN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64087" y="1735138"/>
          <a:ext cx="3553776" cy="3651214"/>
        </p:xfrm>
        <a:graphic>
          <a:graphicData uri="http://schemas.openxmlformats.org/drawingml/2006/table">
            <a:tbl>
              <a:tblPr firstRow="1" firstCol="1" bandRow="1"/>
              <a:tblGrid>
                <a:gridCol w="444222"/>
                <a:gridCol w="444222"/>
                <a:gridCol w="444222"/>
                <a:gridCol w="444222"/>
                <a:gridCol w="444222"/>
                <a:gridCol w="444222"/>
                <a:gridCol w="444222"/>
                <a:gridCol w="444222"/>
              </a:tblGrid>
              <a:tr h="4007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Terengganu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Bharu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CES</a:t>
                      </a:r>
                      <a:endParaRPr lang="ru-RU" sz="10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MAS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318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MH370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TGW</a:t>
                      </a:r>
                      <a:endParaRPr lang="ru-RU" sz="10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2907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MAS</a:t>
                      </a:r>
                      <a:endParaRPr lang="ru-RU" sz="10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6116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Tho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7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Terengganu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007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Bharu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007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CES</a:t>
                      </a:r>
                      <a:endParaRPr lang="ru-RU" sz="10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007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MAS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318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MH370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007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TGW</a:t>
                      </a:r>
                      <a:endParaRPr lang="ru-RU" sz="10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2907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007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MAS</a:t>
                      </a:r>
                      <a:endParaRPr lang="ru-RU" sz="10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6116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007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Tho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3637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772816"/>
            <a:ext cx="3929851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38" name="TextBox 18"/>
          <p:cNvSpPr txBox="1">
            <a:spLocks noChangeArrowheads="1"/>
          </p:cNvSpPr>
          <p:nvPr/>
        </p:nvSpPr>
        <p:spPr bwMode="auto">
          <a:xfrm>
            <a:off x="2411760" y="5157192"/>
            <a:ext cx="812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dirty="0">
                <a:latin typeface="Calibri" pitchFamily="34" charset="0"/>
              </a:rPr>
              <a:t>Terengganu</a:t>
            </a:r>
            <a:endParaRPr lang="ru-RU" sz="1000" b="1" dirty="0">
              <a:latin typeface="Calibri" pitchFamily="34" charset="0"/>
            </a:endParaRPr>
          </a:p>
        </p:txBody>
      </p:sp>
      <p:sp>
        <p:nvSpPr>
          <p:cNvPr id="23639" name="TextBox 20"/>
          <p:cNvSpPr txBox="1">
            <a:spLocks noChangeArrowheads="1"/>
          </p:cNvSpPr>
          <p:nvPr/>
        </p:nvSpPr>
        <p:spPr bwMode="auto">
          <a:xfrm>
            <a:off x="1331640" y="4941168"/>
            <a:ext cx="5016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dirty="0" err="1">
                <a:latin typeface="Calibri" pitchFamily="34" charset="0"/>
              </a:rPr>
              <a:t>Bharu</a:t>
            </a:r>
            <a:endParaRPr lang="ru-RU" sz="1000" b="1" dirty="0">
              <a:latin typeface="Calibri" pitchFamily="34" charset="0"/>
            </a:endParaRPr>
          </a:p>
        </p:txBody>
      </p:sp>
      <p:sp>
        <p:nvSpPr>
          <p:cNvPr id="23640" name="TextBox 21"/>
          <p:cNvSpPr txBox="1">
            <a:spLocks noChangeArrowheads="1"/>
          </p:cNvSpPr>
          <p:nvPr/>
        </p:nvSpPr>
        <p:spPr bwMode="auto">
          <a:xfrm>
            <a:off x="2771800" y="3140968"/>
            <a:ext cx="960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MH370</a:t>
            </a:r>
            <a:endParaRPr lang="ru-RU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3641" name="TextBox 22"/>
          <p:cNvSpPr txBox="1">
            <a:spLocks noChangeArrowheads="1"/>
          </p:cNvSpPr>
          <p:nvPr/>
        </p:nvSpPr>
        <p:spPr bwMode="auto">
          <a:xfrm>
            <a:off x="3347864" y="4365104"/>
            <a:ext cx="5715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dirty="0">
                <a:latin typeface="Calibri" pitchFamily="34" charset="0"/>
              </a:rPr>
              <a:t>CES539</a:t>
            </a:r>
            <a:endParaRPr lang="ru-RU" sz="1000" b="1" dirty="0">
              <a:latin typeface="Calibri" pitchFamily="34" charset="0"/>
            </a:endParaRPr>
          </a:p>
        </p:txBody>
      </p:sp>
      <p:sp>
        <p:nvSpPr>
          <p:cNvPr id="23642" name="TextBox 23"/>
          <p:cNvSpPr txBox="1">
            <a:spLocks noChangeArrowheads="1"/>
          </p:cNvSpPr>
          <p:nvPr/>
        </p:nvSpPr>
        <p:spPr bwMode="auto">
          <a:xfrm>
            <a:off x="3347864" y="2420888"/>
            <a:ext cx="6969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dirty="0">
                <a:latin typeface="Calibri" pitchFamily="34" charset="0"/>
              </a:rPr>
              <a:t>MAS6116</a:t>
            </a:r>
            <a:endParaRPr lang="ru-RU" sz="1000" b="1" dirty="0">
              <a:latin typeface="Calibri" pitchFamily="34" charset="0"/>
            </a:endParaRPr>
          </a:p>
        </p:txBody>
      </p:sp>
      <p:sp>
        <p:nvSpPr>
          <p:cNvPr id="23643" name="TextBox 24"/>
          <p:cNvSpPr txBox="1">
            <a:spLocks noChangeArrowheads="1"/>
          </p:cNvSpPr>
          <p:nvPr/>
        </p:nvSpPr>
        <p:spPr bwMode="auto">
          <a:xfrm>
            <a:off x="3923928" y="3429000"/>
            <a:ext cx="704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dirty="0">
                <a:latin typeface="Calibri" pitchFamily="34" charset="0"/>
              </a:rPr>
              <a:t>TGW2907</a:t>
            </a:r>
            <a:endParaRPr lang="ru-RU" sz="1000" b="1" dirty="0">
              <a:latin typeface="Calibri" pitchFamily="34" charset="0"/>
            </a:endParaRPr>
          </a:p>
        </p:txBody>
      </p:sp>
      <p:sp>
        <p:nvSpPr>
          <p:cNvPr id="23644" name="TextBox 25"/>
          <p:cNvSpPr txBox="1">
            <a:spLocks noChangeArrowheads="1"/>
          </p:cNvSpPr>
          <p:nvPr/>
        </p:nvSpPr>
        <p:spPr bwMode="auto">
          <a:xfrm>
            <a:off x="3641725" y="1820863"/>
            <a:ext cx="3873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Calibri" pitchFamily="34" charset="0"/>
              </a:rPr>
              <a:t>Tho</a:t>
            </a:r>
            <a:endParaRPr lang="ru-RU" sz="1000" b="1">
              <a:latin typeface="Calibri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923928" y="2420888"/>
            <a:ext cx="504057" cy="8632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059832" y="3645024"/>
            <a:ext cx="288032" cy="10081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3203848" y="3284984"/>
            <a:ext cx="1152080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31444" y="60639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195736" y="5517232"/>
            <a:ext cx="64362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- возможность наблюдения средствами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ОрВД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(радиолокационными либо АЗН-В)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   -взаимное наблюдение ВС за счет сети</a:t>
            </a:r>
          </a:p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907704" y="5589240"/>
            <a:ext cx="259882" cy="2502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907704" y="6021288"/>
            <a:ext cx="259882" cy="2502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195736" y="6165304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 rot="18153422">
            <a:off x="2010913" y="2689439"/>
            <a:ext cx="3276768" cy="16987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Состояние отечественных разработок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SOAN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628800"/>
            <a:ext cx="7848872" cy="4824536"/>
          </a:xfrm>
        </p:spPr>
        <p:txBody>
          <a:bodyPr>
            <a:noAutofit/>
          </a:bodyPr>
          <a:lstStyle/>
          <a:p>
            <a:pPr marL="268288" indent="-185738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ФГУП «ГосНИИАС» разрабатывает новое поколение бортового оборудования, реализующего функции АЗН-В и примыкающие применения на базе сетевых возможностей; планируемые сроки начала испытаний образцов – 2015 год;</a:t>
            </a:r>
          </a:p>
          <a:p>
            <a:pPr marL="268288" indent="-185738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оборудование включает устройство, позволяющее измерять расстояние между отправителем и получателем сигналов независимо от содержания сообщений АЗН-В; </a:t>
            </a:r>
          </a:p>
          <a:p>
            <a:pPr marL="268288" indent="-185738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большое внимание уделено вопросам «ответственности» сети за достоверность и целостность информации, циркулирующей в сети, обнаружению ложных и сфабрикованных сообщений, исключению повторений, поиску рациональных путей маршрутизации и пр.</a:t>
            </a:r>
          </a:p>
          <a:p>
            <a:pPr>
              <a:spcBef>
                <a:spcPts val="0"/>
              </a:spcBef>
              <a:buNone/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Спутниковые каналы связи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12776"/>
            <a:ext cx="7818072" cy="4835624"/>
          </a:xfrm>
        </p:spPr>
        <p:txBody>
          <a:bodyPr>
            <a:normAutofit lnSpcReduction="10000"/>
          </a:bodyPr>
          <a:lstStyle/>
          <a:p>
            <a:pPr marL="273050" indent="-190500">
              <a:spcBef>
                <a:spcPts val="1200"/>
              </a:spcBef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в условиях отсутствия прямой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радиовидимости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для мониторинга ВС как правило используются линии передачи данных спутников Inmarsat,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Iridium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, что требует установки дополнительного бортового оборудования (спутниковых терминалов связи);</a:t>
            </a:r>
          </a:p>
          <a:p>
            <a:pPr marL="273050" indent="-190500">
              <a:spcBef>
                <a:spcPts val="1200"/>
              </a:spcBef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пользование спутниковыми каналами связи осуществляется на платной основе в зависимости от используемого трафика, что предполагает дополнительные расходы авиакомпаний на оплату данной коммерческой услуги;</a:t>
            </a:r>
          </a:p>
          <a:p>
            <a:pPr marL="273050" indent="-190500">
              <a:spcBef>
                <a:spcPts val="1200"/>
              </a:spcBef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следует учитывать, что существующие спутниковые каналы связи Inmarsat, Iridium курируются зарубежными компаниями.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8100392" cy="113813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Оснащение спутников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Iridium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каналом   АЗН-В 1090ES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</a:rPr>
              <a:t>(проект </a:t>
            </a:r>
            <a:r>
              <a:rPr lang="en-CA" sz="20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</a:rPr>
              <a:t>NavCanada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</a:rPr>
              <a:t> и </a:t>
            </a:r>
            <a:r>
              <a:rPr lang="en-CA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</a:rPr>
              <a:t>Iridium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</a:rPr>
              <a:t>, аналогичный европейский проект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</a:rPr>
              <a:t>Thales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</a:rPr>
              <a:t>/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</a:rPr>
              <a:t>Alenia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</a:rPr>
              <a:t>)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393504"/>
            <a:ext cx="8003232" cy="446449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  <a:p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708920"/>
            <a:ext cx="5436369" cy="137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484784"/>
            <a:ext cx="5436369" cy="123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780928"/>
            <a:ext cx="3744416" cy="20882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Заголовок 1"/>
          <p:cNvSpPr txBox="1">
            <a:spLocks/>
          </p:cNvSpPr>
          <p:nvPr/>
        </p:nvSpPr>
        <p:spPr>
          <a:xfrm rot="10800000" flipV="1">
            <a:off x="1115616" y="4725144"/>
            <a:ext cx="7416824" cy="18002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2000" b="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Н</a:t>
            </a:r>
            <a:r>
              <a:rPr lang="ru-RU" sz="2000" dirty="0" err="1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изкоорбитальные</a:t>
            </a:r>
            <a:r>
              <a:rPr lang="ru-RU" sz="2000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 спутники Iridium второго поколения оснащаются </a:t>
            </a:r>
            <a:r>
              <a:rPr kumimoji="0" lang="ru-RU" sz="200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приемниками АЗН-В 1090</a:t>
            </a:r>
            <a:r>
              <a:rPr kumimoji="0" lang="en-US" sz="200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ES</a:t>
            </a:r>
            <a:r>
              <a:rPr kumimoji="0" lang="ru-RU" sz="200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. 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2000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Срок внедрения – 2017 год.</a:t>
            </a:r>
          </a:p>
          <a:p>
            <a:pPr>
              <a:spcBef>
                <a:spcPct val="0"/>
              </a:spcBef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Преимуществом проекта является использование на ВС штатного оборудования АЗН-В </a:t>
            </a:r>
            <a:r>
              <a:rPr lang="en-CA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Out</a:t>
            </a:r>
            <a:endParaRPr kumimoji="0" lang="ru-RU" sz="2000" i="0" u="none" strike="noStrike" kern="1200" cap="none" spc="0" normalizeH="0" baseline="0" noProof="0" dirty="0">
              <a:ln w="6350"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Проект Российской Федерации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792088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По заданию Минтранса России в 2013 г. ФГУП «</a:t>
            </a:r>
            <a:r>
              <a:rPr lang="ru-RU" sz="26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Морсвязьспутник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» совместно с ФГУП «ГосНИИАС»     и </a:t>
            </a:r>
            <a:r>
              <a:rPr lang="ru-RU" sz="26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Роскосмосом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выполнили НИР по организации  приема информации «морской» автоматической идентификационной системы (АИС) и «авиационной» АЗН-В отечественными низкоорбитальными спутниками , что позволит существенно расширить возможности АИС и АЗН-В при слабо развитой наземной инфраструктуре. </a:t>
            </a:r>
          </a:p>
          <a:p>
            <a:pPr marL="93663" indent="-11113"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354064" cy="1143000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Невыключаемый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АЗН-В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1556792"/>
            <a:ext cx="3960440" cy="4907632"/>
          </a:xfrm>
        </p:spPr>
        <p:txBody>
          <a:bodyPr>
            <a:noAutofit/>
          </a:bodyPr>
          <a:lstStyle/>
          <a:p>
            <a:pPr marL="179388" indent="-179388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Исчезновение рейса </a:t>
            </a:r>
            <a:r>
              <a:rPr lang="en-CA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MH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370 а/к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Malaysia Airlines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в марте 2014 г. и трудности поиска места крушения рейса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QZ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8501   а/к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AirAsia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в декабре 2014 г. подтвердили необходимость реализации задачи глобального мониторинга ВС. </a:t>
            </a:r>
          </a:p>
          <a:p>
            <a:pPr marL="179388" indent="-179388">
              <a:spcBef>
                <a:spcPts val="1200"/>
              </a:spcBef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В качестве источника данных предлагается использовать сообщения системы АЗН-В, применение которой в глобальном масштабе планируется к 2020 г. </a:t>
            </a:r>
          </a:p>
          <a:p>
            <a:pPr marL="179388" indent="-179388">
              <a:spcBef>
                <a:spcPts val="1200"/>
              </a:spcBef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По поручению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Минпромторга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России подготовлен рабочий документ по реализации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невыключаемого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бортового оборудования наблюдения (АЗН-В, вторичные ответчики) на гражданских ВС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 l="24089" t="9029" r="41016" b="4630"/>
          <a:stretch>
            <a:fillRect/>
          </a:stretch>
        </p:blipFill>
        <p:spPr>
          <a:xfrm>
            <a:off x="1259632" y="1484784"/>
            <a:ext cx="3581400" cy="498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АЗН-В и КОСПАС-САРСАТ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4800600"/>
          </a:xfrm>
        </p:spPr>
        <p:txBody>
          <a:bodyPr>
            <a:normAutofit fontScale="92500" lnSpcReduction="10000"/>
          </a:bodyPr>
          <a:lstStyle/>
          <a:p>
            <a:pPr marL="269875" indent="-269875"/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Применительно к задачам ЕС АКПС технология АЗН-В может рассматриваться в качестве дополнения к системе КОСПАС-САРСАТ, которая имеет свой потенциал развития;</a:t>
            </a:r>
          </a:p>
          <a:p>
            <a:pPr marL="269875" indent="-269875"/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перспективным решением представляется организация передачи радиомаяками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(ELT)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координатной информации о ВС не только на частоте 406МГц, но и в сигнале  121,5 МГц в формате АЗН-В, что позволит обеспечить его прием и обработку штатным бортовым оборудованием АЗН-В любого ВС (беспилотного ВС).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71700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АЗН-В и БАС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АЗН-В – технологическая основа интеграции БАС в общее воздушное пространство, безопасного выполнения совместных полетов в районах производственной деятельности;</a:t>
            </a:r>
          </a:p>
          <a:p>
            <a:pPr lvl="0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достигнутый уровень развития БАС и используемых целевых нагрузок позволяет рассмотреть возможность их практического применения в интересах ЕС АКПС, а также служб поиска и спасания людей и судов, терпящих бедствие на море;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использование БАС в интересах ЕС АКПС потребует определенной модернизации существующих средств автоматизации, внедренных в подразделениях ЕС АКПС, интеграции БАС в аппаратно-программные средства технических средств поиска и спасания.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lvl="0"/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848872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Использование БАС для поиска и спасания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507" name="Picture 3" descr="C:\Users\chernyshev.NIIAS\Documents\БАС\Ассоциация БАС Багдасарян\Переписка Ассоциации БАС\БАС для поиска\Письмо Соколову БАС для поиска и спасания\Ответ Росавиации\Письмо А.В. Нерадько, А.В. Валиеву о применении БПЛА, от 05.12.14 № АН1.08-4234 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014" r="9562" b="74441"/>
          <a:stretch>
            <a:fillRect/>
          </a:stretch>
        </p:blipFill>
        <p:spPr bwMode="auto">
          <a:xfrm>
            <a:off x="1043608" y="5733256"/>
            <a:ext cx="3384376" cy="936104"/>
          </a:xfrm>
          <a:prstGeom prst="rect">
            <a:avLst/>
          </a:prstGeom>
          <a:noFill/>
        </p:spPr>
      </p:pic>
      <p:pic>
        <p:nvPicPr>
          <p:cNvPr id="21508" name="Picture 4" descr="C:\Users\chernyshev.NIIAS\Documents\БАС\Ассоциация БАС Багдасарян\Переписка Ассоциации БАС\БАС для поиска\Письмо Соколову БАС для поиска и спасания\Ответ Росавиации\Письмо А.В. Нерадько, А.В. Валиеву о применении БПЛА, от 05.12.14 № АН1.08-4234 001.jpg"/>
          <p:cNvPicPr>
            <a:picLocks noChangeAspect="1" noChangeArrowheads="1"/>
          </p:cNvPicPr>
          <p:nvPr/>
        </p:nvPicPr>
        <p:blipFill>
          <a:blip r:embed="rId3" cstate="print"/>
          <a:srcRect t="2793" r="5826" b="7847"/>
          <a:stretch>
            <a:fillRect/>
          </a:stretch>
        </p:blipFill>
        <p:spPr bwMode="auto">
          <a:xfrm>
            <a:off x="1043608" y="1124744"/>
            <a:ext cx="3528392" cy="4608512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572000" y="1844824"/>
          <a:ext cx="4392488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</a:tblGrid>
              <a:tr h="4464496">
                <a:tc>
                  <a:txBody>
                    <a:bodyPr/>
                    <a:lstStyle/>
                    <a:p>
                      <a:pPr marL="182563" indent="-182563">
                        <a:buFont typeface="Arial" pitchFamily="34" charset="0"/>
                        <a:buChar char="•"/>
                      </a:pPr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применение БАС в области поиска и спасания целесообразно, но в полном объеме их использование возможно только после создания нормативно-правовой базы применения БАС в воздушном пространстве Российской Федерации и экспериментальной отработки методик применения БАС при проведении поисково-спасательных операций (работ);</a:t>
                      </a:r>
                    </a:p>
                    <a:p>
                      <a:pPr marL="182563" indent="-182563">
                        <a:buFont typeface="Arial" pitchFamily="34" charset="0"/>
                        <a:buChar char="•"/>
                      </a:pPr>
                      <a:endParaRPr kumimoji="0" lang="ru-RU" sz="1400" b="1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182563" indent="-182563">
                        <a:buFont typeface="Arial" pitchFamily="34" charset="0"/>
                        <a:buChar char="•"/>
                      </a:pPr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 целях совершенствования нормативно-правовой базы целесообразно проведение научно-технической конференции по использованию БАС в ЕС АКПС как перспективных средств поиска;</a:t>
                      </a:r>
                    </a:p>
                    <a:p>
                      <a:pPr marL="182563" indent="-182563">
                        <a:buFont typeface="Arial" pitchFamily="34" charset="0"/>
                        <a:buNone/>
                      </a:pPr>
                      <a:endParaRPr kumimoji="0" lang="ru-RU" sz="1400" b="1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182563" indent="-182563">
                        <a:buFont typeface="Arial" pitchFamily="34" charset="0"/>
                        <a:buChar char="•"/>
                      </a:pPr>
                      <a:r>
                        <a:rPr kumimoji="0"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полагаем, что применение БАС в области поиска и спасания расширит возможности поисково-спасательных сил, ускорит решение вопросов нормативно-правовой базы и научно-исследовательских работ по применению БАС.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314016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Совещание в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Росавиации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по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трекерам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(протокол от 27.01.2015 № 3-10-пр)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использование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трекерных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систем в качестве источников аварийного оповещения на государственном уровне не представляется возможным;</a:t>
            </a:r>
          </a:p>
          <a:p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Росавиации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подготовить рекомендации авиакомпаниям по использованию в производственной деятельности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трекерных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систем для контроля местоположения воздушных судов, обязать руководство авиакомпаний организовать незамедлительную передачу информации о событии и перемещении ВС в оперативные органы ЕС АКПС;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организовать проведение научно-технической конференции по вопросу использования БАС в интересах ЕС АКПС;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ФГУП «ГосНИИАС» представить в Минтранс России проект нормативных требований по оснащению ВС бортовой аппаратурой АЗН-В, а также обязательному функционированию указанного оборудования в течение всего времени выполнения полета (принцип обязательного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невыключаемого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АЗН-В).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776864" cy="1143000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Воздушный кодекс Российской Федерации</a:t>
            </a:r>
            <a:endParaRPr lang="ru-RU" sz="31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844824"/>
            <a:ext cx="7818072" cy="4403576"/>
          </a:xfrm>
        </p:spPr>
        <p:txBody>
          <a:bodyPr>
            <a:normAutofit/>
          </a:bodyPr>
          <a:lstStyle/>
          <a:p>
            <a:pPr marL="90488" indent="-7938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Ст. 87 Для своевременного оказания помощи терпящим или потерпевшим бедствие ВС, их пассажирам и экипажам используются единые международные сигналы бедствия, срочности и предупреждения об опасности. </a:t>
            </a:r>
          </a:p>
          <a:p>
            <a:pPr marL="90488" indent="-7938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Перечень технических средств, подлежащих обязательной установке на ВС для передачи сигналов бедствия, определяется федеральными авиационными правилами.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Предложения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268760"/>
            <a:ext cx="7818072" cy="525658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изучить возможность и целесообразность использования самоорганизующихся воздушных сетей (SOAN) в качестве дополняющей и дублирующей технологии для спутниковых ЛПД, используемых для целей АЗН-В и мониторинга ВС в условиях отсутствия прямой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радиовидимости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наземной инфраструктуры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ОрВД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;</a:t>
            </a:r>
          </a:p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рассмотреть аспекты включения в НЛГ гражданских воздушных судов обязательной функции запрета и невозможности ручного выключения транспондеров SSR и приемопередатчиков АЗН-В на любом из этапов полета, а также концепцию использования информации, содержащейся в последних сообщениях АЗН-В от потерпевшего катастрофу или исчезнувшего ВС, при организации работ по поиску и спасанию;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рассматривать требование обязательности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невыключаемого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АЗН-В в качестве стандарта для целей обеспечения авиационной безопасности (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security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)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2" descr="IMG_428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08720"/>
            <a:ext cx="6800850" cy="532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960832">
            <a:off x="748611" y="3647302"/>
            <a:ext cx="8686800" cy="84124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bg1"/>
                </a:solidFill>
                <a:latin typeface="Mistral" pitchFamily="66" charset="0"/>
              </a:rPr>
              <a:t>СПАСИБО ЗА ВНИМАНИЕ!</a:t>
            </a:r>
            <a:endParaRPr lang="ru-RU" b="1" i="1" dirty="0">
              <a:solidFill>
                <a:schemeClr val="bg1"/>
              </a:solidFill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776864" cy="172819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Постановление Правительства Российской Федерации от 23.08.2007 № 538 «О единой системе авиационно-космического поиска и спасания в Российской Федерации»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2348880"/>
            <a:ext cx="7746064" cy="4104456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Организация и проведение поиска и спасания терпящих или потерпевших бедствие ВС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всех видов авиации, их пассажиров и экипажей, поиска </a:t>
            </a:r>
            <a:r>
              <a:rPr lang="ru-RU" sz="280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и </a:t>
            </a:r>
            <a:r>
              <a:rPr lang="ru-RU" sz="280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эвакуации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космонавтов и спускаемых космических объектов или их аппаратов с места посадки отнесены  к сфере деятельности единой системы авиационно-космического поиска и спасания (далее – ЕС АКПС).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90488" indent="-7938">
              <a:buNone/>
            </a:pPr>
            <a:endParaRPr lang="ru-RU" sz="2800" dirty="0" smtClean="0"/>
          </a:p>
          <a:p>
            <a:pPr marL="90488" indent="-7938">
              <a:buNone/>
            </a:pPr>
            <a:endParaRPr lang="ru-RU" sz="28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7488832" cy="648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ЕС АКПС и ЕС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ОрВД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412776"/>
            <a:ext cx="7848872" cy="4536504"/>
          </a:xfrm>
        </p:spPr>
        <p:txBody>
          <a:bodyPr>
            <a:noAutofit/>
          </a:bodyPr>
          <a:lstStyle/>
          <a:p>
            <a:pPr marL="179388" indent="-179388">
              <a:lnSpc>
                <a:spcPct val="80000"/>
              </a:lnSpc>
              <a:spcBef>
                <a:spcPts val="1200"/>
              </a:spcBef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аварийное оповещение является одним из видов обслуживания воздушного движения;</a:t>
            </a:r>
          </a:p>
          <a:p>
            <a:pPr marL="179388" indent="-179388">
              <a:lnSpc>
                <a:spcPct val="80000"/>
              </a:lnSpc>
              <a:spcBef>
                <a:spcPts val="1200"/>
              </a:spcBef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оперативные органы и технические средства    ЕС АКПС должны быть сопряжены со средствами ЕС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ОрВД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marL="179388" indent="-179388">
              <a:lnSpc>
                <a:spcPct val="80000"/>
              </a:lnSpc>
              <a:spcBef>
                <a:spcPts val="1200"/>
              </a:spcBef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развитие аварийных технических средств           ЕС АКПС целесообразно осуществлять с учетом программ внедрения перспективных средств и систем аэронавигации в соответствии с принятой ИКАО Концепцией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CNS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ATM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602048" cy="144016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Автоматическое зависимое наблюдение радиовещательного типа (АЗН-В)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916832"/>
            <a:ext cx="7920880" cy="4320480"/>
          </a:xfrm>
        </p:spPr>
        <p:txBody>
          <a:bodyPr>
            <a:noAutofit/>
          </a:bodyPr>
          <a:lstStyle/>
          <a:p>
            <a:pPr marL="177800" indent="-177800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АЗН-В - универсальная технология, обеспечивающая наблюдение в интересах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ОрВД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, ситуационную осведомленность экипажей, реализацию ряда примыкающих применений,     в том числе мониторинг ВС и обеспечение задач ЕС АКПС;</a:t>
            </a:r>
          </a:p>
          <a:p>
            <a:pPr marL="177800" indent="-177800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использование АЗН-В целесообразно также для обеспечения авиационной безопасности (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security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)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Программа внедрения АЗН-В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в Российской Федерации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Picture 1" descr="сканирование0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3031704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788024" y="1484785"/>
            <a:ext cx="417646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>
              <a:spcBef>
                <a:spcPts val="1200"/>
              </a:spcBef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Ожидаемые результаты реализации Программы:</a:t>
            </a:r>
          </a:p>
          <a:p>
            <a:pPr marL="179388" indent="-179388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обеспечение более высокого уровня безопасности и эффективности обслуживания воздушного движения ЕС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ОрВД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;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179388" indent="-179388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организация наблюдения воздушных судов на малых и предельно малых высотах в нижнем воздушном пространстве;</a:t>
            </a:r>
          </a:p>
          <a:p>
            <a:pPr marL="179388" lvl="0" indent="-179388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мониторинг полетов воздушных судов, повышение эффективности поисково-спасательных операций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6237312"/>
            <a:ext cx="7740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В н.в. в РФ развернуто около 100 базовых станций АЗН-В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704856" cy="1143000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АВИ и АЗН-В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932040" y="1700808"/>
          <a:ext cx="3888432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4392488">
                <a:tc>
                  <a:txBody>
                    <a:bodyPr/>
                    <a:lstStyle/>
                    <a:p>
                      <a:pPr marL="87313" indent="-87313">
                        <a:spcBef>
                          <a:spcPts val="1200"/>
                        </a:spcBef>
                        <a:buFont typeface="Arial" pitchFamily="34" charset="0"/>
                        <a:buChar char="•"/>
                      </a:pPr>
                      <a:r>
                        <a:rPr kumimoji="0" lang="ru-RU" sz="1600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работа по внедрению АЗН-В представляет определенный интерес для вертолетной индустрии;</a:t>
                      </a:r>
                    </a:p>
                    <a:p>
                      <a:pPr marL="87313" indent="-87313">
                        <a:spcBef>
                          <a:spcPts val="1200"/>
                        </a:spcBef>
                        <a:buFont typeface="Arial" pitchFamily="34" charset="0"/>
                        <a:buChar char="•"/>
                      </a:pPr>
                      <a:r>
                        <a:rPr kumimoji="0" lang="ru-RU" sz="1600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использование АЗН-В позволит обеспечить повышение безопасности полетов, оперативное и эффективное проведение поисково-спасательных операций;</a:t>
                      </a:r>
                    </a:p>
                    <a:p>
                      <a:pPr marL="87313" indent="-87313">
                        <a:spcBef>
                          <a:spcPts val="1200"/>
                        </a:spcBef>
                        <a:buFont typeface="Arial" pitchFamily="34" charset="0"/>
                        <a:buChar char="•"/>
                      </a:pPr>
                      <a:r>
                        <a:rPr kumimoji="0" lang="ru-RU" sz="1600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необходимо форсирование работ по реализации проекта «</a:t>
                      </a:r>
                      <a:r>
                        <a:rPr kumimoji="0" lang="ru-RU" sz="1600" b="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Ямал-АЗН</a:t>
                      </a:r>
                      <a:r>
                        <a:rPr kumimoji="0" lang="ru-RU" sz="1600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» и других </a:t>
                      </a:r>
                      <a:r>
                        <a:rPr kumimoji="0" lang="ru-RU" sz="1600" b="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пилотных</a:t>
                      </a:r>
                      <a:r>
                        <a:rPr kumimoji="0" lang="ru-RU" sz="1600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проектов, началу опытной эксплуатации АЗН-В; </a:t>
                      </a:r>
                    </a:p>
                    <a:p>
                      <a:pPr marL="87313" indent="-87313">
                        <a:spcBef>
                          <a:spcPts val="1200"/>
                        </a:spcBef>
                        <a:buFont typeface="Arial" pitchFamily="34" charset="0"/>
                        <a:buChar char="•"/>
                      </a:pPr>
                      <a:r>
                        <a:rPr kumimoji="0" lang="ru-RU" sz="1600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выражаем готовность к дальнейшему участию в проведении мероприятий, связанных с внедрением перспективных авиационных технологий. 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043608" y="1196752"/>
          <a:ext cx="3960440" cy="521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Acrobat Document" r:id="rId3" imgW="5667119" imgH="8019810" progId="AcroExch.Document.11">
                  <p:embed/>
                </p:oleObj>
              </mc:Choice>
              <mc:Fallback>
                <p:oleObj name="Acrobat Document" r:id="rId3" imgW="5667119" imgH="8019810" progId="AcroExch.Documen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196752"/>
                        <a:ext cx="3960440" cy="521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920880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онцепция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создания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самоорганизующ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их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ся воздушн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ых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сет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ей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 основе АЗН-В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(SOAN)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Picture 6" descr="Справк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2492896"/>
            <a:ext cx="3753297" cy="3456384"/>
          </a:xfrm>
          <a:ln w="19050"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367136" y="170080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12-я аэронавигационная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конференция Монреаль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19-30 ноября 2012 г.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420938"/>
            <a:ext cx="4032448" cy="347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7715250" algn="l"/>
              </a:tabLst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На основе доклада российской делегации конференцией принята резолюция:</a:t>
            </a:r>
          </a:p>
          <a:p>
            <a:pPr algn="just">
              <a:tabLst>
                <a:tab pos="7715250" algn="l"/>
              </a:tabLst>
              <a:defRPr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tabLst>
                <a:tab pos="7715250" algn="l"/>
              </a:tabLs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Рекомендация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1/10. Автоматическое зависимое наблюдение – самоорганизующиеся беспроводные сети передачи данных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7715250" algn="l"/>
              </a:tabLs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ИКАО рассмотреть вопрос использования самоорганизующихся беспроводных сетей передачи данных на основе технологии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VDL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режима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4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548680"/>
            <a:ext cx="7488832" cy="720080"/>
          </a:xfrm>
        </p:spPr>
        <p:txBody>
          <a:bodyPr rtlCol="0"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Применение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SOAN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для мониторинга ВС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844824"/>
            <a:ext cx="7494175" cy="3600400"/>
          </a:xfrm>
        </p:spPr>
        <p:txBody>
          <a:bodyPr rtlCol="0">
            <a:normAutofit/>
          </a:bodyPr>
          <a:lstStyle/>
          <a:p>
            <a:pPr marL="0"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На совещании ИКАО по глобальному мониторингу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12-13 мая 2014 года предложено расширить фактическую возможность средств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ОрВД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по наблюдению за полетами ВС, используя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SOAN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в целях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межсамолетного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обмена информацией и  хранения данных на борту (полет малазийского Боинга-777 рейса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MH370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)</a:t>
            </a:r>
          </a:p>
          <a:p>
            <a:pPr marL="26988" indent="-26988">
              <a:defRPr/>
            </a:pPr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29" name="TextBox 3"/>
          <p:cNvSpPr txBox="1">
            <a:spLocks noChangeArrowheads="1"/>
          </p:cNvSpPr>
          <p:nvPr/>
        </p:nvSpPr>
        <p:spPr bwMode="auto">
          <a:xfrm>
            <a:off x="611188" y="404813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2220</TotalTime>
  <Words>1289</Words>
  <Application>Microsoft Office PowerPoint</Application>
  <PresentationFormat>Экран (4:3)</PresentationFormat>
  <Paragraphs>172</Paragraphs>
  <Slides>21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Солнцестояние</vt:lpstr>
      <vt:lpstr>Документ</vt:lpstr>
      <vt:lpstr>Acrobat Document</vt:lpstr>
      <vt:lpstr>Комплекс технических средств для обеспечения задач поиска и спасания</vt:lpstr>
      <vt:lpstr>Воздушный кодекс Российской Федерации</vt:lpstr>
      <vt:lpstr>Постановление Правительства Российской Федерации от 23.08.2007 № 538 «О единой системе авиационно-космического поиска и спасания в Российской Федерации»</vt:lpstr>
      <vt:lpstr>ЕС АКПС и ЕС ОрВД</vt:lpstr>
      <vt:lpstr>Автоматическое зависимое наблюдение радиовещательного типа (АЗН-В)</vt:lpstr>
      <vt:lpstr>Программа внедрения АЗН-В  в Российской Федерации</vt:lpstr>
      <vt:lpstr>АВИ и АЗН-В</vt:lpstr>
      <vt:lpstr>Концепция создания самоорганизующихся воздушных сетей на основе АЗН-В (SOAN) </vt:lpstr>
      <vt:lpstr>Применение SOAN для мониторинга ВС</vt:lpstr>
      <vt:lpstr>23.03.14 17:40 UTC   Рейс МН 370 наблюдается ОрВД за счет использования SOAN</vt:lpstr>
      <vt:lpstr>Состояние отечественных разработок SOAN</vt:lpstr>
      <vt:lpstr>Спутниковые каналы связи</vt:lpstr>
      <vt:lpstr>Оснащение спутников Iridium каналом   АЗН-В 1090ES  (проект NavCanada и Iridium, аналогичный европейский проект Thales/Alenia)</vt:lpstr>
      <vt:lpstr>Проект Российской Федерации</vt:lpstr>
      <vt:lpstr>Невыключаемый АЗН-В</vt:lpstr>
      <vt:lpstr>АЗН-В и КОСПАС-САРСАТ</vt:lpstr>
      <vt:lpstr>АЗН-В и БАС</vt:lpstr>
      <vt:lpstr>Использование БАС для поиска и спасания</vt:lpstr>
      <vt:lpstr>Совещание в Росавиации по трекерам (протокол от 27.01.2015 № 3-10-пр)</vt:lpstr>
      <vt:lpstr>Предложения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 технических средств для обеспечения задач поиска и спасания</dc:title>
  <dc:creator>Чернышы</dc:creator>
  <cp:lastModifiedBy>HIA</cp:lastModifiedBy>
  <cp:revision>273</cp:revision>
  <dcterms:created xsi:type="dcterms:W3CDTF">2015-01-24T11:42:16Z</dcterms:created>
  <dcterms:modified xsi:type="dcterms:W3CDTF">2015-05-27T08:54:52Z</dcterms:modified>
</cp:coreProperties>
</file>