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4" r:id="rId2"/>
  </p:sldMasterIdLst>
  <p:notesMasterIdLst>
    <p:notesMasterId r:id="rId11"/>
  </p:notesMasterIdLst>
  <p:handoutMasterIdLst>
    <p:handoutMasterId r:id="rId12"/>
  </p:handoutMasterIdLst>
  <p:sldIdLst>
    <p:sldId id="271" r:id="rId3"/>
    <p:sldId id="266" r:id="rId4"/>
    <p:sldId id="265" r:id="rId5"/>
    <p:sldId id="267" r:id="rId6"/>
    <p:sldId id="268" r:id="rId7"/>
    <p:sldId id="269" r:id="rId8"/>
    <p:sldId id="270" r:id="rId9"/>
    <p:sldId id="272" r:id="rId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2925"/>
    <a:srgbClr val="568733"/>
    <a:srgbClr val="4D4D4D"/>
    <a:srgbClr val="FF0000"/>
    <a:srgbClr val="0053A1"/>
    <a:srgbClr val="0080C7"/>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045" autoAdjust="0"/>
    <p:restoredTop sz="94660"/>
  </p:normalViewPr>
  <p:slideViewPr>
    <p:cSldViewPr snapToGrid="0">
      <p:cViewPr varScale="1">
        <p:scale>
          <a:sx n="75" d="100"/>
          <a:sy n="75" d="100"/>
        </p:scale>
        <p:origin x="-1530" y="-90"/>
      </p:cViewPr>
      <p:guideLst>
        <p:guide orient="horz" pos="2160"/>
        <p:guide orient="horz" pos="20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0" d="100"/>
          <a:sy n="100" d="100"/>
        </p:scale>
        <p:origin x="-255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66692CD-D692-49D7-82DA-4FDA73A6C3F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78994-94DD-48EB-B12F-6A7EC786AD17}" type="datetimeFigureOut">
              <a:rPr lang="en-US" smtClean="0"/>
              <a:pPr/>
              <a:t>5/16/2013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C95FB-988A-4D75-A36E-CCA795666D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0BB5E438-939F-4BB8-AAC0-037E2EE186CA}" type="slidenum">
              <a:rPr lang="en-US"/>
              <a:pPr algn="r"/>
              <a:t>3</a:t>
            </a:fld>
            <a:endParaRPr lang="en-US" dirty="0"/>
          </a:p>
        </p:txBody>
      </p:sp>
      <p:sp>
        <p:nvSpPr>
          <p:cNvPr id="33795" name="Rectangle 7"/>
          <p:cNvSpPr txBox="1">
            <a:spLocks noGrp="1" noChangeArrowheads="1"/>
          </p:cNvSpPr>
          <p:nvPr/>
        </p:nvSpPr>
        <p:spPr bwMode="auto">
          <a:xfrm>
            <a:off x="3884613" y="8686801"/>
            <a:ext cx="2971800" cy="455613"/>
          </a:xfrm>
          <a:prstGeom prst="rect">
            <a:avLst/>
          </a:prstGeom>
          <a:noFill/>
          <a:ln w="9525">
            <a:noFill/>
            <a:miter lim="800000"/>
            <a:headEnd/>
            <a:tailEnd/>
          </a:ln>
        </p:spPr>
        <p:txBody>
          <a:bodyPr lIns="90772" tIns="45387" rIns="90772" bIns="45387" anchor="b"/>
          <a:lstStyle/>
          <a:p>
            <a:pPr defTabSz="906379"/>
            <a:fld id="{CCBA16DB-3F5D-4210-AF0D-0D9C18DF4962}" type="slidenum">
              <a:rPr lang="en-US">
                <a:latin typeface="Calibri" pitchFamily="34" charset="0"/>
              </a:rPr>
              <a:pPr defTabSz="906379"/>
              <a:t>3</a:t>
            </a:fld>
            <a:endParaRPr lang="en-US" dirty="0">
              <a:latin typeface="Calibri" pitchFamily="34" charset="0"/>
            </a:endParaRPr>
          </a:p>
        </p:txBody>
      </p:sp>
      <p:sp>
        <p:nvSpPr>
          <p:cNvPr id="33796" name="Rectangle 2"/>
          <p:cNvSpPr>
            <a:spLocks noGrp="1" noRot="1" noChangeAspect="1" noChangeArrowheads="1" noTextEdit="1"/>
          </p:cNvSpPr>
          <p:nvPr>
            <p:ph type="sldImg"/>
          </p:nvPr>
        </p:nvSpPr>
        <p:spPr>
          <a:xfrm>
            <a:off x="1144588" y="687388"/>
            <a:ext cx="4572000" cy="3429000"/>
          </a:xfrm>
          <a:ln/>
        </p:spPr>
      </p:sp>
      <p:sp>
        <p:nvSpPr>
          <p:cNvPr id="33797" name="Rectangle 3"/>
          <p:cNvSpPr>
            <a:spLocks noGrp="1" noChangeArrowheads="1"/>
          </p:cNvSpPr>
          <p:nvPr>
            <p:ph type="body" idx="1"/>
          </p:nvPr>
        </p:nvSpPr>
        <p:spPr>
          <a:xfrm>
            <a:off x="915989" y="4343401"/>
            <a:ext cx="5026025" cy="4113213"/>
          </a:xfrm>
          <a:noFill/>
          <a:ln/>
        </p:spPr>
        <p:txBody>
          <a:bodyPr lIns="90772" tIns="45387" rIns="90772" bIns="45387"/>
          <a:lstStyle/>
          <a:p>
            <a:pPr defTabSz="457158">
              <a:spcBef>
                <a:spcPct val="0"/>
              </a:spcBef>
            </a:pPr>
            <a:r>
              <a:rPr lang="en-US" dirty="0" smtClean="0"/>
              <a:t>The basic Sky Connect hardware package consists of:</a:t>
            </a:r>
          </a:p>
          <a:p>
            <a:pPr defTabSz="457158">
              <a:spcBef>
                <a:spcPct val="0"/>
              </a:spcBef>
              <a:buFont typeface="Arial" pitchFamily="34" charset="0"/>
              <a:buChar char="•"/>
            </a:pPr>
            <a:r>
              <a:rPr lang="en-US" dirty="0" smtClean="0"/>
              <a:t>Transceiver-  Radio, Modem, and processing</a:t>
            </a:r>
          </a:p>
          <a:p>
            <a:pPr defTabSz="457158">
              <a:spcBef>
                <a:spcPct val="0"/>
              </a:spcBef>
              <a:buFont typeface="Arial" pitchFamily="34" charset="0"/>
              <a:buChar char="•"/>
            </a:pPr>
            <a:r>
              <a:rPr lang="en-US" dirty="0" smtClean="0"/>
              <a:t>MMU-II –Cockpit interface for text messaging, dialing, and data acquisition for messaging</a:t>
            </a:r>
          </a:p>
          <a:p>
            <a:pPr defTabSz="457158">
              <a:spcBef>
                <a:spcPct val="0"/>
              </a:spcBef>
              <a:buFont typeface="Arial" pitchFamily="34" charset="0"/>
              <a:buChar char="•"/>
            </a:pPr>
            <a:r>
              <a:rPr lang="en-US" dirty="0" smtClean="0"/>
              <a:t> Fleet Tracking Dialer also called 11-P dialer for the 11 preset numbers that can be associated with the 11 position switch, also includes programmable event switches to trigger event messages</a:t>
            </a:r>
          </a:p>
          <a:p>
            <a:pPr defTabSz="457158">
              <a:spcBef>
                <a:spcPct val="0"/>
              </a:spcBef>
              <a:buFont typeface="Arial" pitchFamily="34" charset="0"/>
              <a:buChar char="•"/>
            </a:pPr>
            <a:r>
              <a:rPr lang="en-US" dirty="0" smtClean="0"/>
              <a:t>The optional ground map that shows where the aircraft is located and its track</a:t>
            </a:r>
          </a:p>
          <a:p>
            <a:pPr defTabSz="457158">
              <a:spcBef>
                <a:spcPct val="0"/>
              </a:spcBef>
              <a:buFont typeface="Arial" pitchFamily="34" charset="0"/>
              <a:buChar char="•"/>
            </a:pPr>
            <a:endParaRPr lang="en-US" dirty="0" smtClean="0"/>
          </a:p>
          <a:p>
            <a:pPr defTabSz="457158">
              <a:spcBef>
                <a:spcPct val="0"/>
              </a:spcBef>
              <a:buFont typeface="Arial" pitchFamily="34" charset="0"/>
              <a:buChar char="•"/>
            </a:pPr>
            <a:r>
              <a:rPr lang="en-US" dirty="0" smtClean="0"/>
              <a:t>The most important part of the system from a revenue perspective is the invisible part – the AIRTIME Contract, just like a cell phone contract there are data plans for Sky Connect and the user is charged a fixed and recurring fee for usage of the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smtClean="0"/>
              <a:t>This section is focused on the Helicopter EGPWS Safety Solutions.</a:t>
            </a:r>
          </a:p>
        </p:txBody>
      </p:sp>
      <p:sp>
        <p:nvSpPr>
          <p:cNvPr id="79876" name="Slide Number Placeholder 3"/>
          <p:cNvSpPr>
            <a:spLocks noGrp="1"/>
          </p:cNvSpPr>
          <p:nvPr>
            <p:ph type="sldNum" sz="quarter" idx="5"/>
          </p:nvPr>
        </p:nvSpPr>
        <p:spPr>
          <a:noFill/>
        </p:spPr>
        <p:txBody>
          <a:bodyPr/>
          <a:lstStyle/>
          <a:p>
            <a:pPr defTabSz="885954"/>
            <a:fld id="{62D3AFEC-4EBA-4EFA-8F73-0DC358BC4D2F}" type="slidenum">
              <a:rPr lang="en-US" sz="1100">
                <a:solidFill>
                  <a:prstClr val="black"/>
                </a:solidFill>
              </a:rPr>
              <a:pPr defTabSz="885954"/>
              <a:t>4</a:t>
            </a:fld>
            <a:endParaRPr lang="en-US" sz="1100"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3884613" y="8685214"/>
            <a:ext cx="2971800" cy="457201"/>
          </a:xfrm>
          <a:prstGeom prst="rect">
            <a:avLst/>
          </a:prstGeom>
          <a:noFill/>
          <a:ln>
            <a:miter lim="800000"/>
            <a:headEnd/>
            <a:tailEnd/>
          </a:ln>
        </p:spPr>
        <p:txBody>
          <a:bodyPr lIns="89720" tIns="44860" rIns="89720" bIns="44860"/>
          <a:lstStyle/>
          <a:p>
            <a:pPr algn="r" rtl="0" eaLnBrk="0" fontAlgn="base" hangingPunct="0">
              <a:spcBef>
                <a:spcPct val="0"/>
              </a:spcBef>
              <a:spcAft>
                <a:spcPct val="0"/>
              </a:spcAft>
            </a:pPr>
            <a:fld id="{EC01D159-93F4-410F-9FBE-5B159E3B2AED}" type="slidenum">
              <a:rPr lang="en-US" sz="1100">
                <a:solidFill>
                  <a:prstClr val="black"/>
                </a:solidFill>
              </a:rPr>
              <a:pPr algn="r" rtl="0" eaLnBrk="0" fontAlgn="base" hangingPunct="0">
                <a:spcBef>
                  <a:spcPct val="0"/>
                </a:spcBef>
                <a:spcAft>
                  <a:spcPct val="0"/>
                </a:spcAft>
              </a:pPr>
              <a:t>5</a:t>
            </a:fld>
            <a:endParaRPr lang="en-US" sz="1100" dirty="0">
              <a:solidFill>
                <a:prstClr val="black"/>
              </a:solidFill>
            </a:endParaRPr>
          </a:p>
        </p:txBody>
      </p:sp>
      <p:sp>
        <p:nvSpPr>
          <p:cNvPr id="49155" name="Rectangle 2"/>
          <p:cNvSpPr>
            <a:spLocks noGrp="1" noRot="1" noChangeAspect="1" noChangeArrowheads="1" noTextEdit="1"/>
          </p:cNvSpPr>
          <p:nvPr>
            <p:ph type="sldImg"/>
          </p:nvPr>
        </p:nvSpPr>
        <p:spPr>
          <a:xfrm>
            <a:off x="1143000" y="684213"/>
            <a:ext cx="4572000" cy="3430587"/>
          </a:xfrm>
          <a:ln/>
        </p:spPr>
      </p:sp>
      <p:sp>
        <p:nvSpPr>
          <p:cNvPr id="49156" name="Rectangle 3"/>
          <p:cNvSpPr>
            <a:spLocks noGrp="1" noChangeArrowheads="1"/>
          </p:cNvSpPr>
          <p:nvPr>
            <p:ph type="body" idx="1"/>
          </p:nvPr>
        </p:nvSpPr>
        <p:spPr>
          <a:noFill/>
          <a:ln w="9525"/>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RDR 2000 and RDR 2100 family is the smallest, lightest, and least expensive system in the Honeywell Radar portfolio.  It is best suited for general aviation aircraft and utility helicopters.  </a:t>
            </a:r>
          </a:p>
          <a:p>
            <a:r>
              <a:rPr lang="en-US" dirty="0" smtClean="0"/>
              <a:t>The system consists of what you see in the picture and a display with integrated controls.</a:t>
            </a:r>
          </a:p>
          <a:p>
            <a:r>
              <a:rPr lang="en-US" dirty="0" smtClean="0"/>
              <a:t>All the electronics are contained within the base of the Advanced Receiver Transmitter ( also known as the ART), which is mounted on the nose of the aircraft.  </a:t>
            </a:r>
          </a:p>
          <a:p>
            <a:r>
              <a:rPr lang="en-US" dirty="0" smtClean="0"/>
              <a:t>Speaking of being located on the nose of the aircraft; mounting the Weather Radar Antenna systems on the centerline of the aircraft allows the system to determine the position of weather relative to the heading of the aircraft.  You will see Radar system capabilities described with a scan consisting of a number of degrees, such as 120 degrees, which is plus and minus 60 degrees of center.</a:t>
            </a:r>
          </a:p>
          <a:p>
            <a:endParaRPr lang="en-US" dirty="0" smtClean="0"/>
          </a:p>
          <a:p>
            <a:r>
              <a:rPr lang="en-US" dirty="0" smtClean="0"/>
              <a:t>The picture shows an RDR 2000 being installed on an EC 135/145 at the </a:t>
            </a:r>
            <a:r>
              <a:rPr lang="en-US" dirty="0" err="1" smtClean="0"/>
              <a:t>Eurocopter</a:t>
            </a:r>
            <a:r>
              <a:rPr lang="en-US" dirty="0" smtClean="0"/>
              <a:t> factory.</a:t>
            </a:r>
            <a:endParaRPr lang="en-US" dirty="0"/>
          </a:p>
        </p:txBody>
      </p:sp>
      <p:sp>
        <p:nvSpPr>
          <p:cNvPr id="4" name="Slide Number Placeholder 3"/>
          <p:cNvSpPr>
            <a:spLocks noGrp="1"/>
          </p:cNvSpPr>
          <p:nvPr>
            <p:ph type="sldNum" sz="quarter" idx="10"/>
          </p:nvPr>
        </p:nvSpPr>
        <p:spPr>
          <a:xfrm>
            <a:off x="3885281" y="8685261"/>
            <a:ext cx="2971186" cy="457201"/>
          </a:xfrm>
          <a:prstGeom prst="rect">
            <a:avLst/>
          </a:prstGeom>
        </p:spPr>
        <p:txBody>
          <a:bodyPr lIns="87594" tIns="43797" rIns="87594" bIns="43797"/>
          <a:lstStyle/>
          <a:p>
            <a:fld id="{6B800AA8-DC6F-4B3E-AAD7-E7FF782C4725}" type="slidenum">
              <a:rPr lang="en-US" altLang="en-US" smtClean="0">
                <a:solidFill>
                  <a:prstClr val="black"/>
                </a:solidFill>
              </a:rPr>
              <a:pPr/>
              <a:t>6</a:t>
            </a:fld>
            <a:endParaRPr lang="en-US"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800AA8-DC6F-4B3E-AAD7-E7FF782C4725}" type="slidenum">
              <a:rPr lang="en-US" altLang="en-US" smtClean="0"/>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hangingPunct="0"/>
            <a:fld id="{21152654-2DAF-4716-916B-FE584D03C9F9}" type="slidenum">
              <a:rPr lang="en-US" smtClean="0">
                <a:solidFill>
                  <a:srgbClr val="000000"/>
                </a:solidFill>
                <a:latin typeface="Times New Roman" pitchFamily="18" charset="0"/>
              </a:rPr>
              <a:pPr eaLnBrk="0" hangingPunct="0"/>
              <a:t>8</a:t>
            </a:fld>
            <a:endParaRPr lang="en-US" smtClean="0">
              <a:solidFill>
                <a:srgbClr val="000000"/>
              </a:solidFill>
              <a:latin typeface="Times New Roman" pitchFamily="18" charset="0"/>
            </a:endParaRPr>
          </a:p>
        </p:txBody>
      </p:sp>
      <p:sp>
        <p:nvSpPr>
          <p:cNvPr id="8195" name="Rectangle 2"/>
          <p:cNvSpPr>
            <a:spLocks noGrp="1" noRot="1" noChangeAspect="1" noChangeArrowheads="1" noTextEdit="1"/>
          </p:cNvSpPr>
          <p:nvPr>
            <p:ph type="sldImg"/>
          </p:nvPr>
        </p:nvSpPr>
        <p:spPr bwMode="auto">
          <a:xfrm>
            <a:off x="1152525" y="692150"/>
            <a:ext cx="4552950" cy="3416300"/>
          </a:xfrm>
          <a:noFill/>
          <a:ln cap="flat">
            <a:solidFill>
              <a:schemeClr val="tx1"/>
            </a:solidFill>
            <a:miter lim="800000"/>
            <a:headEnd/>
            <a:tailEnd/>
          </a:ln>
        </p:spPr>
      </p:sp>
      <p:sp>
        <p:nvSpPr>
          <p:cNvPr id="8196" name="Rectangle 3"/>
          <p:cNvSpPr>
            <a:spLocks noGrp="1" noChangeArrowheads="1"/>
          </p:cNvSpPr>
          <p:nvPr>
            <p:ph type="body" idx="1"/>
          </p:nvPr>
        </p:nvSpPr>
        <p:spPr bwMode="auto">
          <a:xfrm>
            <a:off x="909861" y="4342777"/>
            <a:ext cx="5032088" cy="4115111"/>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Honeywell_3I6J1638_RGB.jpg"/>
          <p:cNvPicPr>
            <a:picLocks noChangeAspect="1"/>
          </p:cNvPicPr>
          <p:nvPr userDrawn="1"/>
        </p:nvPicPr>
        <p:blipFill>
          <a:blip r:embed="rId2" cstate="screen"/>
          <a:stretch>
            <a:fillRect/>
          </a:stretch>
        </p:blipFill>
        <p:spPr>
          <a:xfrm>
            <a:off x="0" y="0"/>
            <a:ext cx="9144000" cy="6096000"/>
          </a:xfrm>
          <a:prstGeom prst="rect">
            <a:avLst/>
          </a:prstGeom>
        </p:spPr>
      </p:pic>
      <p:grpSp>
        <p:nvGrpSpPr>
          <p:cNvPr id="2" name="Group 26"/>
          <p:cNvGrpSpPr>
            <a:grpSpLocks/>
          </p:cNvGrpSpPr>
          <p:nvPr userDrawn="1"/>
        </p:nvGrpSpPr>
        <p:grpSpPr bwMode="auto">
          <a:xfrm>
            <a:off x="1588" y="3644900"/>
            <a:ext cx="9140825" cy="3213100"/>
            <a:chOff x="1" y="2296"/>
            <a:chExt cx="5758" cy="2024"/>
          </a:xfrm>
        </p:grpSpPr>
        <p:sp>
          <p:nvSpPr>
            <p:cNvPr id="4120"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bg1"/>
            </a:solidFill>
            <a:ln w="9525">
              <a:solidFill>
                <a:schemeClr val="bg1"/>
              </a:solidFill>
              <a:round/>
              <a:headEnd/>
              <a:tailEnd/>
            </a:ln>
            <a:effectLst/>
          </p:spPr>
          <p:txBody>
            <a:bodyPr/>
            <a:lstStyle/>
            <a:p>
              <a:endParaRPr lang="en-US"/>
            </a:p>
          </p:txBody>
        </p:sp>
        <p:sp>
          <p:nvSpPr>
            <p:cNvPr id="4121" name="Rectangle 25"/>
            <p:cNvSpPr>
              <a:spLocks noChangeArrowheads="1"/>
            </p:cNvSpPr>
            <p:nvPr userDrawn="1"/>
          </p:nvSpPr>
          <p:spPr bwMode="auto">
            <a:xfrm>
              <a:off x="1" y="2584"/>
              <a:ext cx="5758" cy="1736"/>
            </a:xfrm>
            <a:prstGeom prst="rect">
              <a:avLst/>
            </a:prstGeom>
            <a:solidFill>
              <a:schemeClr val="bg1"/>
            </a:solidFill>
            <a:ln w="12699">
              <a:solidFill>
                <a:schemeClr val="bg1"/>
              </a:solidFill>
              <a:miter lim="800000"/>
              <a:headEnd/>
              <a:tailEnd/>
            </a:ln>
            <a:effectLst/>
          </p:spPr>
          <p:txBody>
            <a:bodyPr wrap="none" lIns="90488" tIns="44450" rIns="90488" bIns="44450" anchor="ctr"/>
            <a:lstStyle/>
            <a:p>
              <a:endParaRPr lang="en-US"/>
            </a:p>
          </p:txBody>
        </p:sp>
      </p:grpSp>
      <p:sp>
        <p:nvSpPr>
          <p:cNvPr id="4100" name="Rectangle 4"/>
          <p:cNvSpPr>
            <a:spLocks noGrp="1" noChangeArrowheads="1"/>
          </p:cNvSpPr>
          <p:nvPr>
            <p:ph type="ctrTitle"/>
          </p:nvPr>
        </p:nvSpPr>
        <p:spPr>
          <a:xfrm>
            <a:off x="458788" y="4821238"/>
            <a:ext cx="4113212" cy="1143000"/>
          </a:xfrm>
        </p:spPr>
        <p:txBody>
          <a:bodyPr/>
          <a:lstStyle>
            <a:lvl1pPr algn="l">
              <a:defRPr sz="2800" b="1">
                <a:solidFill>
                  <a:schemeClr val="tx1"/>
                </a:solidFill>
              </a:defRPr>
            </a:lvl1pPr>
          </a:lstStyle>
          <a:p>
            <a:r>
              <a:rPr lang="en-US"/>
              <a:t>Click to edit Master title style</a:t>
            </a:r>
          </a:p>
        </p:txBody>
      </p:sp>
      <p:pic>
        <p:nvPicPr>
          <p:cNvPr id="4117" name="Picture 21"/>
          <p:cNvPicPr>
            <a:picLocks noChangeArrowheads="1"/>
          </p:cNvPicPr>
          <p:nvPr/>
        </p:nvPicPr>
        <p:blipFill>
          <a:blip r:embed="rId3" cstate="screen"/>
          <a:srcRect/>
          <a:stretch>
            <a:fillRect/>
          </a:stretch>
        </p:blipFill>
        <p:spPr bwMode="auto">
          <a:xfrm>
            <a:off x="6824663" y="6046788"/>
            <a:ext cx="1547812" cy="292100"/>
          </a:xfrm>
          <a:prstGeom prst="rect">
            <a:avLst/>
          </a:prstGeom>
          <a:noFill/>
          <a:ln w="9525">
            <a:noFill/>
            <a:miter lim="800000"/>
            <a:headEnd/>
            <a:tailEnd/>
          </a:ln>
          <a:effectLst/>
        </p:spPr>
      </p:pic>
      <p:sp>
        <p:nvSpPr>
          <p:cNvPr id="13" name="Rectangle 3"/>
          <p:cNvSpPr>
            <a:spLocks noGrp="1" noChangeArrowheads="1"/>
          </p:cNvSpPr>
          <p:nvPr userDrawn="1">
            <p:ph type="subTitle" idx="1"/>
          </p:nvPr>
        </p:nvSpPr>
        <p:spPr>
          <a:xfrm>
            <a:off x="3295650" y="3903663"/>
            <a:ext cx="3924300" cy="696912"/>
          </a:xfrm>
        </p:spPr>
        <p:txBody>
          <a:bodyPr/>
          <a:lstStyle>
            <a:lvl1pPr>
              <a:buNone/>
              <a:defRPr/>
            </a:lvl1pPr>
          </a:lstStyle>
          <a:p>
            <a:pPr>
              <a:lnSpc>
                <a:spcPts val="1800"/>
              </a:lnSpc>
            </a:pPr>
            <a:r>
              <a:rPr lang="en-US" dirty="0"/>
              <a:t>Presenter’s name here</a:t>
            </a:r>
          </a:p>
          <a:p>
            <a:pPr>
              <a:lnSpc>
                <a:spcPts val="1800"/>
              </a:lnSpc>
            </a:pPr>
            <a:r>
              <a:rPr lang="en-US" dirty="0"/>
              <a:t>Date of presentation (optional)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54038"/>
            <a:ext cx="1943100" cy="4637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54038"/>
            <a:ext cx="5676900" cy="463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3C8CD"/>
        </a:solidFill>
        <a:effectLst/>
      </p:bgPr>
    </p:bg>
    <p:spTree>
      <p:nvGrpSpPr>
        <p:cNvPr id="1" name=""/>
        <p:cNvGrpSpPr/>
        <p:nvPr/>
      </p:nvGrpSpPr>
      <p:grpSpPr>
        <a:xfrm>
          <a:off x="0" y="0"/>
          <a:ext cx="0" cy="0"/>
          <a:chOff x="0" y="0"/>
          <a:chExt cx="0" cy="0"/>
        </a:xfrm>
      </p:grpSpPr>
      <p:grpSp>
        <p:nvGrpSpPr>
          <p:cNvPr id="2" name="Group 1041"/>
          <p:cNvGrpSpPr>
            <a:grpSpLocks/>
          </p:cNvGrpSpPr>
          <p:nvPr userDrawn="1"/>
        </p:nvGrpSpPr>
        <p:grpSpPr bwMode="auto">
          <a:xfrm>
            <a:off x="1588" y="4803775"/>
            <a:ext cx="9140825" cy="2054225"/>
            <a:chOff x="1" y="3026"/>
            <a:chExt cx="5758" cy="1294"/>
          </a:xfrm>
        </p:grpSpPr>
        <p:sp>
          <p:nvSpPr>
            <p:cNvPr id="5" name="Freeform 1035"/>
            <p:cNvSpPr>
              <a:spLocks/>
            </p:cNvSpPr>
            <p:nvPr userDrawn="1"/>
          </p:nvSpPr>
          <p:spPr bwMode="auto">
            <a:xfrm>
              <a:off x="1" y="302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w="9525">
              <a:noFill/>
              <a:round/>
              <a:headEnd/>
              <a:tailEnd/>
            </a:ln>
            <a:effectLst/>
          </p:spPr>
          <p:txBody>
            <a:bodyPr/>
            <a:lstStyle/>
            <a:p>
              <a:pPr algn="r" rtl="0" eaLnBrk="0" fontAlgn="base" hangingPunct="0">
                <a:spcBef>
                  <a:spcPct val="0"/>
                </a:spcBef>
                <a:spcAft>
                  <a:spcPct val="0"/>
                </a:spcAft>
                <a:defRPr/>
              </a:pPr>
              <a:endParaRPr lang="en-US" sz="1200" b="1" kern="1200">
                <a:solidFill>
                  <a:srgbClr val="000000"/>
                </a:solidFill>
                <a:latin typeface="Arial" charset="0"/>
                <a:ea typeface="+mn-ea"/>
                <a:cs typeface="+mn-cs"/>
              </a:endParaRPr>
            </a:p>
          </p:txBody>
        </p:sp>
        <p:sp>
          <p:nvSpPr>
            <p:cNvPr id="6" name="Rectangle 1039"/>
            <p:cNvSpPr>
              <a:spLocks noChangeArrowheads="1"/>
            </p:cNvSpPr>
            <p:nvPr userDrawn="1"/>
          </p:nvSpPr>
          <p:spPr bwMode="auto">
            <a:xfrm>
              <a:off x="1" y="3314"/>
              <a:ext cx="5758" cy="1006"/>
            </a:xfrm>
            <a:prstGeom prst="rect">
              <a:avLst/>
            </a:prstGeom>
            <a:solidFill>
              <a:schemeClr val="bg1"/>
            </a:solidFill>
            <a:ln w="12699">
              <a:noFill/>
              <a:miter lim="800000"/>
              <a:headEnd/>
              <a:tailEnd/>
            </a:ln>
            <a:effectLst/>
          </p:spPr>
          <p:txBody>
            <a:bodyPr wrap="none" lIns="90488" tIns="44450" rIns="90488" bIns="44450" anchor="ctr"/>
            <a:lstStyle/>
            <a:p>
              <a:pPr algn="r" rtl="0" eaLnBrk="0" fontAlgn="base" hangingPunct="0">
                <a:spcBef>
                  <a:spcPct val="0"/>
                </a:spcBef>
                <a:spcAft>
                  <a:spcPct val="0"/>
                </a:spcAft>
                <a:defRPr/>
              </a:pPr>
              <a:endParaRPr lang="en-US" sz="1200" b="1" kern="1200">
                <a:solidFill>
                  <a:srgbClr val="000000"/>
                </a:solidFill>
                <a:latin typeface="Arial" charset="0"/>
                <a:ea typeface="+mn-ea"/>
                <a:cs typeface="+mn-cs"/>
              </a:endParaRPr>
            </a:p>
          </p:txBody>
        </p:sp>
      </p:grpSp>
      <p:pic>
        <p:nvPicPr>
          <p:cNvPr id="7" name="Picture 1038"/>
          <p:cNvPicPr>
            <a:picLocks noChangeArrowheads="1"/>
          </p:cNvPicPr>
          <p:nvPr userDrawn="1"/>
        </p:nvPicPr>
        <p:blipFill>
          <a:blip r:embed="rId2" cstate="print"/>
          <a:srcRect/>
          <a:stretch>
            <a:fillRect/>
          </a:stretch>
        </p:blipFill>
        <p:spPr bwMode="auto">
          <a:xfrm>
            <a:off x="6394450" y="5903913"/>
            <a:ext cx="1835150" cy="339725"/>
          </a:xfrm>
          <a:prstGeom prst="rect">
            <a:avLst/>
          </a:prstGeom>
          <a:noFill/>
          <a:ln w="12699">
            <a:noFill/>
            <a:miter lim="800000"/>
            <a:headEnd/>
            <a:tailEnd/>
          </a:ln>
        </p:spPr>
      </p:pic>
      <p:sp>
        <p:nvSpPr>
          <p:cNvPr id="10243" name="Rectangle 1027"/>
          <p:cNvSpPr>
            <a:spLocks noGrp="1" noChangeArrowheads="1"/>
          </p:cNvSpPr>
          <p:nvPr>
            <p:ph type="ctrTitle"/>
          </p:nvPr>
        </p:nvSpPr>
        <p:spPr>
          <a:xfrm>
            <a:off x="685800" y="1087438"/>
            <a:ext cx="7772400" cy="1905000"/>
          </a:xfrm>
        </p:spPr>
        <p:txBody>
          <a:bodyPr/>
          <a:lstStyle>
            <a:lvl1pPr algn="ctr">
              <a:lnSpc>
                <a:spcPct val="85000"/>
              </a:lnSpc>
              <a:spcBef>
                <a:spcPct val="15000"/>
              </a:spcBef>
              <a:defRPr sz="4400"/>
            </a:lvl1pPr>
          </a:lstStyle>
          <a:p>
            <a:r>
              <a:rPr lang="en-US"/>
              <a:t>Click to edit Master </a:t>
            </a:r>
            <a:br>
              <a:rPr lang="en-US"/>
            </a:br>
            <a:r>
              <a:rPr lang="en-US"/>
              <a:t>title style</a:t>
            </a:r>
          </a:p>
        </p:txBody>
      </p:sp>
      <p:sp>
        <p:nvSpPr>
          <p:cNvPr id="10244" name="Rectangle 1028"/>
          <p:cNvSpPr>
            <a:spLocks noGrp="1" noChangeArrowheads="1"/>
          </p:cNvSpPr>
          <p:nvPr>
            <p:ph type="subTitle" idx="1"/>
          </p:nvPr>
        </p:nvSpPr>
        <p:spPr>
          <a:xfrm>
            <a:off x="1371600" y="3095625"/>
            <a:ext cx="6400800" cy="1436688"/>
          </a:xfrm>
        </p:spPr>
        <p:txBody>
          <a:bodyPr/>
          <a:lstStyle>
            <a:lvl1pPr marL="0" indent="0" algn="ctr">
              <a:buFontTx/>
              <a:buNone/>
              <a:defRPr sz="2800">
                <a:solidFill>
                  <a:srgbClr val="0053A5"/>
                </a:solidFill>
              </a:defRPr>
            </a:lvl1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3563" y="1470025"/>
            <a:ext cx="3922712"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70025"/>
            <a:ext cx="3922713" cy="4554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Honeywell_3I6J1638_RGB.jpg"/>
          <p:cNvPicPr>
            <a:picLocks noChangeAspect="1"/>
          </p:cNvPicPr>
          <p:nvPr userDrawn="1"/>
        </p:nvPicPr>
        <p:blipFill>
          <a:blip r:embed="rId2" cstate="screen"/>
          <a:stretch>
            <a:fillRect/>
          </a:stretch>
        </p:blipFill>
        <p:spPr>
          <a:xfrm>
            <a:off x="0" y="0"/>
            <a:ext cx="9144000" cy="6096000"/>
          </a:xfrm>
          <a:prstGeom prst="rect">
            <a:avLst/>
          </a:prstGeom>
        </p:spPr>
      </p:pic>
      <p:grpSp>
        <p:nvGrpSpPr>
          <p:cNvPr id="4122" name="Group 26"/>
          <p:cNvGrpSpPr>
            <a:grpSpLocks/>
          </p:cNvGrpSpPr>
          <p:nvPr userDrawn="1"/>
        </p:nvGrpSpPr>
        <p:grpSpPr bwMode="auto">
          <a:xfrm>
            <a:off x="1588" y="3644900"/>
            <a:ext cx="9140825" cy="3213100"/>
            <a:chOff x="1" y="2296"/>
            <a:chExt cx="5758" cy="2024"/>
          </a:xfrm>
        </p:grpSpPr>
        <p:sp>
          <p:nvSpPr>
            <p:cNvPr id="4120"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chemeClr val="tx1"/>
            </a:solidFill>
            <a:ln w="9525">
              <a:solidFill>
                <a:schemeClr val="tx1"/>
              </a:solidFill>
              <a:round/>
              <a:headEnd/>
              <a:tailEnd/>
            </a:ln>
            <a:effectLst/>
          </p:spPr>
          <p:txBody>
            <a:bodyPr/>
            <a:lstStyle/>
            <a:p>
              <a:endParaRPr lang="en-US"/>
            </a:p>
          </p:txBody>
        </p:sp>
        <p:sp>
          <p:nvSpPr>
            <p:cNvPr id="4121" name="Rectangle 25"/>
            <p:cNvSpPr>
              <a:spLocks noChangeArrowheads="1"/>
            </p:cNvSpPr>
            <p:nvPr userDrawn="1"/>
          </p:nvSpPr>
          <p:spPr bwMode="auto">
            <a:xfrm>
              <a:off x="1" y="2584"/>
              <a:ext cx="5758" cy="1736"/>
            </a:xfrm>
            <a:prstGeom prst="rect">
              <a:avLst/>
            </a:prstGeom>
            <a:solidFill>
              <a:schemeClr val="tx1"/>
            </a:solidFill>
            <a:ln w="12699">
              <a:solidFill>
                <a:schemeClr val="tx1"/>
              </a:solidFill>
              <a:miter lim="800000"/>
              <a:headEnd/>
              <a:tailEnd/>
            </a:ln>
            <a:effectLst/>
          </p:spPr>
          <p:txBody>
            <a:bodyPr wrap="none" lIns="90488" tIns="44450" rIns="90488" bIns="44450" anchor="ctr"/>
            <a:lstStyle/>
            <a:p>
              <a:endParaRPr lang="en-US"/>
            </a:p>
          </p:txBody>
        </p:sp>
      </p:grpSp>
      <p:sp>
        <p:nvSpPr>
          <p:cNvPr id="4100" name="Rectangle 4"/>
          <p:cNvSpPr>
            <a:spLocks noGrp="1" noChangeArrowheads="1"/>
          </p:cNvSpPr>
          <p:nvPr>
            <p:ph type="ctrTitle"/>
          </p:nvPr>
        </p:nvSpPr>
        <p:spPr>
          <a:xfrm>
            <a:off x="458788" y="4821238"/>
            <a:ext cx="4113212" cy="1143000"/>
          </a:xfrm>
        </p:spPr>
        <p:txBody>
          <a:bodyPr/>
          <a:lstStyle>
            <a:lvl1pPr algn="l">
              <a:defRPr sz="2800" b="1">
                <a:solidFill>
                  <a:schemeClr val="bg1"/>
                </a:solidFill>
              </a:defRPr>
            </a:lvl1pPr>
          </a:lstStyle>
          <a:p>
            <a:r>
              <a:rPr lang="en-US"/>
              <a:t>Click to edit Master title style</a:t>
            </a:r>
          </a:p>
        </p:txBody>
      </p:sp>
      <p:sp>
        <p:nvSpPr>
          <p:cNvPr id="4101" name="Rectangle 5"/>
          <p:cNvSpPr>
            <a:spLocks noGrp="1" noChangeArrowheads="1"/>
          </p:cNvSpPr>
          <p:nvPr>
            <p:ph type="subTitle" idx="1"/>
          </p:nvPr>
        </p:nvSpPr>
        <p:spPr>
          <a:xfrm>
            <a:off x="2609850" y="3979863"/>
            <a:ext cx="3924300" cy="696912"/>
          </a:xfrm>
        </p:spPr>
        <p:txBody>
          <a:bodyPr/>
          <a:lstStyle>
            <a:lvl1pPr marL="0" indent="0">
              <a:buFontTx/>
              <a:buNone/>
              <a:defRPr sz="1800">
                <a:solidFill>
                  <a:schemeClr val="bg1"/>
                </a:solidFill>
              </a:defRPr>
            </a:lvl1pPr>
          </a:lstStyle>
          <a:p>
            <a:r>
              <a:rPr lang="en-US"/>
              <a:t>Click to edit Master subtitle style</a:t>
            </a:r>
          </a:p>
        </p:txBody>
      </p:sp>
      <p:pic>
        <p:nvPicPr>
          <p:cNvPr id="4117" name="Picture 21"/>
          <p:cNvPicPr>
            <a:picLocks noChangeArrowheads="1"/>
          </p:cNvPicPr>
          <p:nvPr/>
        </p:nvPicPr>
        <p:blipFill>
          <a:blip r:embed="rId3" cstate="screen"/>
          <a:srcRect/>
          <a:stretch>
            <a:fillRect/>
          </a:stretch>
        </p:blipFill>
        <p:spPr bwMode="auto">
          <a:xfrm>
            <a:off x="6824663" y="6046788"/>
            <a:ext cx="1547812" cy="292100"/>
          </a:xfrm>
          <a:prstGeom prst="rect">
            <a:avLst/>
          </a:prstGeom>
          <a:noFill/>
          <a:ln w="9525">
            <a:noFill/>
            <a:miter lim="800000"/>
            <a:headEnd/>
            <a:tailEnd/>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2725" y="106363"/>
            <a:ext cx="1998663"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3563" y="106363"/>
            <a:ext cx="584676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620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Closing Slide">
    <p:spTree>
      <p:nvGrpSpPr>
        <p:cNvPr id="1" name=""/>
        <p:cNvGrpSpPr/>
        <p:nvPr/>
      </p:nvGrpSpPr>
      <p:grpSpPr>
        <a:xfrm>
          <a:off x="0" y="0"/>
          <a:ext cx="0" cy="0"/>
          <a:chOff x="0" y="0"/>
          <a:chExt cx="0" cy="0"/>
        </a:xfrm>
      </p:grpSpPr>
      <p:sp>
        <p:nvSpPr>
          <p:cNvPr id="2" name="Freeform 3"/>
          <p:cNvSpPr>
            <a:spLocks/>
          </p:cNvSpPr>
          <p:nvPr/>
        </p:nvSpPr>
        <p:spPr bwMode="auto">
          <a:xfrm>
            <a:off x="3024" y="4414250"/>
            <a:ext cx="9140976" cy="458391"/>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rgbClr val="C3C8CD"/>
          </a:solidFill>
          <a:ln w="9525">
            <a:noFill/>
            <a:round/>
            <a:headEnd/>
            <a:tailEnd/>
          </a:ln>
          <a:effectLst/>
        </p:spPr>
        <p:txBody>
          <a:bodyPr lIns="91348" tIns="45674" rIns="91348" bIns="45674"/>
          <a:lstStyle/>
          <a:p>
            <a:pPr algn="r" rtl="0" eaLnBrk="0" fontAlgn="base" hangingPunct="0">
              <a:lnSpc>
                <a:spcPct val="110000"/>
              </a:lnSpc>
              <a:spcBef>
                <a:spcPct val="0"/>
              </a:spcBef>
              <a:spcAft>
                <a:spcPct val="0"/>
              </a:spcAft>
              <a:defRPr/>
            </a:pPr>
            <a:endParaRPr lang="en-US" sz="1200" b="1" kern="1200">
              <a:solidFill>
                <a:srgbClr val="000000"/>
              </a:solidFill>
              <a:latin typeface="Arial" charset="0"/>
              <a:ea typeface="+mn-ea"/>
              <a:cs typeface="+mn-cs"/>
            </a:endParaRPr>
          </a:p>
        </p:txBody>
      </p:sp>
      <p:sp>
        <p:nvSpPr>
          <p:cNvPr id="3" name="Rectangle 4"/>
          <p:cNvSpPr>
            <a:spLocks noChangeArrowheads="1"/>
          </p:cNvSpPr>
          <p:nvPr/>
        </p:nvSpPr>
        <p:spPr bwMode="auto">
          <a:xfrm>
            <a:off x="3024" y="4872643"/>
            <a:ext cx="9140976" cy="1985367"/>
          </a:xfrm>
          <a:prstGeom prst="rect">
            <a:avLst/>
          </a:prstGeom>
          <a:solidFill>
            <a:srgbClr val="C3C8CD"/>
          </a:solidFill>
          <a:ln w="12699">
            <a:noFill/>
            <a:miter lim="800000"/>
            <a:headEnd/>
            <a:tailEnd/>
          </a:ln>
          <a:effectLst/>
        </p:spPr>
        <p:txBody>
          <a:bodyPr wrap="none" lIns="90399" tIns="44406" rIns="90399" bIns="44406" anchor="ctr"/>
          <a:lstStyle/>
          <a:p>
            <a:pPr algn="ctr" rtl="0" eaLnBrk="0" fontAlgn="base" hangingPunct="0">
              <a:lnSpc>
                <a:spcPct val="110000"/>
              </a:lnSpc>
              <a:spcBef>
                <a:spcPct val="0"/>
              </a:spcBef>
              <a:spcAft>
                <a:spcPct val="0"/>
              </a:spcAft>
              <a:defRPr/>
            </a:pPr>
            <a:endParaRPr lang="en-US" sz="1200" b="1" kern="1200">
              <a:solidFill>
                <a:srgbClr val="000000"/>
              </a:solidFill>
              <a:latin typeface="Arial" charset="0"/>
              <a:ea typeface="+mn-ea"/>
              <a:cs typeface="+mn-cs"/>
            </a:endParaRPr>
          </a:p>
        </p:txBody>
      </p:sp>
      <p:pic>
        <p:nvPicPr>
          <p:cNvPr id="4" name="Picture 18"/>
          <p:cNvPicPr>
            <a:picLocks noChangeArrowheads="1"/>
          </p:cNvPicPr>
          <p:nvPr/>
        </p:nvPicPr>
        <p:blipFill>
          <a:blip r:embed="rId2" cstate="screen"/>
          <a:srcRect/>
          <a:stretch>
            <a:fillRect/>
          </a:stretch>
        </p:blipFill>
        <p:spPr bwMode="auto">
          <a:xfrm>
            <a:off x="1755322" y="1571625"/>
            <a:ext cx="5619750" cy="1056680"/>
          </a:xfrm>
          <a:prstGeom prst="rect">
            <a:avLst/>
          </a:prstGeom>
          <a:noFill/>
          <a:ln w="9525">
            <a:noFill/>
            <a:miter lim="800000"/>
            <a:headEnd/>
            <a:tailEnd/>
          </a:ln>
        </p:spPr>
      </p:pic>
      <p:sp>
        <p:nvSpPr>
          <p:cNvPr id="5" name="Rectangle 19"/>
          <p:cNvSpPr>
            <a:spLocks noChangeArrowheads="1"/>
          </p:cNvSpPr>
          <p:nvPr/>
        </p:nvSpPr>
        <p:spPr bwMode="auto">
          <a:xfrm>
            <a:off x="3260658" y="3309630"/>
            <a:ext cx="2871633" cy="459011"/>
          </a:xfrm>
          <a:prstGeom prst="rect">
            <a:avLst/>
          </a:prstGeom>
          <a:noFill/>
          <a:ln w="9525">
            <a:noFill/>
            <a:miter lim="800000"/>
            <a:headEnd/>
            <a:tailEnd/>
          </a:ln>
          <a:effectLst/>
        </p:spPr>
        <p:txBody>
          <a:bodyPr wrap="none" lIns="90399" tIns="44406" rIns="90399" bIns="44406" anchor="ctr">
            <a:spAutoFit/>
          </a:bodyPr>
          <a:lstStyle/>
          <a:p>
            <a:pPr algn="r" rtl="0" eaLnBrk="0" fontAlgn="base" hangingPunct="0">
              <a:spcBef>
                <a:spcPct val="0"/>
              </a:spcBef>
              <a:spcAft>
                <a:spcPct val="0"/>
              </a:spcAft>
              <a:defRPr/>
            </a:pPr>
            <a:r>
              <a:rPr lang="en-US" sz="2400" b="1" kern="1200" dirty="0">
                <a:solidFill>
                  <a:srgbClr val="000000"/>
                </a:solidFill>
                <a:latin typeface="Arial" charset="0"/>
                <a:ea typeface="+mn-ea"/>
                <a:cs typeface="+mn-cs"/>
              </a:rPr>
              <a:t> </a:t>
            </a:r>
            <a:r>
              <a:rPr lang="en-US" sz="2300" b="1" kern="1200" dirty="0">
                <a:solidFill>
                  <a:srgbClr val="000000"/>
                </a:solidFill>
                <a:latin typeface="Arial" charset="0"/>
                <a:ea typeface="+mn-ea"/>
                <a:cs typeface="+mn-cs"/>
              </a:rPr>
              <a:t>www.honeywell.com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Rectangle 11"/>
          <p:cNvSpPr/>
          <p:nvPr userDrawn="1"/>
        </p:nvSpPr>
        <p:spPr bwMode="auto">
          <a:xfrm>
            <a:off x="1" y="0"/>
            <a:ext cx="9144000" cy="6831496"/>
          </a:xfrm>
          <a:prstGeom prst="rect">
            <a:avLst/>
          </a:prstGeom>
          <a:solidFill>
            <a:schemeClr val="tx1"/>
          </a:solidFill>
          <a:ln w="12700" cap="flat" cmpd="sng" algn="ctr">
            <a:solidFill>
              <a:schemeClr val="accent1"/>
            </a:solidFill>
            <a:prstDash val="solid"/>
            <a:round/>
            <a:headEnd type="none" w="med" len="med"/>
            <a:tailEnd type="none" w="med" len="med"/>
          </a:ln>
          <a:effectLst/>
        </p:spPr>
        <p:txBody>
          <a:bodyPr vert="horz" wrap="none" lIns="90488" tIns="44450" rIns="90488" bIns="4445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100" name="Rectangle 4"/>
          <p:cNvSpPr>
            <a:spLocks noGrp="1" noChangeArrowheads="1"/>
          </p:cNvSpPr>
          <p:nvPr>
            <p:ph type="ctrTitle"/>
          </p:nvPr>
        </p:nvSpPr>
        <p:spPr>
          <a:xfrm>
            <a:off x="458788" y="4821238"/>
            <a:ext cx="4113212" cy="1143000"/>
          </a:xfrm>
        </p:spPr>
        <p:txBody>
          <a:bodyPr/>
          <a:lstStyle>
            <a:lvl1pPr algn="l">
              <a:defRPr sz="2800" b="1">
                <a:solidFill>
                  <a:schemeClr val="tx1"/>
                </a:solidFill>
              </a:defRPr>
            </a:lvl1pPr>
          </a:lstStyle>
          <a:p>
            <a:r>
              <a:rPr lang="en-US"/>
              <a:t>Click to edit Master title style</a:t>
            </a:r>
          </a:p>
        </p:txBody>
      </p:sp>
      <p:pic>
        <p:nvPicPr>
          <p:cNvPr id="4117" name="Picture 21"/>
          <p:cNvPicPr>
            <a:picLocks noChangeArrowheads="1"/>
          </p:cNvPicPr>
          <p:nvPr/>
        </p:nvPicPr>
        <p:blipFill>
          <a:blip r:embed="rId2" cstate="screen"/>
          <a:srcRect/>
          <a:stretch>
            <a:fillRect/>
          </a:stretch>
        </p:blipFill>
        <p:spPr bwMode="auto">
          <a:xfrm>
            <a:off x="6824663" y="6046788"/>
            <a:ext cx="1547812" cy="292100"/>
          </a:xfrm>
          <a:prstGeom prst="rect">
            <a:avLst/>
          </a:prstGeom>
          <a:noFill/>
          <a:ln w="9525">
            <a:noFill/>
            <a:miter lim="800000"/>
            <a:headEnd/>
            <a:tailEnd/>
          </a:ln>
          <a:effectLst/>
        </p:spPr>
      </p:pic>
      <p:sp>
        <p:nvSpPr>
          <p:cNvPr id="11" name="Rectangle 3"/>
          <p:cNvSpPr>
            <a:spLocks noGrp="1" noChangeArrowheads="1"/>
          </p:cNvSpPr>
          <p:nvPr userDrawn="1">
            <p:ph type="subTitle" idx="1"/>
          </p:nvPr>
        </p:nvSpPr>
        <p:spPr>
          <a:xfrm>
            <a:off x="3295650" y="3903663"/>
            <a:ext cx="3924300" cy="696912"/>
          </a:xfrm>
        </p:spPr>
        <p:txBody>
          <a:bodyPr/>
          <a:lstStyle>
            <a:lvl1pPr>
              <a:buNone/>
              <a:defRPr/>
            </a:lvl1pPr>
          </a:lstStyle>
          <a:p>
            <a:pPr>
              <a:lnSpc>
                <a:spcPts val="1800"/>
              </a:lnSpc>
            </a:pPr>
            <a:r>
              <a:rPr lang="en-US" dirty="0"/>
              <a:t>Presenter’s name here</a:t>
            </a:r>
          </a:p>
          <a:p>
            <a:pPr>
              <a:lnSpc>
                <a:spcPts val="1800"/>
              </a:lnSpc>
            </a:pPr>
            <a:r>
              <a:rPr lang="en-US" dirty="0"/>
              <a:t>Date of presentation (optional)</a:t>
            </a:r>
          </a:p>
        </p:txBody>
      </p:sp>
      <p:pic>
        <p:nvPicPr>
          <p:cNvPr id="9" name="Picture 2" descr="\\psf\Host\Users\Iain\Pictures\Sky Connect\Screenshots\Google-Earth---all-contacts-unknown-span-of-time.png"/>
          <p:cNvPicPr>
            <a:picLocks noChangeAspect="1" noChangeArrowheads="1"/>
          </p:cNvPicPr>
          <p:nvPr userDrawn="1"/>
        </p:nvPicPr>
        <p:blipFill>
          <a:blip r:embed="rId3" cstate="screen"/>
          <a:srcRect/>
          <a:stretch>
            <a:fillRect/>
          </a:stretch>
        </p:blipFill>
        <p:spPr bwMode="auto">
          <a:xfrm>
            <a:off x="0" y="25560"/>
            <a:ext cx="9144000" cy="5395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Group 26"/>
          <p:cNvGrpSpPr>
            <a:grpSpLocks/>
          </p:cNvGrpSpPr>
          <p:nvPr userDrawn="1"/>
        </p:nvGrpSpPr>
        <p:grpSpPr bwMode="auto">
          <a:xfrm>
            <a:off x="1588" y="3644900"/>
            <a:ext cx="9140825" cy="3213100"/>
            <a:chOff x="1" y="2296"/>
            <a:chExt cx="5758" cy="2024"/>
          </a:xfrm>
        </p:grpSpPr>
        <p:sp>
          <p:nvSpPr>
            <p:cNvPr id="4120" name="Freeform 24"/>
            <p:cNvSpPr>
              <a:spLocks/>
            </p:cNvSpPr>
            <p:nvPr userDrawn="1"/>
          </p:nvSpPr>
          <p:spPr bwMode="auto">
            <a:xfrm>
              <a:off x="1" y="2296"/>
              <a:ext cx="5758" cy="288"/>
            </a:xfrm>
            <a:custGeom>
              <a:avLst/>
              <a:gdLst/>
              <a:ahLst/>
              <a:cxnLst>
                <a:cxn ang="0">
                  <a:pos x="0" y="314"/>
                </a:cxn>
                <a:cxn ang="0">
                  <a:pos x="2879" y="0"/>
                </a:cxn>
                <a:cxn ang="0">
                  <a:pos x="5758" y="314"/>
                </a:cxn>
              </a:cxnLst>
              <a:rect l="0" t="0" r="r" b="b"/>
              <a:pathLst>
                <a:path w="5758" h="314">
                  <a:moveTo>
                    <a:pt x="0" y="314"/>
                  </a:moveTo>
                  <a:cubicBezTo>
                    <a:pt x="959" y="157"/>
                    <a:pt x="1919" y="0"/>
                    <a:pt x="2879" y="0"/>
                  </a:cubicBezTo>
                  <a:cubicBezTo>
                    <a:pt x="3839" y="0"/>
                    <a:pt x="4798" y="157"/>
                    <a:pt x="5758" y="314"/>
                  </a:cubicBezTo>
                </a:path>
              </a:pathLst>
            </a:custGeom>
            <a:solidFill>
              <a:srgbClr val="DDDDDD"/>
            </a:solidFill>
            <a:ln w="9525">
              <a:solidFill>
                <a:srgbClr val="DDDDDD"/>
              </a:solidFill>
              <a:round/>
              <a:headEnd/>
              <a:tailEnd/>
            </a:ln>
            <a:effectLst/>
          </p:spPr>
          <p:txBody>
            <a:bodyPr/>
            <a:lstStyle/>
            <a:p>
              <a:endParaRPr lang="en-US"/>
            </a:p>
          </p:txBody>
        </p:sp>
        <p:sp>
          <p:nvSpPr>
            <p:cNvPr id="4121" name="Rectangle 25"/>
            <p:cNvSpPr>
              <a:spLocks noChangeArrowheads="1"/>
            </p:cNvSpPr>
            <p:nvPr userDrawn="1"/>
          </p:nvSpPr>
          <p:spPr bwMode="auto">
            <a:xfrm>
              <a:off x="1" y="2584"/>
              <a:ext cx="5758" cy="1736"/>
            </a:xfrm>
            <a:prstGeom prst="rect">
              <a:avLst/>
            </a:prstGeom>
            <a:solidFill>
              <a:srgbClr val="DDDDDD"/>
            </a:solidFill>
            <a:ln w="12699">
              <a:solidFill>
                <a:srgbClr val="DDDDDD"/>
              </a:solidFill>
              <a:miter lim="800000"/>
              <a:headEnd/>
              <a:tailEnd/>
            </a:ln>
            <a:effectLst/>
          </p:spPr>
          <p:txBody>
            <a:bodyPr wrap="none" lIns="90488" tIns="44450" rIns="90488" bIns="44450" anchor="ctr"/>
            <a:lstStyle/>
            <a:p>
              <a:endParaRPr lang="en-US"/>
            </a:p>
          </p:txBody>
        </p:sp>
      </p:grpSp>
      <p:sp>
        <p:nvSpPr>
          <p:cNvPr id="13" name="Rectangle 12"/>
          <p:cNvSpPr/>
          <p:nvPr userDrawn="1"/>
        </p:nvSpPr>
        <p:spPr bwMode="auto">
          <a:xfrm>
            <a:off x="8154649" y="0"/>
            <a:ext cx="989351" cy="341775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33525"/>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3525"/>
            <a:ext cx="38100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5" name="Picture 21"/>
          <p:cNvPicPr>
            <a:picLocks noChangeArrowheads="1"/>
          </p:cNvPicPr>
          <p:nvPr/>
        </p:nvPicPr>
        <p:blipFill>
          <a:blip r:embed="rId15" cstate="screen"/>
          <a:srcRect/>
          <a:stretch>
            <a:fillRect/>
          </a:stretch>
        </p:blipFill>
        <p:spPr bwMode="auto">
          <a:xfrm>
            <a:off x="215900" y="101600"/>
            <a:ext cx="1547813" cy="292100"/>
          </a:xfrm>
          <a:prstGeom prst="rect">
            <a:avLst/>
          </a:prstGeom>
          <a:noFill/>
          <a:ln w="9525">
            <a:noFill/>
            <a:miter lim="800000"/>
            <a:headEnd/>
            <a:tailEnd/>
          </a:ln>
          <a:effectLst/>
        </p:spPr>
      </p:pic>
      <p:sp>
        <p:nvSpPr>
          <p:cNvPr id="1044" name="Rectangle 20"/>
          <p:cNvSpPr>
            <a:spLocks noChangeArrowheads="1"/>
          </p:cNvSpPr>
          <p:nvPr/>
        </p:nvSpPr>
        <p:spPr bwMode="auto">
          <a:xfrm>
            <a:off x="0" y="6483350"/>
            <a:ext cx="9144000" cy="374650"/>
          </a:xfrm>
          <a:prstGeom prst="rect">
            <a:avLst/>
          </a:prstGeom>
          <a:solidFill>
            <a:srgbClr val="DDDDDD"/>
          </a:solidFill>
          <a:ln w="9525">
            <a:noFill/>
            <a:miter lim="800000"/>
            <a:headEnd/>
            <a:tailEnd/>
          </a:ln>
          <a:effectLst/>
        </p:spPr>
        <p:txBody>
          <a:bodyPr wrap="none" anchor="ctr"/>
          <a:lstStyle/>
          <a:p>
            <a:endParaRPr lang="en-US"/>
          </a:p>
        </p:txBody>
      </p:sp>
      <p:sp>
        <p:nvSpPr>
          <p:cNvPr id="1035" name="Rectangle 11"/>
          <p:cNvSpPr>
            <a:spLocks noChangeArrowheads="1"/>
          </p:cNvSpPr>
          <p:nvPr/>
        </p:nvSpPr>
        <p:spPr bwMode="auto">
          <a:xfrm>
            <a:off x="0" y="541338"/>
            <a:ext cx="9144000" cy="704850"/>
          </a:xfrm>
          <a:prstGeom prst="rect">
            <a:avLst/>
          </a:prstGeom>
          <a:solidFill>
            <a:srgbClr val="DDDDDD"/>
          </a:soli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685800" y="554038"/>
            <a:ext cx="7772400" cy="658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533525"/>
            <a:ext cx="77724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Line 10"/>
          <p:cNvSpPr>
            <a:spLocks noChangeShapeType="1"/>
          </p:cNvSpPr>
          <p:nvPr/>
        </p:nvSpPr>
        <p:spPr bwMode="auto">
          <a:xfrm>
            <a:off x="0" y="477838"/>
            <a:ext cx="9144000" cy="0"/>
          </a:xfrm>
          <a:prstGeom prst="line">
            <a:avLst/>
          </a:prstGeom>
          <a:noFill/>
          <a:ln w="76200">
            <a:solidFill>
              <a:srgbClr val="0053A1"/>
            </a:solidFill>
            <a:round/>
            <a:headEnd/>
            <a:tailEnd/>
          </a:ln>
          <a:effectLst/>
        </p:spPr>
        <p:txBody>
          <a:bodyPr wrap="none" anchor="ctr"/>
          <a:lstStyle/>
          <a:p>
            <a:endParaRPr lang="en-US"/>
          </a:p>
        </p:txBody>
      </p:sp>
      <p:sp>
        <p:nvSpPr>
          <p:cNvPr id="1036" name="Text Box 12"/>
          <p:cNvSpPr txBox="1">
            <a:spLocks noChangeArrowheads="1"/>
          </p:cNvSpPr>
          <p:nvPr/>
        </p:nvSpPr>
        <p:spPr bwMode="auto">
          <a:xfrm>
            <a:off x="8245475" y="177800"/>
            <a:ext cx="927100" cy="214313"/>
          </a:xfrm>
          <a:prstGeom prst="rect">
            <a:avLst/>
          </a:prstGeom>
          <a:noFill/>
          <a:ln w="9525">
            <a:noFill/>
            <a:miter lim="800000"/>
            <a:headEnd/>
            <a:tailEnd/>
          </a:ln>
          <a:effectLst/>
        </p:spPr>
        <p:txBody>
          <a:bodyPr wrap="none">
            <a:spAutoFit/>
          </a:bodyPr>
          <a:lstStyle/>
          <a:p>
            <a:r>
              <a:rPr lang="en-US" sz="800" b="1">
                <a:solidFill>
                  <a:schemeClr val="bg2"/>
                </a:solidFill>
                <a:latin typeface="Arial" charset="0"/>
              </a:rPr>
              <a:t>Honeywell.com</a:t>
            </a:r>
          </a:p>
        </p:txBody>
      </p:sp>
      <p:sp>
        <p:nvSpPr>
          <p:cNvPr id="1039" name="Text Box 15"/>
          <p:cNvSpPr txBox="1">
            <a:spLocks noChangeArrowheads="1"/>
          </p:cNvSpPr>
          <p:nvPr/>
        </p:nvSpPr>
        <p:spPr bwMode="auto">
          <a:xfrm>
            <a:off x="8091488" y="177800"/>
            <a:ext cx="284162" cy="214313"/>
          </a:xfrm>
          <a:prstGeom prst="rect">
            <a:avLst/>
          </a:prstGeom>
          <a:noFill/>
          <a:ln w="9525">
            <a:noFill/>
            <a:miter lim="800000"/>
            <a:headEnd/>
            <a:tailEnd/>
          </a:ln>
          <a:effectLst/>
        </p:spPr>
        <p:txBody>
          <a:bodyPr wrap="none">
            <a:spAutoFit/>
          </a:bodyPr>
          <a:lstStyle/>
          <a:p>
            <a:r>
              <a:rPr lang="en-US" sz="800" b="1">
                <a:solidFill>
                  <a:srgbClr val="FF0000"/>
                </a:solidFill>
                <a:latin typeface="Wingdings" pitchFamily="2" charset="2"/>
              </a:rPr>
              <a:t>à</a:t>
            </a:r>
          </a:p>
        </p:txBody>
      </p:sp>
      <p:sp>
        <p:nvSpPr>
          <p:cNvPr id="1040" name="Line 16"/>
          <p:cNvSpPr>
            <a:spLocks noChangeShapeType="1"/>
          </p:cNvSpPr>
          <p:nvPr/>
        </p:nvSpPr>
        <p:spPr bwMode="auto">
          <a:xfrm>
            <a:off x="0" y="6427788"/>
            <a:ext cx="9144000" cy="0"/>
          </a:xfrm>
          <a:prstGeom prst="line">
            <a:avLst/>
          </a:prstGeom>
          <a:noFill/>
          <a:ln w="38100">
            <a:solidFill>
              <a:srgbClr val="0053A1"/>
            </a:solidFill>
            <a:round/>
            <a:headEnd/>
            <a:tailEnd/>
          </a:ln>
          <a:effectLst/>
        </p:spPr>
        <p:txBody>
          <a:bodyPr wrap="none" anchor="ctr"/>
          <a:lstStyle/>
          <a:p>
            <a:endParaRPr lang="en-US"/>
          </a:p>
        </p:txBody>
      </p:sp>
      <p:sp>
        <p:nvSpPr>
          <p:cNvPr id="1043" name="Text Box 19"/>
          <p:cNvSpPr txBox="1">
            <a:spLocks noChangeArrowheads="1"/>
          </p:cNvSpPr>
          <p:nvPr/>
        </p:nvSpPr>
        <p:spPr bwMode="auto">
          <a:xfrm>
            <a:off x="111125" y="6465888"/>
            <a:ext cx="295274" cy="217817"/>
          </a:xfrm>
          <a:prstGeom prst="rect">
            <a:avLst/>
          </a:prstGeom>
          <a:noFill/>
          <a:ln w="9525">
            <a:noFill/>
            <a:miter lim="800000"/>
            <a:headEnd/>
            <a:tailEnd/>
          </a:ln>
          <a:effectLst/>
        </p:spPr>
        <p:txBody>
          <a:bodyPr wrap="none">
            <a:spAutoFit/>
          </a:bodyPr>
          <a:lstStyle/>
          <a:p>
            <a:pPr>
              <a:lnSpc>
                <a:spcPct val="130000"/>
              </a:lnSpc>
            </a:pPr>
            <a:fld id="{BB0DAF99-6D73-4DF7-AC8D-7C9F62BB2076}" type="slidenum">
              <a:rPr lang="en-US" sz="700" smtClean="0">
                <a:latin typeface="Arial" charset="0"/>
              </a:rPr>
              <a:pPr>
                <a:lnSpc>
                  <a:spcPct val="130000"/>
                </a:lnSpc>
              </a:pPr>
              <a:t>‹#›</a:t>
            </a:fld>
            <a:endParaRPr lang="en-US" sz="700" dirty="0">
              <a:latin typeface="Arial" charset="0"/>
            </a:endParaRPr>
          </a:p>
        </p:txBody>
      </p:sp>
      <p:sp>
        <p:nvSpPr>
          <p:cNvPr id="13" name="Rectangle 17"/>
          <p:cNvSpPr>
            <a:spLocks noChangeArrowheads="1"/>
          </p:cNvSpPr>
          <p:nvPr userDrawn="1"/>
        </p:nvSpPr>
        <p:spPr bwMode="auto">
          <a:xfrm>
            <a:off x="1888836" y="6652006"/>
            <a:ext cx="5850041" cy="205627"/>
          </a:xfrm>
          <a:prstGeom prst="rect">
            <a:avLst/>
          </a:prstGeom>
          <a:noFill/>
          <a:ln w="12700">
            <a:noFill/>
            <a:miter lim="800000"/>
            <a:headEnd/>
            <a:tailEnd/>
          </a:ln>
          <a:effectLst/>
        </p:spPr>
        <p:txBody>
          <a:bodyPr wrap="none" lIns="95588" tIns="46955" rIns="95588" bIns="46955" anchor="ctr" anchorCtr="1">
            <a:spAutoFit/>
          </a:bodyPr>
          <a:lstStyle/>
          <a:p>
            <a:pPr algn="ctr" eaLnBrk="0" hangingPunct="0">
              <a:lnSpc>
                <a:spcPct val="90000"/>
              </a:lnSpc>
              <a:defRPr/>
            </a:pPr>
            <a:r>
              <a:rPr lang="en-US" sz="800" b="1" dirty="0">
                <a:latin typeface="+mn-lt"/>
              </a:rPr>
              <a:t>Honeywell Confidential. Use or disclosure of information on this page is subject to the restrictions on the title page.</a:t>
            </a:r>
          </a:p>
        </p:txBody>
      </p:sp>
    </p:spTree>
  </p:cSld>
  <p:clrMap bg1="lt1" tx1="dk1" bg2="lt2" tx2="dk2" accent1="accent1" accent2="accent2" accent3="accent3" accent4="accent4" accent5="accent5" accent6="accent6" hlink="hlink" folHlink="folHlink"/>
  <p:sldLayoutIdLst>
    <p:sldLayoutId id="2147483661" r:id="rId1"/>
    <p:sldLayoutId id="2147483649" r:id="rId2"/>
    <p:sldLayoutId id="2147483663"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p:titleStyle>
    <p:bodyStyle>
      <a:lvl1pPr marL="227013" indent="-227013" algn="l" rtl="0" eaLnBrk="0" fontAlgn="base" hangingPunct="0">
        <a:spcBef>
          <a:spcPct val="20000"/>
        </a:spcBef>
        <a:spcAft>
          <a:spcPct val="0"/>
        </a:spcAft>
        <a:buClr>
          <a:srgbClr val="0053A1"/>
        </a:buClr>
        <a:buChar char="•"/>
        <a:defRPr sz="2000">
          <a:solidFill>
            <a:schemeClr val="tx1"/>
          </a:solidFill>
          <a:latin typeface="+mn-lt"/>
          <a:ea typeface="+mn-ea"/>
          <a:cs typeface="+mn-cs"/>
        </a:defRPr>
      </a:lvl1pPr>
      <a:lvl2pPr marL="568325" indent="-227013" algn="l" rtl="0" eaLnBrk="0" fontAlgn="base" hangingPunct="0">
        <a:spcBef>
          <a:spcPct val="20000"/>
        </a:spcBef>
        <a:spcAft>
          <a:spcPct val="0"/>
        </a:spcAft>
        <a:buClr>
          <a:srgbClr val="4D4D4D"/>
        </a:buClr>
        <a:buChar char="–"/>
        <a:defRPr>
          <a:solidFill>
            <a:schemeClr val="tx1"/>
          </a:solidFill>
          <a:latin typeface="+mn-lt"/>
        </a:defRPr>
      </a:lvl2pPr>
      <a:lvl3pPr marL="857250" indent="-174625" algn="l" rtl="0" eaLnBrk="0" fontAlgn="base" hangingPunct="0">
        <a:spcBef>
          <a:spcPct val="20000"/>
        </a:spcBef>
        <a:spcAft>
          <a:spcPct val="0"/>
        </a:spcAft>
        <a:buClr>
          <a:srgbClr val="568733"/>
        </a:buClr>
        <a:buChar char="•"/>
        <a:defRPr sz="1600">
          <a:solidFill>
            <a:schemeClr val="tx1"/>
          </a:solidFill>
          <a:latin typeface="+mn-lt"/>
        </a:defRPr>
      </a:lvl3pPr>
      <a:lvl4pPr marL="1201738" indent="-227013" algn="l" rtl="0" eaLnBrk="0" fontAlgn="base" hangingPunct="0">
        <a:spcBef>
          <a:spcPct val="20000"/>
        </a:spcBef>
        <a:spcAft>
          <a:spcPct val="0"/>
        </a:spcAft>
        <a:buChar char="–"/>
        <a:defRPr sz="1400">
          <a:solidFill>
            <a:schemeClr val="tx1"/>
          </a:solidFill>
          <a:latin typeface="+mn-lt"/>
        </a:defRPr>
      </a:lvl4pPr>
      <a:lvl5pPr marL="1597025" indent="-168275" algn="l" rtl="0" eaLnBrk="0" fontAlgn="base" hangingPunct="0">
        <a:spcBef>
          <a:spcPct val="20000"/>
        </a:spcBef>
        <a:spcAft>
          <a:spcPct val="0"/>
        </a:spcAft>
        <a:buChar char="»"/>
        <a:defRPr sz="1400">
          <a:solidFill>
            <a:schemeClr val="tx1"/>
          </a:solidFill>
          <a:latin typeface="+mn-lt"/>
        </a:defRPr>
      </a:lvl5pPr>
      <a:lvl6pPr marL="2054225" indent="-168275" algn="l" rtl="0" eaLnBrk="0" fontAlgn="base" hangingPunct="0">
        <a:spcBef>
          <a:spcPct val="20000"/>
        </a:spcBef>
        <a:spcAft>
          <a:spcPct val="0"/>
        </a:spcAft>
        <a:buChar char="»"/>
        <a:defRPr sz="1400">
          <a:solidFill>
            <a:schemeClr val="tx1"/>
          </a:solidFill>
          <a:latin typeface="+mn-lt"/>
        </a:defRPr>
      </a:lvl6pPr>
      <a:lvl7pPr marL="2511425" indent="-168275" algn="l" rtl="0" eaLnBrk="0" fontAlgn="base" hangingPunct="0">
        <a:spcBef>
          <a:spcPct val="20000"/>
        </a:spcBef>
        <a:spcAft>
          <a:spcPct val="0"/>
        </a:spcAft>
        <a:buChar char="»"/>
        <a:defRPr sz="1400">
          <a:solidFill>
            <a:schemeClr val="tx1"/>
          </a:solidFill>
          <a:latin typeface="+mn-lt"/>
        </a:defRPr>
      </a:lvl7pPr>
      <a:lvl8pPr marL="2968625" indent="-168275" algn="l" rtl="0" eaLnBrk="0" fontAlgn="base" hangingPunct="0">
        <a:spcBef>
          <a:spcPct val="20000"/>
        </a:spcBef>
        <a:spcAft>
          <a:spcPct val="0"/>
        </a:spcAft>
        <a:buChar char="»"/>
        <a:defRPr sz="1400">
          <a:solidFill>
            <a:schemeClr val="tx1"/>
          </a:solidFill>
          <a:latin typeface="+mn-lt"/>
        </a:defRPr>
      </a:lvl8pPr>
      <a:lvl9pPr marL="3425825" indent="-168275"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63563" y="106363"/>
            <a:ext cx="7997825" cy="4683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#1 Title – 28 Pt. Arial Bold Title Case</a:t>
            </a:r>
          </a:p>
        </p:txBody>
      </p:sp>
      <p:sp>
        <p:nvSpPr>
          <p:cNvPr id="1027" name="Rectangle 4"/>
          <p:cNvSpPr>
            <a:spLocks noGrp="1" noChangeArrowheads="1"/>
          </p:cNvSpPr>
          <p:nvPr>
            <p:ph type="body" idx="1"/>
          </p:nvPr>
        </p:nvSpPr>
        <p:spPr bwMode="auto">
          <a:xfrm>
            <a:off x="563563" y="1470025"/>
            <a:ext cx="7997825" cy="455453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Bullet level – 24 pt. Arial bold sentence case</a:t>
            </a:r>
          </a:p>
          <a:p>
            <a:pPr lvl="1"/>
            <a:r>
              <a:rPr lang="en-US" smtClean="0"/>
              <a:t>Second level – 20 pt. Arial bold sentence case</a:t>
            </a:r>
          </a:p>
          <a:p>
            <a:pPr lvl="2"/>
            <a:r>
              <a:rPr lang="en-US" smtClean="0"/>
              <a:t>Third level – 18 pt. Arial sentence case</a:t>
            </a:r>
          </a:p>
          <a:p>
            <a:pPr lvl="3"/>
            <a:r>
              <a:rPr lang="en-US" smtClean="0"/>
              <a:t>Third level – 16 pt. Arial sentence case</a:t>
            </a:r>
          </a:p>
        </p:txBody>
      </p:sp>
      <p:sp>
        <p:nvSpPr>
          <p:cNvPr id="1040" name="Rectangle 16"/>
          <p:cNvSpPr>
            <a:spLocks noChangeArrowheads="1"/>
          </p:cNvSpPr>
          <p:nvPr userDrawn="1"/>
        </p:nvSpPr>
        <p:spPr bwMode="auto">
          <a:xfrm>
            <a:off x="49213" y="6584950"/>
            <a:ext cx="336550" cy="225425"/>
          </a:xfrm>
          <a:prstGeom prst="rect">
            <a:avLst/>
          </a:prstGeom>
          <a:noFill/>
          <a:ln w="12700">
            <a:noFill/>
            <a:miter lim="800000"/>
            <a:headEnd/>
            <a:tailEnd/>
          </a:ln>
          <a:effectLst/>
        </p:spPr>
        <p:txBody>
          <a:bodyPr wrap="none" lIns="90488" tIns="44450" rIns="90488" bIns="44450">
            <a:spAutoFit/>
          </a:bodyPr>
          <a:lstStyle/>
          <a:p>
            <a:pPr algn="l" rtl="0" eaLnBrk="0" fontAlgn="base" hangingPunct="0">
              <a:lnSpc>
                <a:spcPct val="90000"/>
              </a:lnSpc>
              <a:spcBef>
                <a:spcPct val="0"/>
              </a:spcBef>
              <a:spcAft>
                <a:spcPct val="0"/>
              </a:spcAft>
              <a:defRPr/>
            </a:pPr>
            <a:fld id="{941BB426-07EC-4520-9486-430B8CF29191}" type="slidenum">
              <a:rPr lang="en-US" sz="1000" b="1" i="1" kern="1200">
                <a:solidFill>
                  <a:srgbClr val="000000"/>
                </a:solidFill>
                <a:latin typeface="Arial" charset="0"/>
                <a:ea typeface="+mn-ea"/>
                <a:cs typeface="+mn-cs"/>
              </a:rPr>
              <a:pPr algn="l" rtl="0" eaLnBrk="0" fontAlgn="base" hangingPunct="0">
                <a:lnSpc>
                  <a:spcPct val="90000"/>
                </a:lnSpc>
                <a:spcBef>
                  <a:spcPct val="0"/>
                </a:spcBef>
                <a:spcAft>
                  <a:spcPct val="0"/>
                </a:spcAft>
                <a:defRPr/>
              </a:pPr>
              <a:t>‹#›</a:t>
            </a:fld>
            <a:endParaRPr lang="en-US" sz="1000" b="1" i="1" kern="1200">
              <a:solidFill>
                <a:srgbClr val="000000"/>
              </a:solidFill>
              <a:latin typeface="Arial" charset="0"/>
              <a:ea typeface="+mn-ea"/>
              <a:cs typeface="+mn-cs"/>
            </a:endParaRPr>
          </a:p>
        </p:txBody>
      </p:sp>
      <p:sp>
        <p:nvSpPr>
          <p:cNvPr id="1041" name="Rectangle 17"/>
          <p:cNvSpPr>
            <a:spLocks noChangeArrowheads="1"/>
          </p:cNvSpPr>
          <p:nvPr userDrawn="1"/>
        </p:nvSpPr>
        <p:spPr bwMode="auto">
          <a:xfrm>
            <a:off x="3827463" y="6584950"/>
            <a:ext cx="1466850" cy="225425"/>
          </a:xfrm>
          <a:prstGeom prst="rect">
            <a:avLst/>
          </a:prstGeom>
          <a:noFill/>
          <a:ln w="12700">
            <a:noFill/>
            <a:miter lim="800000"/>
            <a:headEnd/>
            <a:tailEnd/>
          </a:ln>
          <a:effectLst/>
        </p:spPr>
        <p:txBody>
          <a:bodyPr wrap="none" lIns="90488" tIns="44450" rIns="90488" bIns="44450">
            <a:spAutoFit/>
          </a:bodyPr>
          <a:lstStyle/>
          <a:p>
            <a:pPr algn="ctr" rtl="0" eaLnBrk="0" fontAlgn="base" hangingPunct="0">
              <a:lnSpc>
                <a:spcPct val="90000"/>
              </a:lnSpc>
              <a:spcBef>
                <a:spcPct val="0"/>
              </a:spcBef>
              <a:spcAft>
                <a:spcPct val="0"/>
              </a:spcAft>
              <a:defRPr/>
            </a:pPr>
            <a:r>
              <a:rPr lang="en-US" sz="1000" b="1" kern="1200">
                <a:solidFill>
                  <a:srgbClr val="000000"/>
                </a:solidFill>
                <a:latin typeface="Arial" charset="0"/>
                <a:ea typeface="+mn-ea"/>
                <a:cs typeface="+mn-cs"/>
              </a:rPr>
              <a:t>Honeywell Confidential</a:t>
            </a:r>
          </a:p>
        </p:txBody>
      </p:sp>
      <p:sp>
        <p:nvSpPr>
          <p:cNvPr id="1042" name="Rectangle 18"/>
          <p:cNvSpPr>
            <a:spLocks noChangeArrowheads="1"/>
          </p:cNvSpPr>
          <p:nvPr userDrawn="1"/>
        </p:nvSpPr>
        <p:spPr bwMode="auto">
          <a:xfrm>
            <a:off x="8221663" y="6584950"/>
            <a:ext cx="920750" cy="198438"/>
          </a:xfrm>
          <a:prstGeom prst="rect">
            <a:avLst/>
          </a:prstGeom>
          <a:noFill/>
          <a:ln w="12700">
            <a:noFill/>
            <a:miter lim="800000"/>
            <a:headEnd/>
            <a:tailEnd/>
          </a:ln>
          <a:effectLst/>
        </p:spPr>
        <p:txBody>
          <a:bodyPr wrap="none" lIns="90488" tIns="44450" rIns="90488" bIns="44450">
            <a:spAutoFit/>
          </a:bodyPr>
          <a:lstStyle/>
          <a:p>
            <a:pPr algn="r" rtl="0" eaLnBrk="0" fontAlgn="base" hangingPunct="0">
              <a:lnSpc>
                <a:spcPct val="90000"/>
              </a:lnSpc>
              <a:spcBef>
                <a:spcPct val="0"/>
              </a:spcBef>
              <a:spcAft>
                <a:spcPct val="0"/>
              </a:spcAft>
              <a:defRPr/>
            </a:pPr>
            <a:r>
              <a:rPr lang="en-US" sz="800" b="1" kern="1200">
                <a:solidFill>
                  <a:srgbClr val="000000"/>
                </a:solidFill>
                <a:latin typeface="Arial" charset="0"/>
                <a:ea typeface="+mn-ea"/>
                <a:cs typeface="+mn-cs"/>
              </a:rPr>
              <a:t>File Number- </a:t>
            </a:r>
            <a:fld id="{A4766038-6499-4D18-958E-B99C7F138EC1}" type="slidenum">
              <a:rPr lang="en-US" sz="800" b="1" kern="1200">
                <a:solidFill>
                  <a:srgbClr val="000000"/>
                </a:solidFill>
                <a:latin typeface="Arial" charset="0"/>
                <a:ea typeface="+mn-ea"/>
                <a:cs typeface="+mn-cs"/>
              </a:rPr>
              <a:pPr algn="r" rtl="0" eaLnBrk="0" fontAlgn="base" hangingPunct="0">
                <a:lnSpc>
                  <a:spcPct val="90000"/>
                </a:lnSpc>
                <a:spcBef>
                  <a:spcPct val="0"/>
                </a:spcBef>
                <a:spcAft>
                  <a:spcPct val="0"/>
                </a:spcAft>
                <a:defRPr/>
              </a:pPr>
              <a:t>‹#›</a:t>
            </a:fld>
            <a:endParaRPr lang="en-US" sz="800" b="1" kern="1200">
              <a:solidFill>
                <a:srgbClr val="000000"/>
              </a:solidFill>
              <a:latin typeface="Arial" charset="0"/>
              <a:ea typeface="+mn-ea"/>
              <a:cs typeface="+mn-cs"/>
            </a:endParaRPr>
          </a:p>
        </p:txBody>
      </p:sp>
      <p:grpSp>
        <p:nvGrpSpPr>
          <p:cNvPr id="2" name="Group 23"/>
          <p:cNvGrpSpPr>
            <a:grpSpLocks/>
          </p:cNvGrpSpPr>
          <p:nvPr userDrawn="1"/>
        </p:nvGrpSpPr>
        <p:grpSpPr bwMode="auto">
          <a:xfrm>
            <a:off x="280988" y="533400"/>
            <a:ext cx="8575675" cy="204788"/>
            <a:chOff x="183" y="456"/>
            <a:chExt cx="5401" cy="129"/>
          </a:xfrm>
        </p:grpSpPr>
        <p:pic>
          <p:nvPicPr>
            <p:cNvPr id="1032" name="Picture 19"/>
            <p:cNvPicPr>
              <a:picLocks noChangeArrowheads="1"/>
            </p:cNvPicPr>
            <p:nvPr userDrawn="1"/>
          </p:nvPicPr>
          <p:blipFill>
            <a:blip r:embed="rId15" cstate="print"/>
            <a:srcRect/>
            <a:stretch>
              <a:fillRect/>
            </a:stretch>
          </p:blipFill>
          <p:spPr bwMode="auto">
            <a:xfrm>
              <a:off x="4990" y="456"/>
              <a:ext cx="594" cy="112"/>
            </a:xfrm>
            <a:prstGeom prst="rect">
              <a:avLst/>
            </a:prstGeom>
            <a:noFill/>
            <a:ln w="9525">
              <a:noFill/>
              <a:miter lim="800000"/>
              <a:headEnd/>
              <a:tailEnd/>
            </a:ln>
          </p:spPr>
        </p:pic>
        <p:sp>
          <p:nvSpPr>
            <p:cNvPr id="1046" name="Line 22"/>
            <p:cNvSpPr>
              <a:spLocks noChangeShapeType="1"/>
            </p:cNvSpPr>
            <p:nvPr userDrawn="1"/>
          </p:nvSpPr>
          <p:spPr bwMode="auto">
            <a:xfrm>
              <a:off x="183" y="585"/>
              <a:ext cx="5401" cy="0"/>
            </a:xfrm>
            <a:prstGeom prst="line">
              <a:avLst/>
            </a:prstGeom>
            <a:noFill/>
            <a:ln w="12700">
              <a:solidFill>
                <a:srgbClr val="DC241F"/>
              </a:solidFill>
              <a:round/>
              <a:headEnd/>
              <a:tailEnd/>
            </a:ln>
            <a:effectLst/>
          </p:spPr>
          <p:txBody>
            <a:bodyPr wrap="none" lIns="90488" tIns="44450" rIns="90488" bIns="44450"/>
            <a:lstStyle/>
            <a:p>
              <a:pPr algn="r" rtl="0" eaLnBrk="0" fontAlgn="base" hangingPunct="0">
                <a:spcBef>
                  <a:spcPct val="0"/>
                </a:spcBef>
                <a:spcAft>
                  <a:spcPct val="0"/>
                </a:spcAft>
                <a:defRPr/>
              </a:pPr>
              <a:endParaRPr lang="en-US" sz="1200" b="1" kern="1200">
                <a:solidFill>
                  <a:srgbClr val="000000"/>
                </a:solidFill>
                <a:latin typeface="Arial" charset="0"/>
                <a:ea typeface="+mn-ea"/>
                <a:cs typeface="+mn-cs"/>
              </a:endParaRPr>
            </a:p>
          </p:txBody>
        </p:sp>
      </p:gr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rtl="0" eaLnBrk="0" fontAlgn="base" hangingPunct="0">
        <a:lnSpc>
          <a:spcPct val="80000"/>
        </a:lnSpc>
        <a:spcBef>
          <a:spcPct val="0"/>
        </a:spcBef>
        <a:spcAft>
          <a:spcPct val="0"/>
        </a:spcAft>
        <a:defRPr sz="2800" b="1">
          <a:solidFill>
            <a:schemeClr val="tx1"/>
          </a:solidFill>
          <a:latin typeface="+mj-lt"/>
          <a:ea typeface="+mj-ea"/>
          <a:cs typeface="+mj-cs"/>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p:titleStyle>
    <p:bodyStyle>
      <a:lvl1pPr marL="174625" indent="-174625" algn="l" rtl="0" eaLnBrk="0" fontAlgn="base" hangingPunct="0">
        <a:lnSpc>
          <a:spcPct val="85000"/>
        </a:lnSpc>
        <a:spcBef>
          <a:spcPct val="30000"/>
        </a:spcBef>
        <a:spcAft>
          <a:spcPct val="0"/>
        </a:spcAft>
        <a:buClr>
          <a:srgbClr val="DC241F"/>
        </a:buClr>
        <a:buChar char="•"/>
        <a:defRPr sz="2400" b="1">
          <a:solidFill>
            <a:schemeClr val="tx1"/>
          </a:solidFill>
          <a:latin typeface="+mn-lt"/>
          <a:ea typeface="+mn-ea"/>
          <a:cs typeface="+mn-cs"/>
        </a:defRPr>
      </a:lvl1pPr>
      <a:lvl2pPr marL="457200" indent="-168275" algn="l" rtl="0" eaLnBrk="0" fontAlgn="base" hangingPunct="0">
        <a:lnSpc>
          <a:spcPct val="85000"/>
        </a:lnSpc>
        <a:spcBef>
          <a:spcPct val="30000"/>
        </a:spcBef>
        <a:spcAft>
          <a:spcPct val="0"/>
        </a:spcAft>
        <a:buClr>
          <a:srgbClr val="0053A5"/>
        </a:buClr>
        <a:buSzPct val="120000"/>
        <a:buFont typeface="Arial" charset="0"/>
        <a:buChar char="-"/>
        <a:defRPr sz="2000" b="1">
          <a:solidFill>
            <a:schemeClr val="tx1"/>
          </a:solidFill>
          <a:latin typeface="+mn-lt"/>
        </a:defRPr>
      </a:lvl2pPr>
      <a:lvl3pPr marL="738188" indent="-166688" algn="l" rtl="0" eaLnBrk="0" fontAlgn="base" hangingPunct="0">
        <a:lnSpc>
          <a:spcPct val="85000"/>
        </a:lnSpc>
        <a:spcBef>
          <a:spcPct val="30000"/>
        </a:spcBef>
        <a:spcAft>
          <a:spcPct val="0"/>
        </a:spcAft>
        <a:buClr>
          <a:srgbClr val="317023"/>
        </a:buClr>
        <a:buSzPct val="90000"/>
        <a:buFont typeface="Wingdings" pitchFamily="2" charset="2"/>
        <a:buChar char="w"/>
        <a:defRPr>
          <a:solidFill>
            <a:schemeClr val="tx1"/>
          </a:solidFill>
          <a:latin typeface="+mn-lt"/>
        </a:defRPr>
      </a:lvl3pPr>
      <a:lvl4pPr marL="973138" indent="-120650" algn="l" rtl="0" eaLnBrk="0" fontAlgn="base" hangingPunct="0">
        <a:spcBef>
          <a:spcPct val="20000"/>
        </a:spcBef>
        <a:spcAft>
          <a:spcPct val="0"/>
        </a:spcAft>
        <a:buChar char="•"/>
        <a:defRPr sz="1600">
          <a:solidFill>
            <a:schemeClr val="tx1"/>
          </a:solidFill>
          <a:latin typeface="+mn-lt"/>
        </a:defRPr>
      </a:lvl4pPr>
      <a:lvl5pPr marL="2330450" indent="-271463" algn="l" rtl="0" eaLnBrk="0" fontAlgn="base" hangingPunct="0">
        <a:spcBef>
          <a:spcPct val="20000"/>
        </a:spcBef>
        <a:spcAft>
          <a:spcPct val="0"/>
        </a:spcAft>
        <a:buChar char="»"/>
        <a:defRPr sz="2000">
          <a:solidFill>
            <a:schemeClr val="tx1"/>
          </a:solidFill>
          <a:latin typeface="Times New Roman" pitchFamily="18" charset="0"/>
        </a:defRPr>
      </a:lvl5pPr>
      <a:lvl6pPr marL="2787650" indent="-271463" algn="l" rtl="0" eaLnBrk="0" fontAlgn="base" hangingPunct="0">
        <a:spcBef>
          <a:spcPct val="20000"/>
        </a:spcBef>
        <a:spcAft>
          <a:spcPct val="0"/>
        </a:spcAft>
        <a:buChar char="»"/>
        <a:defRPr sz="2000">
          <a:solidFill>
            <a:schemeClr val="tx1"/>
          </a:solidFill>
          <a:latin typeface="Times New Roman" pitchFamily="18" charset="0"/>
        </a:defRPr>
      </a:lvl6pPr>
      <a:lvl7pPr marL="3244850" indent="-271463" algn="l" rtl="0" eaLnBrk="0" fontAlgn="base" hangingPunct="0">
        <a:spcBef>
          <a:spcPct val="20000"/>
        </a:spcBef>
        <a:spcAft>
          <a:spcPct val="0"/>
        </a:spcAft>
        <a:buChar char="»"/>
        <a:defRPr sz="2000">
          <a:solidFill>
            <a:schemeClr val="tx1"/>
          </a:solidFill>
          <a:latin typeface="Times New Roman" pitchFamily="18" charset="0"/>
        </a:defRPr>
      </a:lvl7pPr>
      <a:lvl8pPr marL="3702050" indent="-271463" algn="l" rtl="0" eaLnBrk="0" fontAlgn="base" hangingPunct="0">
        <a:spcBef>
          <a:spcPct val="20000"/>
        </a:spcBef>
        <a:spcAft>
          <a:spcPct val="0"/>
        </a:spcAft>
        <a:buChar char="»"/>
        <a:defRPr sz="2000">
          <a:solidFill>
            <a:schemeClr val="tx1"/>
          </a:solidFill>
          <a:latin typeface="Times New Roman" pitchFamily="18" charset="0"/>
        </a:defRPr>
      </a:lvl8pPr>
      <a:lvl9pPr marL="4159250" indent="-271463"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notesSlide" Target="../notesSlides/notesSlide8.xml"/><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png"/><Relationship Id="rId2" Type="http://schemas.openxmlformats.org/officeDocument/2006/relationships/slideLayout" Target="../slideLayouts/slideLayout4.xml"/><Relationship Id="rId16" Type="http://schemas.openxmlformats.org/officeDocument/2006/relationships/image" Target="../media/image33.wmf"/><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oleObject" Target="../embeddings/oleObject1.bin"/><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png"/><Relationship Id="rId14" Type="http://schemas.openxmlformats.org/officeDocument/2006/relationships/image" Target="../media/image31.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647700" y="5087938"/>
            <a:ext cx="7772400" cy="1141412"/>
          </a:xfrm>
        </p:spPr>
        <p:txBody>
          <a:bodyPr/>
          <a:lstStyle/>
          <a:p>
            <a:r>
              <a:rPr lang="en-US" sz="3600" dirty="0" smtClean="0"/>
              <a:t>Honeywell </a:t>
            </a:r>
            <a:r>
              <a:rPr lang="en-US" sz="3600" dirty="0" smtClean="0"/>
              <a:t>Helicopter </a:t>
            </a:r>
            <a:r>
              <a:rPr lang="en-US" sz="3600" dirty="0" smtClean="0"/>
              <a:t>RMUs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Grp="1" noChangeArrowheads="1"/>
          </p:cNvSpPr>
          <p:nvPr>
            <p:ph type="title" sz="quarter" idx="4294967295"/>
          </p:nvPr>
        </p:nvSpPr>
        <p:spPr>
          <a:xfrm>
            <a:off x="0" y="684213"/>
            <a:ext cx="8651875" cy="468312"/>
          </a:xfrm>
        </p:spPr>
        <p:txBody>
          <a:bodyPr/>
          <a:lstStyle/>
          <a:p>
            <a:r>
              <a:rPr lang="en-US" b="1" dirty="0" smtClean="0"/>
              <a:t>Honeywell Aerospace</a:t>
            </a:r>
            <a:endParaRPr lang="en-US" b="1" dirty="0"/>
          </a:p>
        </p:txBody>
      </p:sp>
      <p:sp>
        <p:nvSpPr>
          <p:cNvPr id="129027" name="Rectangle 1072"/>
          <p:cNvSpPr>
            <a:spLocks noChangeArrowheads="1"/>
          </p:cNvSpPr>
          <p:nvPr/>
        </p:nvSpPr>
        <p:spPr bwMode="auto">
          <a:xfrm>
            <a:off x="360947" y="1462757"/>
            <a:ext cx="5690937" cy="1197764"/>
          </a:xfrm>
          <a:prstGeom prst="rect">
            <a:avLst/>
          </a:prstGeom>
          <a:noFill/>
          <a:ln w="12700">
            <a:noFill/>
            <a:miter lim="800000"/>
            <a:headEnd/>
            <a:tailEnd/>
          </a:ln>
        </p:spPr>
        <p:txBody>
          <a:bodyPr wrap="square" lIns="90488" tIns="44450" rIns="90488" bIns="44450">
            <a:spAutoFit/>
          </a:bodyPr>
          <a:lstStyle/>
          <a:p>
            <a:pPr algn="l" rtl="0">
              <a:spcAft>
                <a:spcPct val="55000"/>
              </a:spcAft>
            </a:pPr>
            <a:r>
              <a:rPr lang="en-US" sz="1800" kern="1200" dirty="0">
                <a:solidFill>
                  <a:srgbClr val="000000"/>
                </a:solidFill>
                <a:latin typeface="Arial"/>
                <a:ea typeface="+mn-ea"/>
                <a:cs typeface="+mn-cs"/>
              </a:rPr>
              <a:t>Developing innovative </a:t>
            </a:r>
            <a:r>
              <a:rPr lang="en-US" sz="1800" b="1" u="sng" kern="1200" dirty="0">
                <a:solidFill>
                  <a:srgbClr val="000000"/>
                </a:solidFill>
                <a:latin typeface="Arial"/>
                <a:ea typeface="+mn-ea"/>
                <a:cs typeface="+mn-cs"/>
              </a:rPr>
              <a:t>safety</a:t>
            </a:r>
            <a:r>
              <a:rPr lang="en-US" sz="1800" u="sng" kern="1200" dirty="0">
                <a:solidFill>
                  <a:srgbClr val="000000"/>
                </a:solidFill>
                <a:latin typeface="Arial"/>
                <a:ea typeface="+mn-ea"/>
                <a:cs typeface="+mn-cs"/>
              </a:rPr>
              <a:t> </a:t>
            </a:r>
            <a:r>
              <a:rPr lang="en-US" sz="1800" kern="1200" dirty="0">
                <a:solidFill>
                  <a:srgbClr val="000000"/>
                </a:solidFill>
                <a:latin typeface="Arial"/>
                <a:ea typeface="+mn-ea"/>
                <a:cs typeface="+mn-cs"/>
              </a:rPr>
              <a:t>products, driving the modernization of global air traffic management, revolutionizing combat </a:t>
            </a:r>
            <a:r>
              <a:rPr lang="en-US" sz="1800" b="1" kern="1200" dirty="0">
                <a:solidFill>
                  <a:srgbClr val="000000"/>
                </a:solidFill>
                <a:latin typeface="Arial"/>
                <a:ea typeface="+mn-ea"/>
                <a:cs typeface="+mn-cs"/>
              </a:rPr>
              <a:t>technology </a:t>
            </a:r>
            <a:r>
              <a:rPr lang="en-US" sz="1800" kern="1200" dirty="0">
                <a:solidFill>
                  <a:srgbClr val="000000"/>
                </a:solidFill>
                <a:latin typeface="Arial"/>
                <a:ea typeface="+mn-ea"/>
                <a:cs typeface="+mn-cs"/>
              </a:rPr>
              <a:t>and committed to improving operational</a:t>
            </a:r>
            <a:r>
              <a:rPr lang="en-US" sz="1800" b="1" kern="1200" dirty="0">
                <a:solidFill>
                  <a:srgbClr val="000000"/>
                </a:solidFill>
                <a:latin typeface="Arial"/>
                <a:ea typeface="+mn-ea"/>
                <a:cs typeface="+mn-cs"/>
              </a:rPr>
              <a:t> efficiencies</a:t>
            </a:r>
            <a:r>
              <a:rPr lang="en-US" sz="1800" kern="1200" dirty="0">
                <a:solidFill>
                  <a:srgbClr val="000000"/>
                </a:solidFill>
                <a:latin typeface="Arial"/>
                <a:ea typeface="+mn-ea"/>
                <a:cs typeface="+mn-cs"/>
              </a:rPr>
              <a:t>.</a:t>
            </a:r>
          </a:p>
        </p:txBody>
      </p:sp>
      <p:sp>
        <p:nvSpPr>
          <p:cNvPr id="129028" name="Rectangle 1073"/>
          <p:cNvSpPr>
            <a:spLocks noChangeArrowheads="1"/>
          </p:cNvSpPr>
          <p:nvPr/>
        </p:nvSpPr>
        <p:spPr bwMode="auto">
          <a:xfrm>
            <a:off x="250429" y="2794361"/>
            <a:ext cx="3224186" cy="1283941"/>
          </a:xfrm>
          <a:prstGeom prst="rect">
            <a:avLst/>
          </a:prstGeom>
          <a:noFill/>
          <a:ln w="12699" algn="ctr">
            <a:noFill/>
            <a:miter lim="800000"/>
            <a:headEnd/>
            <a:tailEnd/>
          </a:ln>
          <a:effectLst/>
        </p:spPr>
        <p:txBody>
          <a:bodyPr wrap="square" lIns="90488" tIns="44450" rIns="90488" bIns="44450">
            <a:spAutoFit/>
          </a:bodyPr>
          <a:lstStyle/>
          <a:p>
            <a:pPr marL="169863" indent="-169863" algn="l" rtl="0">
              <a:lnSpc>
                <a:spcPct val="95000"/>
              </a:lnSpc>
              <a:spcAft>
                <a:spcPct val="35000"/>
              </a:spcAft>
              <a:buClr>
                <a:srgbClr val="3399FF"/>
              </a:buClr>
            </a:pPr>
            <a:r>
              <a:rPr lang="en-US" sz="1600" b="1" kern="1200" dirty="0">
                <a:solidFill>
                  <a:srgbClr val="000000"/>
                </a:solidFill>
                <a:latin typeface="Arial"/>
                <a:ea typeface="+mn-ea"/>
                <a:cs typeface="+mn-cs"/>
              </a:rPr>
              <a:t>Businesses:  </a:t>
            </a:r>
          </a:p>
          <a:p>
            <a:pPr marL="169863" indent="-169863" algn="l" rtl="0">
              <a:lnSpc>
                <a:spcPct val="95000"/>
              </a:lnSpc>
              <a:spcAft>
                <a:spcPct val="35000"/>
              </a:spcAft>
              <a:buClr>
                <a:srgbClr val="0053A1"/>
              </a:buClr>
              <a:buFontTx/>
              <a:buChar char="•"/>
            </a:pPr>
            <a:r>
              <a:rPr lang="en-US" sz="1600" kern="1200" dirty="0">
                <a:solidFill>
                  <a:srgbClr val="000000"/>
                </a:solidFill>
                <a:latin typeface="Arial"/>
                <a:ea typeface="+mn-ea"/>
                <a:cs typeface="+mn-cs"/>
              </a:rPr>
              <a:t>Defense &amp; Space</a:t>
            </a:r>
          </a:p>
          <a:p>
            <a:pPr marL="169863" indent="-169863" algn="l" rtl="0">
              <a:lnSpc>
                <a:spcPct val="95000"/>
              </a:lnSpc>
              <a:spcAft>
                <a:spcPct val="35000"/>
              </a:spcAft>
              <a:buClr>
                <a:srgbClr val="0053A1"/>
              </a:buClr>
              <a:buFontTx/>
              <a:buChar char="•"/>
            </a:pPr>
            <a:r>
              <a:rPr lang="en-US" sz="1600" kern="1200" dirty="0">
                <a:solidFill>
                  <a:srgbClr val="000000"/>
                </a:solidFill>
                <a:latin typeface="Arial"/>
                <a:ea typeface="+mn-ea"/>
                <a:cs typeface="+mn-cs"/>
              </a:rPr>
              <a:t>Air Transport &amp; Regional</a:t>
            </a:r>
          </a:p>
          <a:p>
            <a:pPr marL="169863" indent="-169863" algn="l" rtl="0">
              <a:lnSpc>
                <a:spcPct val="95000"/>
              </a:lnSpc>
              <a:spcAft>
                <a:spcPct val="35000"/>
              </a:spcAft>
              <a:buClr>
                <a:srgbClr val="0053A1"/>
              </a:buClr>
              <a:buFontTx/>
              <a:buChar char="•"/>
            </a:pPr>
            <a:r>
              <a:rPr lang="en-US" sz="1600" kern="1200" dirty="0">
                <a:solidFill>
                  <a:srgbClr val="000000"/>
                </a:solidFill>
                <a:latin typeface="Arial"/>
                <a:ea typeface="+mn-ea"/>
                <a:cs typeface="+mn-cs"/>
              </a:rPr>
              <a:t>Business &amp; General Aviation</a:t>
            </a:r>
          </a:p>
        </p:txBody>
      </p:sp>
      <p:pic>
        <p:nvPicPr>
          <p:cNvPr id="89139" name="Picture 1075"/>
          <p:cNvPicPr>
            <a:picLocks noChangeAspect="1" noChangeArrowheads="1"/>
          </p:cNvPicPr>
          <p:nvPr/>
        </p:nvPicPr>
        <p:blipFill>
          <a:blip r:embed="rId3" cstate="screen"/>
          <a:srcRect/>
          <a:stretch>
            <a:fillRect/>
          </a:stretch>
        </p:blipFill>
        <p:spPr bwMode="auto">
          <a:xfrm>
            <a:off x="6410284" y="2628139"/>
            <a:ext cx="2396832" cy="2000846"/>
          </a:xfrm>
          <a:prstGeom prst="rect">
            <a:avLst/>
          </a:prstGeom>
          <a:noFill/>
          <a:ln w="9525" algn="ctr">
            <a:noFill/>
            <a:miter lim="800000"/>
            <a:headEnd/>
            <a:tailEnd/>
          </a:ln>
          <a:effectLst/>
        </p:spPr>
      </p:pic>
      <p:pic>
        <p:nvPicPr>
          <p:cNvPr id="129034" name="Picture 11" descr="AW139 On Pad Lo-Res.JPG"/>
          <p:cNvPicPr>
            <a:picLocks noChangeAspect="1"/>
          </p:cNvPicPr>
          <p:nvPr/>
        </p:nvPicPr>
        <p:blipFill>
          <a:blip r:embed="rId4" cstate="screen"/>
          <a:srcRect/>
          <a:stretch>
            <a:fillRect/>
          </a:stretch>
        </p:blipFill>
        <p:spPr bwMode="auto">
          <a:xfrm>
            <a:off x="6416531" y="4716380"/>
            <a:ext cx="2402594" cy="1601230"/>
          </a:xfrm>
          <a:prstGeom prst="rect">
            <a:avLst/>
          </a:prstGeom>
          <a:noFill/>
          <a:ln w="9525">
            <a:noFill/>
            <a:miter lim="800000"/>
            <a:headEnd/>
            <a:tailEnd/>
          </a:ln>
        </p:spPr>
      </p:pic>
      <p:sp>
        <p:nvSpPr>
          <p:cNvPr id="129035" name="Text Box 11"/>
          <p:cNvSpPr txBox="1">
            <a:spLocks noChangeArrowheads="1"/>
          </p:cNvSpPr>
          <p:nvPr/>
        </p:nvSpPr>
        <p:spPr bwMode="auto">
          <a:xfrm>
            <a:off x="6436893" y="1396332"/>
            <a:ext cx="2334126" cy="1096198"/>
          </a:xfrm>
          <a:prstGeom prst="rect">
            <a:avLst/>
          </a:prstGeom>
          <a:noFill/>
          <a:ln w="12699">
            <a:noFill/>
            <a:miter lim="800000"/>
            <a:headEnd/>
            <a:tailEnd/>
          </a:ln>
          <a:effectLst/>
        </p:spPr>
        <p:txBody>
          <a:bodyPr wrap="square" lIns="90488" tIns="44450" rIns="90488" bIns="44450">
            <a:spAutoFit/>
          </a:bodyPr>
          <a:lstStyle/>
          <a:p>
            <a:pPr marL="119063" indent="-119063" algn="l" rtl="0">
              <a:lnSpc>
                <a:spcPct val="95000"/>
              </a:lnSpc>
              <a:spcAft>
                <a:spcPct val="35000"/>
              </a:spcAft>
              <a:buClr>
                <a:srgbClr val="0053A1"/>
              </a:buClr>
              <a:buFontTx/>
              <a:buChar char="•"/>
            </a:pPr>
            <a:r>
              <a:rPr lang="en-US" sz="1200" kern="1200" dirty="0">
                <a:solidFill>
                  <a:srgbClr val="000000"/>
                </a:solidFill>
                <a:latin typeface="Arial"/>
                <a:ea typeface="+mn-ea"/>
                <a:cs typeface="+mn-cs"/>
              </a:rPr>
              <a:t>Phoenix, AZ headquarters</a:t>
            </a:r>
          </a:p>
          <a:p>
            <a:pPr marL="119063" indent="-119063" algn="l" rtl="0">
              <a:lnSpc>
                <a:spcPct val="95000"/>
              </a:lnSpc>
              <a:spcAft>
                <a:spcPct val="35000"/>
              </a:spcAft>
              <a:buClr>
                <a:srgbClr val="0053A1"/>
              </a:buClr>
              <a:buFontTx/>
              <a:buChar char="•"/>
            </a:pPr>
            <a:r>
              <a:rPr lang="en-US" sz="1200" kern="1200" dirty="0">
                <a:solidFill>
                  <a:srgbClr val="000000"/>
                </a:solidFill>
                <a:latin typeface="Arial"/>
                <a:ea typeface="+mn-ea"/>
                <a:cs typeface="+mn-cs"/>
              </a:rPr>
              <a:t>38,000 employees at nearly 100 locations</a:t>
            </a:r>
          </a:p>
          <a:p>
            <a:pPr marL="119063" indent="-119063" algn="l" rtl="0">
              <a:lnSpc>
                <a:spcPct val="95000"/>
              </a:lnSpc>
              <a:spcAft>
                <a:spcPct val="35000"/>
              </a:spcAft>
              <a:buClr>
                <a:srgbClr val="0053A1"/>
              </a:buClr>
              <a:buFontTx/>
              <a:buChar char="•"/>
            </a:pPr>
            <a:r>
              <a:rPr lang="en-US" sz="1200" kern="1200" dirty="0" smtClean="0">
                <a:solidFill>
                  <a:srgbClr val="000000"/>
                </a:solidFill>
                <a:latin typeface="Arial"/>
                <a:ea typeface="+mn-ea"/>
                <a:cs typeface="+mn-cs"/>
              </a:rPr>
              <a:t>$12B revenues </a:t>
            </a:r>
            <a:r>
              <a:rPr lang="en-US" sz="1200" kern="1200" dirty="0">
                <a:solidFill>
                  <a:srgbClr val="000000"/>
                </a:solidFill>
                <a:latin typeface="Arial"/>
                <a:ea typeface="+mn-ea"/>
                <a:cs typeface="+mn-cs"/>
              </a:rPr>
              <a:t/>
            </a:r>
            <a:br>
              <a:rPr lang="en-US" sz="1200" kern="1200" dirty="0">
                <a:solidFill>
                  <a:srgbClr val="000000"/>
                </a:solidFill>
                <a:latin typeface="Arial"/>
                <a:ea typeface="+mn-ea"/>
                <a:cs typeface="+mn-cs"/>
              </a:rPr>
            </a:br>
            <a:r>
              <a:rPr lang="en-US" sz="1200" kern="1200" dirty="0">
                <a:solidFill>
                  <a:srgbClr val="000000"/>
                </a:solidFill>
                <a:latin typeface="Arial"/>
                <a:ea typeface="+mn-ea"/>
                <a:cs typeface="+mn-cs"/>
              </a:rPr>
              <a:t>(</a:t>
            </a:r>
            <a:r>
              <a:rPr lang="en-US" sz="1200" kern="1200" dirty="0" smtClean="0">
                <a:solidFill>
                  <a:srgbClr val="000000"/>
                </a:solidFill>
                <a:latin typeface="Arial"/>
                <a:ea typeface="+mn-ea"/>
                <a:cs typeface="+mn-cs"/>
              </a:rPr>
              <a:t>2012)</a:t>
            </a:r>
            <a:endParaRPr lang="en-US" sz="1200" kern="1200" dirty="0">
              <a:solidFill>
                <a:srgbClr val="000000"/>
              </a:solidFill>
              <a:latin typeface="Arial"/>
              <a:ea typeface="+mn-ea"/>
              <a:cs typeface="+mn-cs"/>
            </a:endParaRPr>
          </a:p>
        </p:txBody>
      </p:sp>
      <p:sp>
        <p:nvSpPr>
          <p:cNvPr id="129037" name="Rectangle 13"/>
          <p:cNvSpPr>
            <a:spLocks noChangeArrowheads="1"/>
          </p:cNvSpPr>
          <p:nvPr/>
        </p:nvSpPr>
        <p:spPr bwMode="auto">
          <a:xfrm>
            <a:off x="189154" y="4341022"/>
            <a:ext cx="4148930" cy="1837939"/>
          </a:xfrm>
          <a:prstGeom prst="rect">
            <a:avLst/>
          </a:prstGeom>
          <a:noFill/>
          <a:ln w="12699" algn="ctr">
            <a:noFill/>
            <a:miter lim="800000"/>
            <a:headEnd/>
            <a:tailEnd/>
          </a:ln>
          <a:effectLst/>
        </p:spPr>
        <p:txBody>
          <a:bodyPr wrap="square" lIns="90488" tIns="44450" rIns="90488" bIns="44450">
            <a:spAutoFit/>
          </a:bodyPr>
          <a:lstStyle/>
          <a:p>
            <a:pPr marL="169863" indent="-169863" algn="l" rtl="0">
              <a:lnSpc>
                <a:spcPct val="95000"/>
              </a:lnSpc>
              <a:spcAft>
                <a:spcPct val="35000"/>
              </a:spcAft>
              <a:buClr>
                <a:srgbClr val="3399FF"/>
              </a:buClr>
            </a:pPr>
            <a:r>
              <a:rPr lang="en-US" sz="1600" b="1" kern="1200" dirty="0">
                <a:solidFill>
                  <a:srgbClr val="000000"/>
                </a:solidFill>
                <a:latin typeface="Arial"/>
                <a:ea typeface="+mn-ea"/>
                <a:cs typeface="+mn-cs"/>
              </a:rPr>
              <a:t>Products: </a:t>
            </a:r>
          </a:p>
          <a:p>
            <a:pPr marL="169863" indent="-169863" algn="l" rtl="0">
              <a:lnSpc>
                <a:spcPct val="95000"/>
              </a:lnSpc>
              <a:spcAft>
                <a:spcPct val="35000"/>
              </a:spcAft>
              <a:buClr>
                <a:srgbClr val="0053A1"/>
              </a:buClr>
              <a:buFontTx/>
              <a:buChar char="•"/>
            </a:pPr>
            <a:r>
              <a:rPr lang="en-US" sz="1600" kern="1200" dirty="0">
                <a:solidFill>
                  <a:srgbClr val="000000"/>
                </a:solidFill>
                <a:latin typeface="Arial"/>
                <a:ea typeface="+mn-ea"/>
                <a:cs typeface="+mn-cs"/>
              </a:rPr>
              <a:t>Integrated avionics</a:t>
            </a:r>
          </a:p>
          <a:p>
            <a:pPr marL="169863" indent="-169863" algn="l" rtl="0">
              <a:lnSpc>
                <a:spcPct val="95000"/>
              </a:lnSpc>
              <a:spcAft>
                <a:spcPct val="35000"/>
              </a:spcAft>
              <a:buClr>
                <a:srgbClr val="0053A1"/>
              </a:buClr>
              <a:buFontTx/>
              <a:buChar char="•"/>
            </a:pPr>
            <a:r>
              <a:rPr lang="en-US" sz="1600" kern="1200" dirty="0">
                <a:solidFill>
                  <a:srgbClr val="000000"/>
                </a:solidFill>
                <a:latin typeface="Arial"/>
                <a:ea typeface="+mn-ea"/>
                <a:cs typeface="+mn-cs"/>
              </a:rPr>
              <a:t>Propulsion engines </a:t>
            </a:r>
          </a:p>
          <a:p>
            <a:pPr marL="169863" indent="-169863" algn="l" rtl="0">
              <a:lnSpc>
                <a:spcPct val="95000"/>
              </a:lnSpc>
              <a:spcAft>
                <a:spcPct val="35000"/>
              </a:spcAft>
              <a:buClr>
                <a:srgbClr val="0053A1"/>
              </a:buClr>
              <a:buFontTx/>
              <a:buChar char="•"/>
            </a:pPr>
            <a:r>
              <a:rPr lang="en-US" sz="1600" kern="1200" dirty="0">
                <a:solidFill>
                  <a:srgbClr val="000000"/>
                </a:solidFill>
                <a:latin typeface="Arial"/>
                <a:ea typeface="+mn-ea"/>
                <a:cs typeface="+mn-cs"/>
              </a:rPr>
              <a:t>Aircraft and engine systems</a:t>
            </a:r>
          </a:p>
          <a:p>
            <a:pPr marL="169863" indent="-169863" algn="l" rtl="0">
              <a:lnSpc>
                <a:spcPct val="95000"/>
              </a:lnSpc>
              <a:spcAft>
                <a:spcPct val="35000"/>
              </a:spcAft>
              <a:buClr>
                <a:srgbClr val="0053A1"/>
              </a:buClr>
              <a:buFontTx/>
              <a:buChar char="•"/>
            </a:pPr>
            <a:r>
              <a:rPr lang="en-US" sz="1600" kern="1200" dirty="0">
                <a:solidFill>
                  <a:srgbClr val="000000"/>
                </a:solidFill>
                <a:latin typeface="Arial"/>
                <a:ea typeface="+mn-ea"/>
                <a:cs typeface="+mn-cs"/>
              </a:rPr>
              <a:t>Full-service solutions for airliners, B&amp;GA </a:t>
            </a:r>
            <a:r>
              <a:rPr lang="en-US" sz="1600" kern="1200" dirty="0" smtClean="0">
                <a:solidFill>
                  <a:srgbClr val="000000"/>
                </a:solidFill>
                <a:latin typeface="Arial"/>
                <a:ea typeface="+mn-ea"/>
                <a:cs typeface="+mn-cs"/>
              </a:rPr>
              <a:t>aircraft,</a:t>
            </a:r>
            <a:r>
              <a:rPr lang="en-US" sz="1600" dirty="0" smtClean="0">
                <a:solidFill>
                  <a:srgbClr val="000000"/>
                </a:solidFill>
                <a:latin typeface="Arial"/>
              </a:rPr>
              <a:t> </a:t>
            </a:r>
            <a:r>
              <a:rPr lang="en-US" sz="1600" kern="1200" dirty="0" smtClean="0">
                <a:solidFill>
                  <a:srgbClr val="000000"/>
                </a:solidFill>
                <a:latin typeface="Arial"/>
                <a:ea typeface="+mn-ea"/>
                <a:cs typeface="+mn-cs"/>
              </a:rPr>
              <a:t>military </a:t>
            </a:r>
            <a:r>
              <a:rPr lang="en-US" sz="1600" kern="1200" dirty="0">
                <a:solidFill>
                  <a:srgbClr val="000000"/>
                </a:solidFill>
                <a:latin typeface="Arial"/>
                <a:ea typeface="+mn-ea"/>
                <a:cs typeface="+mn-cs"/>
              </a:rPr>
              <a:t>aircraft and spacecraft.</a:t>
            </a:r>
          </a:p>
        </p:txBody>
      </p:sp>
      <p:sp>
        <p:nvSpPr>
          <p:cNvPr id="129038" name="Rectangle 14"/>
          <p:cNvSpPr>
            <a:spLocks noChangeArrowheads="1"/>
          </p:cNvSpPr>
          <p:nvPr/>
        </p:nvSpPr>
        <p:spPr bwMode="auto">
          <a:xfrm>
            <a:off x="6412832" y="1371601"/>
            <a:ext cx="2382252" cy="1143000"/>
          </a:xfrm>
          <a:prstGeom prst="rect">
            <a:avLst/>
          </a:prstGeom>
          <a:noFill/>
          <a:ln w="12699">
            <a:solidFill>
              <a:schemeClr val="tx1"/>
            </a:solidFill>
            <a:miter lim="800000"/>
            <a:headEnd/>
            <a:tailEnd/>
          </a:ln>
          <a:effectLst/>
        </p:spPr>
        <p:txBody>
          <a:bodyPr wrap="none" lIns="90488" tIns="44450" rIns="90488" bIns="44450" anchor="ctr"/>
          <a:lstStyle/>
          <a:p>
            <a:pPr algn="l" rtl="0"/>
            <a:endParaRPr lang="en-US" kern="1200">
              <a:solidFill>
                <a:srgbClr val="000000"/>
              </a:solidFill>
              <a:latin typeface="Arial"/>
              <a:ea typeface="+mn-ea"/>
              <a:cs typeface="+mn-cs"/>
            </a:endParaRPr>
          </a:p>
        </p:txBody>
      </p:sp>
      <p:sp>
        <p:nvSpPr>
          <p:cNvPr id="10" name="Rectangle 9"/>
          <p:cNvSpPr/>
          <p:nvPr/>
        </p:nvSpPr>
        <p:spPr bwMode="auto">
          <a:xfrm>
            <a:off x="4614531" y="2381694"/>
            <a:ext cx="1350335" cy="276446"/>
          </a:xfrm>
          <a:prstGeom prst="rect">
            <a:avLst/>
          </a:prstGeom>
          <a:solidFill>
            <a:schemeClr val="bg1"/>
          </a:solidFill>
          <a:ln w="12699" cap="flat" cmpd="sng" algn="ctr">
            <a:solidFill>
              <a:schemeClr val="bg1"/>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algn="l" rtl="0" eaLnBrk="0" fontAlgn="base" hangingPunct="0">
              <a:spcBef>
                <a:spcPct val="0"/>
              </a:spcBef>
              <a:spcAft>
                <a:spcPct val="0"/>
              </a:spcAft>
            </a:pPr>
            <a:r>
              <a:rPr lang="en-US" sz="2000" b="1" i="1" kern="1200" dirty="0">
                <a:solidFill>
                  <a:srgbClr val="FF0000"/>
                </a:solidFill>
                <a:latin typeface="Times New Roman" pitchFamily="18" charset="0"/>
                <a:ea typeface="+mn-ea"/>
                <a:cs typeface="+mn-cs"/>
              </a:rPr>
              <a:t>Safety</a:t>
            </a:r>
          </a:p>
        </p:txBody>
      </p:sp>
      <p:sp>
        <p:nvSpPr>
          <p:cNvPr id="11" name="Rectangle 10"/>
          <p:cNvSpPr/>
          <p:nvPr/>
        </p:nvSpPr>
        <p:spPr bwMode="auto">
          <a:xfrm>
            <a:off x="4564912" y="2863703"/>
            <a:ext cx="1350335" cy="276446"/>
          </a:xfrm>
          <a:prstGeom prst="rect">
            <a:avLst/>
          </a:prstGeom>
          <a:solidFill>
            <a:schemeClr val="bg1"/>
          </a:solidFill>
          <a:ln w="12699" cap="flat" cmpd="sng" algn="ctr">
            <a:solidFill>
              <a:schemeClr val="bg1"/>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algn="l" rtl="0" eaLnBrk="0" fontAlgn="base" hangingPunct="0">
              <a:spcBef>
                <a:spcPct val="0"/>
              </a:spcBef>
              <a:spcAft>
                <a:spcPct val="0"/>
              </a:spcAft>
            </a:pPr>
            <a:r>
              <a:rPr lang="en-US" sz="2000" b="1" i="1" kern="1200" dirty="0">
                <a:solidFill>
                  <a:srgbClr val="FF0000"/>
                </a:solidFill>
                <a:latin typeface="Times New Roman" pitchFamily="18" charset="0"/>
                <a:ea typeface="+mn-ea"/>
                <a:cs typeface="+mn-cs"/>
              </a:rPr>
              <a:t>Efficiency</a:t>
            </a:r>
          </a:p>
        </p:txBody>
      </p:sp>
      <p:sp>
        <p:nvSpPr>
          <p:cNvPr id="12" name="Rectangle 11"/>
          <p:cNvSpPr/>
          <p:nvPr/>
        </p:nvSpPr>
        <p:spPr bwMode="auto">
          <a:xfrm>
            <a:off x="4568454" y="4121889"/>
            <a:ext cx="1350335" cy="276446"/>
          </a:xfrm>
          <a:prstGeom prst="rect">
            <a:avLst/>
          </a:prstGeom>
          <a:solidFill>
            <a:schemeClr val="bg1"/>
          </a:solidFill>
          <a:ln w="12699" cap="flat" cmpd="sng" algn="ctr">
            <a:solidFill>
              <a:schemeClr val="bg1"/>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algn="l" rtl="0" eaLnBrk="0" fontAlgn="base" hangingPunct="0">
              <a:spcBef>
                <a:spcPct val="0"/>
              </a:spcBef>
              <a:spcAft>
                <a:spcPct val="0"/>
              </a:spcAft>
            </a:pPr>
            <a:r>
              <a:rPr lang="en-US" sz="2000" b="1" i="1" kern="1200" dirty="0">
                <a:solidFill>
                  <a:srgbClr val="FF0000"/>
                </a:solidFill>
                <a:latin typeface="Times New Roman" pitchFamily="18" charset="0"/>
                <a:ea typeface="+mn-ea"/>
                <a:cs typeface="+mn-cs"/>
              </a:rPr>
              <a:t>Situational </a:t>
            </a:r>
          </a:p>
          <a:p>
            <a:pPr algn="l" rtl="0" eaLnBrk="0" fontAlgn="base" hangingPunct="0">
              <a:spcBef>
                <a:spcPct val="0"/>
              </a:spcBef>
              <a:spcAft>
                <a:spcPct val="0"/>
              </a:spcAft>
            </a:pPr>
            <a:r>
              <a:rPr lang="en-US" sz="2000" b="1" i="1" kern="1200" dirty="0">
                <a:solidFill>
                  <a:srgbClr val="FF0000"/>
                </a:solidFill>
                <a:latin typeface="Times New Roman" pitchFamily="18" charset="0"/>
                <a:ea typeface="+mn-ea"/>
                <a:cs typeface="+mn-cs"/>
              </a:rPr>
              <a:t>Awareness</a:t>
            </a:r>
          </a:p>
        </p:txBody>
      </p:sp>
      <p:sp>
        <p:nvSpPr>
          <p:cNvPr id="13" name="Rectangle 12"/>
          <p:cNvSpPr/>
          <p:nvPr/>
        </p:nvSpPr>
        <p:spPr bwMode="auto">
          <a:xfrm>
            <a:off x="4571998" y="3381154"/>
            <a:ext cx="1350335" cy="276446"/>
          </a:xfrm>
          <a:prstGeom prst="rect">
            <a:avLst/>
          </a:prstGeom>
          <a:solidFill>
            <a:schemeClr val="bg1"/>
          </a:solidFill>
          <a:ln w="12699" cap="flat" cmpd="sng" algn="ctr">
            <a:solidFill>
              <a:schemeClr val="bg1"/>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algn="l" rtl="0" eaLnBrk="0" fontAlgn="base" hangingPunct="0">
              <a:spcBef>
                <a:spcPct val="0"/>
              </a:spcBef>
              <a:spcAft>
                <a:spcPct val="0"/>
              </a:spcAft>
            </a:pPr>
            <a:r>
              <a:rPr lang="en-US" sz="2000" b="1" i="1" kern="1200" dirty="0">
                <a:solidFill>
                  <a:srgbClr val="FF0000"/>
                </a:solidFill>
                <a:latin typeface="Times New Roman" pitchFamily="18" charset="0"/>
                <a:ea typeface="+mn-ea"/>
                <a:cs typeface="+mn-cs"/>
              </a:rPr>
              <a:t>Operational </a:t>
            </a:r>
          </a:p>
          <a:p>
            <a:pPr algn="l" rtl="0" eaLnBrk="0" fontAlgn="base" hangingPunct="0">
              <a:spcBef>
                <a:spcPct val="0"/>
              </a:spcBef>
              <a:spcAft>
                <a:spcPct val="0"/>
              </a:spcAft>
            </a:pPr>
            <a:r>
              <a:rPr lang="en-US" sz="2000" b="1" i="1" kern="1200" dirty="0">
                <a:solidFill>
                  <a:srgbClr val="FF0000"/>
                </a:solidFill>
                <a:latin typeface="Times New Roman" pitchFamily="18" charset="0"/>
                <a:ea typeface="+mn-ea"/>
                <a:cs typeface="+mn-cs"/>
              </a:rPr>
              <a:t>Readiness</a:t>
            </a:r>
          </a:p>
        </p:txBody>
      </p:sp>
      <p:sp>
        <p:nvSpPr>
          <p:cNvPr id="14" name="Rectangle 13"/>
          <p:cNvSpPr/>
          <p:nvPr/>
        </p:nvSpPr>
        <p:spPr bwMode="auto">
          <a:xfrm>
            <a:off x="4550734" y="4901610"/>
            <a:ext cx="1350335" cy="276446"/>
          </a:xfrm>
          <a:prstGeom prst="rect">
            <a:avLst/>
          </a:prstGeom>
          <a:solidFill>
            <a:schemeClr val="bg1"/>
          </a:solidFill>
          <a:ln w="12699" cap="flat" cmpd="sng" algn="ctr">
            <a:solidFill>
              <a:schemeClr val="bg1"/>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algn="l" rtl="0" eaLnBrk="0" fontAlgn="base" hangingPunct="0">
              <a:spcBef>
                <a:spcPct val="0"/>
              </a:spcBef>
              <a:spcAft>
                <a:spcPct val="0"/>
              </a:spcAft>
            </a:pPr>
            <a:r>
              <a:rPr lang="en-US" sz="2000" b="1" i="1" kern="1200" dirty="0">
                <a:solidFill>
                  <a:srgbClr val="FF0000"/>
                </a:solidFill>
                <a:latin typeface="Times New Roman" pitchFamily="18" charset="0"/>
                <a:ea typeface="+mn-ea"/>
                <a:cs typeface="+mn-cs"/>
              </a:rPr>
              <a:t>Mission </a:t>
            </a:r>
          </a:p>
          <a:p>
            <a:pPr algn="l" rtl="0" eaLnBrk="0" fontAlgn="base" hangingPunct="0">
              <a:spcBef>
                <a:spcPct val="0"/>
              </a:spcBef>
              <a:spcAft>
                <a:spcPct val="0"/>
              </a:spcAft>
            </a:pPr>
            <a:r>
              <a:rPr lang="en-US" sz="2000" b="1" i="1" kern="1200" dirty="0">
                <a:solidFill>
                  <a:srgbClr val="FF0000"/>
                </a:solidFill>
                <a:latin typeface="Times New Roman" pitchFamily="18" charset="0"/>
                <a:ea typeface="+mn-ea"/>
                <a:cs typeface="+mn-cs"/>
              </a:rPr>
              <a:t>Performance</a:t>
            </a:r>
          </a:p>
        </p:txBody>
      </p:sp>
      <p:sp>
        <p:nvSpPr>
          <p:cNvPr id="16" name="Rectangle 15"/>
          <p:cNvSpPr/>
          <p:nvPr/>
        </p:nvSpPr>
        <p:spPr bwMode="auto">
          <a:xfrm>
            <a:off x="4554278" y="5649433"/>
            <a:ext cx="1350335" cy="276446"/>
          </a:xfrm>
          <a:prstGeom prst="rect">
            <a:avLst/>
          </a:prstGeom>
          <a:solidFill>
            <a:schemeClr val="bg1"/>
          </a:solidFill>
          <a:ln w="12699" cap="flat" cmpd="sng" algn="ctr">
            <a:solidFill>
              <a:schemeClr val="bg1"/>
            </a:solidFill>
            <a:prstDash val="solid"/>
            <a:round/>
            <a:headEnd type="none" w="med" len="med"/>
            <a:tailEnd type="none" w="med" len="med"/>
          </a:ln>
          <a:effectLst/>
        </p:spPr>
        <p:txBody>
          <a:bodyPr vert="horz" wrap="none" lIns="90488" tIns="44450" rIns="90488" bIns="44450" numCol="1" rtlCol="0" anchor="t" anchorCtr="0" compatLnSpc="1">
            <a:prstTxWarp prst="textNoShape">
              <a:avLst/>
            </a:prstTxWarp>
          </a:bodyPr>
          <a:lstStyle/>
          <a:p>
            <a:pPr algn="l" rtl="0" eaLnBrk="0" fontAlgn="base" hangingPunct="0">
              <a:spcBef>
                <a:spcPct val="0"/>
              </a:spcBef>
              <a:spcAft>
                <a:spcPct val="0"/>
              </a:spcAft>
            </a:pPr>
            <a:r>
              <a:rPr lang="en-US" sz="2000" b="1" i="1" kern="1200" dirty="0">
                <a:solidFill>
                  <a:srgbClr val="FF0000"/>
                </a:solidFill>
                <a:latin typeface="Times New Roman" pitchFamily="18" charset="0"/>
                <a:ea typeface="+mn-ea"/>
                <a:cs typeface="+mn-cs"/>
              </a:rPr>
              <a:t>Budget </a:t>
            </a:r>
          </a:p>
          <a:p>
            <a:pPr algn="l" rtl="0" eaLnBrk="0" fontAlgn="base" hangingPunct="0">
              <a:spcBef>
                <a:spcPct val="0"/>
              </a:spcBef>
              <a:spcAft>
                <a:spcPct val="0"/>
              </a:spcAft>
            </a:pPr>
            <a:r>
              <a:rPr lang="en-US" sz="2000" b="1" i="1" kern="1200" dirty="0">
                <a:solidFill>
                  <a:srgbClr val="FF0000"/>
                </a:solidFill>
                <a:latin typeface="Times New Roman" pitchFamily="18" charset="0"/>
                <a:ea typeface="+mn-ea"/>
                <a:cs typeface="+mn-cs"/>
              </a:rPr>
              <a:t>Optimization</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investors.com/image/NApic0921_ph090918.jpg.cms"/>
          <p:cNvPicPr>
            <a:picLocks noChangeAspect="1" noChangeArrowheads="1"/>
          </p:cNvPicPr>
          <p:nvPr/>
        </p:nvPicPr>
        <p:blipFill>
          <a:blip r:embed="rId3" cstate="screen"/>
          <a:srcRect/>
          <a:stretch>
            <a:fillRect/>
          </a:stretch>
        </p:blipFill>
        <p:spPr bwMode="auto">
          <a:xfrm>
            <a:off x="319175" y="1350537"/>
            <a:ext cx="3872815" cy="2449347"/>
          </a:xfrm>
          <a:prstGeom prst="rect">
            <a:avLst/>
          </a:prstGeom>
          <a:noFill/>
        </p:spPr>
      </p:pic>
      <p:sp>
        <p:nvSpPr>
          <p:cNvPr id="8195" name="Rectangle 31"/>
          <p:cNvSpPr>
            <a:spLocks noGrp="1"/>
          </p:cNvSpPr>
          <p:nvPr>
            <p:ph type="title"/>
          </p:nvPr>
        </p:nvSpPr>
        <p:spPr>
          <a:xfrm>
            <a:off x="277906" y="665018"/>
            <a:ext cx="8471647" cy="475013"/>
          </a:xfrm>
        </p:spPr>
        <p:txBody>
          <a:bodyPr/>
          <a:lstStyle/>
          <a:p>
            <a:r>
              <a:rPr lang="en-US" b="1" dirty="0" smtClean="0"/>
              <a:t>Sky Connect Hardware &amp; Data Solutions</a:t>
            </a:r>
          </a:p>
        </p:txBody>
      </p:sp>
      <p:grpSp>
        <p:nvGrpSpPr>
          <p:cNvPr id="2" name="Group 21"/>
          <p:cNvGrpSpPr>
            <a:grpSpLocks/>
          </p:cNvGrpSpPr>
          <p:nvPr/>
        </p:nvGrpSpPr>
        <p:grpSpPr bwMode="auto">
          <a:xfrm>
            <a:off x="5562600" y="5029200"/>
            <a:ext cx="3082925" cy="979488"/>
            <a:chOff x="3032" y="2352"/>
            <a:chExt cx="1942" cy="617"/>
          </a:xfrm>
        </p:grpSpPr>
        <p:pic>
          <p:nvPicPr>
            <p:cNvPr id="8204" name="Picture 11" descr="sky connect NVG dialer-tracker"/>
            <p:cNvPicPr>
              <a:picLocks noChangeAspect="1" noChangeArrowheads="1"/>
            </p:cNvPicPr>
            <p:nvPr/>
          </p:nvPicPr>
          <p:blipFill>
            <a:blip r:embed="rId4" cstate="screen"/>
            <a:srcRect/>
            <a:stretch>
              <a:fillRect/>
            </a:stretch>
          </p:blipFill>
          <p:spPr bwMode="auto">
            <a:xfrm>
              <a:off x="3032" y="2352"/>
              <a:ext cx="1942" cy="432"/>
            </a:xfrm>
            <a:prstGeom prst="rect">
              <a:avLst/>
            </a:prstGeom>
            <a:noFill/>
            <a:ln w="9525">
              <a:noFill/>
              <a:miter lim="800000"/>
              <a:headEnd/>
              <a:tailEnd/>
            </a:ln>
          </p:spPr>
        </p:pic>
        <p:sp>
          <p:nvSpPr>
            <p:cNvPr id="8205" name="Rectangle 23"/>
            <p:cNvSpPr>
              <a:spLocks noChangeArrowheads="1"/>
            </p:cNvSpPr>
            <p:nvPr/>
          </p:nvSpPr>
          <p:spPr bwMode="auto">
            <a:xfrm>
              <a:off x="3176" y="2736"/>
              <a:ext cx="1652" cy="233"/>
            </a:xfrm>
            <a:prstGeom prst="rect">
              <a:avLst/>
            </a:prstGeom>
            <a:noFill/>
            <a:ln w="9525">
              <a:noFill/>
              <a:miter lim="800000"/>
              <a:headEnd/>
              <a:tailEnd/>
            </a:ln>
          </p:spPr>
          <p:txBody>
            <a:bodyPr>
              <a:spAutoFit/>
            </a:bodyPr>
            <a:lstStyle/>
            <a:p>
              <a:pPr algn="ctr"/>
              <a:r>
                <a:rPr lang="en-US" sz="1800" b="1" dirty="0"/>
                <a:t>FLEET Tracking Dialer</a:t>
              </a:r>
            </a:p>
          </p:txBody>
        </p:sp>
      </p:grpSp>
      <p:grpSp>
        <p:nvGrpSpPr>
          <p:cNvPr id="3" name="Group 18"/>
          <p:cNvGrpSpPr>
            <a:grpSpLocks/>
          </p:cNvGrpSpPr>
          <p:nvPr/>
        </p:nvGrpSpPr>
        <p:grpSpPr bwMode="auto">
          <a:xfrm>
            <a:off x="5393377" y="1326078"/>
            <a:ext cx="3276600" cy="2398713"/>
            <a:chOff x="3360" y="720"/>
            <a:chExt cx="2064" cy="1511"/>
          </a:xfrm>
        </p:grpSpPr>
        <p:pic>
          <p:nvPicPr>
            <p:cNvPr id="8206" name="Picture 31" descr="screenshot for MAP panel.png"/>
            <p:cNvPicPr>
              <a:picLocks noChangeAspect="1"/>
            </p:cNvPicPr>
            <p:nvPr/>
          </p:nvPicPr>
          <p:blipFill>
            <a:blip r:embed="rId5" cstate="screen"/>
            <a:srcRect/>
            <a:stretch>
              <a:fillRect/>
            </a:stretch>
          </p:blipFill>
          <p:spPr bwMode="auto">
            <a:xfrm>
              <a:off x="3360" y="720"/>
              <a:ext cx="1968" cy="1068"/>
            </a:xfrm>
            <a:prstGeom prst="rect">
              <a:avLst/>
            </a:prstGeom>
            <a:noFill/>
            <a:ln w="9525">
              <a:noFill/>
              <a:miter lim="800000"/>
              <a:headEnd/>
              <a:tailEnd/>
            </a:ln>
          </p:spPr>
        </p:pic>
        <p:sp>
          <p:nvSpPr>
            <p:cNvPr id="8207" name="TextBox 100"/>
            <p:cNvSpPr txBox="1">
              <a:spLocks noChangeArrowheads="1"/>
            </p:cNvSpPr>
            <p:nvPr/>
          </p:nvSpPr>
          <p:spPr bwMode="auto">
            <a:xfrm>
              <a:off x="4128" y="1824"/>
              <a:ext cx="1296" cy="407"/>
            </a:xfrm>
            <a:prstGeom prst="rect">
              <a:avLst/>
            </a:prstGeom>
            <a:noFill/>
            <a:ln w="9525">
              <a:noFill/>
              <a:miter lim="800000"/>
              <a:headEnd/>
              <a:tailEnd/>
            </a:ln>
          </p:spPr>
          <p:txBody>
            <a:bodyPr>
              <a:spAutoFit/>
            </a:bodyPr>
            <a:lstStyle/>
            <a:p>
              <a:pPr algn="ctr"/>
              <a:r>
                <a:rPr lang="en-US" sz="1800" b="1" dirty="0"/>
                <a:t>Mapping Applications</a:t>
              </a:r>
            </a:p>
          </p:txBody>
        </p:sp>
      </p:grpSp>
      <p:grpSp>
        <p:nvGrpSpPr>
          <p:cNvPr id="4" name="Group 24"/>
          <p:cNvGrpSpPr>
            <a:grpSpLocks/>
          </p:cNvGrpSpPr>
          <p:nvPr/>
        </p:nvGrpSpPr>
        <p:grpSpPr bwMode="auto">
          <a:xfrm>
            <a:off x="3305299" y="3906982"/>
            <a:ext cx="2674938" cy="1838325"/>
            <a:chOff x="3408" y="2784"/>
            <a:chExt cx="1685" cy="1158"/>
          </a:xfrm>
        </p:grpSpPr>
        <p:pic>
          <p:nvPicPr>
            <p:cNvPr id="8202" name="Picture 5" descr="MMU-II-talk-text-track-new-EMS-Logo-placement-NO-FUEL-text.png"/>
            <p:cNvPicPr>
              <a:picLocks noChangeAspect="1"/>
            </p:cNvPicPr>
            <p:nvPr/>
          </p:nvPicPr>
          <p:blipFill>
            <a:blip r:embed="rId6" cstate="screen"/>
            <a:srcRect/>
            <a:stretch>
              <a:fillRect/>
            </a:stretch>
          </p:blipFill>
          <p:spPr bwMode="auto">
            <a:xfrm>
              <a:off x="3408" y="2784"/>
              <a:ext cx="1685" cy="552"/>
            </a:xfrm>
            <a:prstGeom prst="rect">
              <a:avLst/>
            </a:prstGeom>
            <a:noFill/>
            <a:ln w="9525">
              <a:noFill/>
              <a:miter lim="800000"/>
              <a:headEnd/>
              <a:tailEnd/>
            </a:ln>
          </p:spPr>
        </p:pic>
        <p:sp>
          <p:nvSpPr>
            <p:cNvPr id="8203" name="TextBox 100"/>
            <p:cNvSpPr txBox="1">
              <a:spLocks noChangeArrowheads="1"/>
            </p:cNvSpPr>
            <p:nvPr/>
          </p:nvSpPr>
          <p:spPr bwMode="auto">
            <a:xfrm>
              <a:off x="3456" y="3360"/>
              <a:ext cx="1296" cy="582"/>
            </a:xfrm>
            <a:prstGeom prst="rect">
              <a:avLst/>
            </a:prstGeom>
            <a:noFill/>
            <a:ln w="9525">
              <a:noFill/>
              <a:miter lim="800000"/>
              <a:headEnd/>
              <a:tailEnd/>
            </a:ln>
          </p:spPr>
          <p:txBody>
            <a:bodyPr>
              <a:spAutoFit/>
            </a:bodyPr>
            <a:lstStyle/>
            <a:p>
              <a:pPr algn="ctr"/>
              <a:r>
                <a:rPr lang="en-US" sz="1800" b="1" dirty="0"/>
                <a:t>MMU-II Mission Management Unit</a:t>
              </a:r>
            </a:p>
          </p:txBody>
        </p:sp>
      </p:grpSp>
      <p:grpSp>
        <p:nvGrpSpPr>
          <p:cNvPr id="5" name="Group 16"/>
          <p:cNvGrpSpPr/>
          <p:nvPr/>
        </p:nvGrpSpPr>
        <p:grpSpPr>
          <a:xfrm>
            <a:off x="456706" y="4577396"/>
            <a:ext cx="3626017" cy="1840194"/>
            <a:chOff x="456706" y="4648646"/>
            <a:chExt cx="3626017" cy="1840194"/>
          </a:xfrm>
        </p:grpSpPr>
        <p:grpSp>
          <p:nvGrpSpPr>
            <p:cNvPr id="6" name="Group 15"/>
            <p:cNvGrpSpPr>
              <a:grpSpLocks/>
            </p:cNvGrpSpPr>
            <p:nvPr/>
          </p:nvGrpSpPr>
          <p:grpSpPr bwMode="auto">
            <a:xfrm>
              <a:off x="456706" y="4648646"/>
              <a:ext cx="3626017" cy="1840194"/>
              <a:chOff x="789" y="2983"/>
              <a:chExt cx="1838" cy="1105"/>
            </a:xfrm>
          </p:grpSpPr>
          <p:pic>
            <p:nvPicPr>
              <p:cNvPr id="8208" name="Picture 6" descr="EMS-Sky-Connect-aviation-RT-with-Antenna-low-res.png"/>
              <p:cNvPicPr>
                <a:picLocks noChangeAspect="1"/>
              </p:cNvPicPr>
              <p:nvPr/>
            </p:nvPicPr>
            <p:blipFill>
              <a:blip r:embed="rId7" cstate="screen"/>
              <a:srcRect/>
              <a:stretch>
                <a:fillRect/>
              </a:stretch>
            </p:blipFill>
            <p:spPr bwMode="auto">
              <a:xfrm>
                <a:off x="789" y="2983"/>
                <a:ext cx="1197" cy="748"/>
              </a:xfrm>
              <a:prstGeom prst="rect">
                <a:avLst/>
              </a:prstGeom>
              <a:noFill/>
              <a:ln w="9525">
                <a:noFill/>
                <a:miter lim="800000"/>
                <a:headEnd/>
                <a:tailEnd/>
              </a:ln>
            </p:spPr>
          </p:pic>
          <p:sp>
            <p:nvSpPr>
              <p:cNvPr id="8209" name="TextBox 100"/>
              <p:cNvSpPr txBox="1">
                <a:spLocks noChangeArrowheads="1"/>
              </p:cNvSpPr>
              <p:nvPr/>
            </p:nvSpPr>
            <p:spPr bwMode="auto">
              <a:xfrm>
                <a:off x="1115" y="3700"/>
                <a:ext cx="1512" cy="388"/>
              </a:xfrm>
              <a:prstGeom prst="rect">
                <a:avLst/>
              </a:prstGeom>
              <a:noFill/>
              <a:ln w="9525">
                <a:noFill/>
                <a:miter lim="800000"/>
                <a:headEnd/>
                <a:tailEnd/>
              </a:ln>
            </p:spPr>
            <p:txBody>
              <a:bodyPr wrap="square">
                <a:spAutoFit/>
              </a:bodyPr>
              <a:lstStyle/>
              <a:p>
                <a:pPr algn="ctr"/>
                <a:r>
                  <a:rPr lang="en-US" sz="1800" b="1" dirty="0" smtClean="0"/>
                  <a:t>Voice, Messaging </a:t>
                </a:r>
                <a:r>
                  <a:rPr lang="en-US" sz="1800" b="1" dirty="0"/>
                  <a:t>&amp; </a:t>
                </a:r>
                <a:br>
                  <a:rPr lang="en-US" sz="1800" b="1" dirty="0"/>
                </a:br>
                <a:r>
                  <a:rPr lang="en-US" sz="1800" b="1" dirty="0"/>
                  <a:t>Tracking Applications</a:t>
                </a:r>
              </a:p>
            </p:txBody>
          </p:sp>
        </p:grpSp>
        <p:sp>
          <p:nvSpPr>
            <p:cNvPr id="16" name="Rectangle 15"/>
            <p:cNvSpPr/>
            <p:nvPr/>
          </p:nvSpPr>
          <p:spPr bwMode="auto">
            <a:xfrm>
              <a:off x="993913" y="4691270"/>
              <a:ext cx="1298713" cy="516834"/>
            </a:xfrm>
            <a:prstGeom prst="rect">
              <a:avLst/>
            </a:prstGeom>
            <a:solidFill>
              <a:schemeClr val="tx1">
                <a:lumMod val="85000"/>
                <a:lumOff val="15000"/>
              </a:schemeClr>
            </a:solidFill>
            <a:ln w="12700" cap="flat" cmpd="sng" algn="ctr">
              <a:noFill/>
              <a:prstDash val="solid"/>
              <a:round/>
              <a:headEnd type="none" w="med" len="med"/>
              <a:tailEnd type="none" w="med" len="med"/>
            </a:ln>
            <a:effectLst/>
          </p:spPr>
          <p:txBody>
            <a:bodyPr vert="horz" wrap="none" lIns="90488" tIns="44450" rIns="90488" bIns="4445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grpSp>
      <p:sp>
        <p:nvSpPr>
          <p:cNvPr id="18" name="Oval 17"/>
          <p:cNvSpPr/>
          <p:nvPr/>
        </p:nvSpPr>
        <p:spPr bwMode="auto">
          <a:xfrm>
            <a:off x="2173184" y="5355771"/>
            <a:ext cx="450747" cy="408925"/>
          </a:xfrm>
          <a:prstGeom prst="ellipse">
            <a:avLst/>
          </a:prstGeom>
          <a:solidFill>
            <a:schemeClr val="bg2">
              <a:lumMod val="20000"/>
              <a:lumOff val="80000"/>
            </a:schemeClr>
          </a:solidFill>
          <a:ln w="12700" cap="flat" cmpd="sng" algn="ctr">
            <a:noFill/>
            <a:prstDash val="solid"/>
            <a:round/>
            <a:headEnd type="none" w="med" len="med"/>
            <a:tailEnd type="none" w="med" len="med"/>
          </a:ln>
          <a:effectLst/>
        </p:spPr>
        <p:txBody>
          <a:bodyPr vert="horz" wrap="none" lIns="90488" tIns="44450" rIns="90488" bIns="4445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568325"/>
            <a:ext cx="9144000" cy="658813"/>
          </a:xfrm>
          <a:prstGeom prst="rect">
            <a:avLst/>
          </a:prstGeom>
        </p:spPr>
        <p:txBody>
          <a:bodyPr/>
          <a:lstStyle/>
          <a:p>
            <a:pPr algn="ctr" rtl="0" eaLnBrk="0" fontAlgn="base" hangingPunct="0">
              <a:spcBef>
                <a:spcPct val="0"/>
              </a:spcBef>
              <a:spcAft>
                <a:spcPct val="0"/>
              </a:spcAft>
              <a:defRPr/>
            </a:pPr>
            <a:r>
              <a:rPr lang="en-US" sz="3200" b="1" dirty="0">
                <a:solidFill>
                  <a:srgbClr val="000000"/>
                </a:solidFill>
                <a:latin typeface="Arial"/>
                <a:ea typeface="+mn-ea"/>
                <a:cs typeface="+mn-cs"/>
              </a:rPr>
              <a:t>Helicopter EGPWS Overview</a:t>
            </a:r>
          </a:p>
        </p:txBody>
      </p:sp>
      <p:pic>
        <p:nvPicPr>
          <p:cNvPr id="32771" name="Picture 5" descr="egpws helo_white background.JPG"/>
          <p:cNvPicPr>
            <a:picLocks noChangeAspect="1"/>
          </p:cNvPicPr>
          <p:nvPr/>
        </p:nvPicPr>
        <p:blipFill>
          <a:blip r:embed="rId3"/>
          <a:srcRect/>
          <a:stretch>
            <a:fillRect/>
          </a:stretch>
        </p:blipFill>
        <p:spPr bwMode="auto">
          <a:xfrm>
            <a:off x="2982913" y="1312863"/>
            <a:ext cx="3162300" cy="2605087"/>
          </a:xfrm>
          <a:prstGeom prst="rect">
            <a:avLst/>
          </a:prstGeom>
          <a:noFill/>
          <a:ln w="9525">
            <a:noFill/>
            <a:miter lim="800000"/>
            <a:headEnd/>
            <a:tailEnd/>
          </a:ln>
        </p:spPr>
      </p:pic>
      <p:sp>
        <p:nvSpPr>
          <p:cNvPr id="7" name="TextBox 6"/>
          <p:cNvSpPr txBox="1"/>
          <p:nvPr/>
        </p:nvSpPr>
        <p:spPr>
          <a:xfrm>
            <a:off x="712788" y="2743200"/>
            <a:ext cx="1774825" cy="400110"/>
          </a:xfrm>
          <a:prstGeom prst="rect">
            <a:avLst/>
          </a:prstGeom>
          <a:noFill/>
        </p:spPr>
        <p:txBody>
          <a:bodyPr>
            <a:spAutoFit/>
          </a:bodyPr>
          <a:lstStyle/>
          <a:p>
            <a:pPr algn="ctr" rtl="0" fontAlgn="base">
              <a:spcBef>
                <a:spcPct val="0"/>
              </a:spcBef>
              <a:spcAft>
                <a:spcPct val="0"/>
              </a:spcAft>
              <a:defRPr/>
            </a:pPr>
            <a:r>
              <a:rPr lang="en-US" sz="2000" b="1" kern="1200" dirty="0">
                <a:solidFill>
                  <a:srgbClr val="000000"/>
                </a:solidFill>
                <a:latin typeface="Arial"/>
                <a:ea typeface="+mn-ea"/>
                <a:cs typeface="+mn-cs"/>
              </a:rPr>
              <a:t>Mk XXII</a:t>
            </a:r>
          </a:p>
        </p:txBody>
      </p:sp>
      <p:sp>
        <p:nvSpPr>
          <p:cNvPr id="8" name="TextBox 7"/>
          <p:cNvSpPr txBox="1"/>
          <p:nvPr/>
        </p:nvSpPr>
        <p:spPr>
          <a:xfrm>
            <a:off x="6691313" y="2671763"/>
            <a:ext cx="1776412" cy="400110"/>
          </a:xfrm>
          <a:prstGeom prst="rect">
            <a:avLst/>
          </a:prstGeom>
          <a:noFill/>
        </p:spPr>
        <p:txBody>
          <a:bodyPr>
            <a:spAutoFit/>
          </a:bodyPr>
          <a:lstStyle/>
          <a:p>
            <a:pPr algn="ctr" rtl="0" fontAlgn="base">
              <a:spcBef>
                <a:spcPct val="0"/>
              </a:spcBef>
              <a:spcAft>
                <a:spcPct val="0"/>
              </a:spcAft>
              <a:defRPr/>
            </a:pPr>
            <a:r>
              <a:rPr lang="en-US" sz="2000" b="1" kern="1200" dirty="0">
                <a:solidFill>
                  <a:srgbClr val="000000"/>
                </a:solidFill>
                <a:latin typeface="Arial"/>
                <a:ea typeface="+mn-ea"/>
                <a:cs typeface="+mn-cs"/>
              </a:rPr>
              <a:t>Mk XXI</a:t>
            </a:r>
          </a:p>
        </p:txBody>
      </p:sp>
      <p:sp>
        <p:nvSpPr>
          <p:cNvPr id="9" name="TextBox 8"/>
          <p:cNvSpPr txBox="1"/>
          <p:nvPr/>
        </p:nvSpPr>
        <p:spPr>
          <a:xfrm>
            <a:off x="158750" y="3189288"/>
            <a:ext cx="2967038" cy="1816100"/>
          </a:xfrm>
          <a:prstGeom prst="rect">
            <a:avLst/>
          </a:prstGeom>
          <a:noFill/>
        </p:spPr>
        <p:txBody>
          <a:bodyPr>
            <a:spAutoFit/>
          </a:bodyPr>
          <a:lstStyle/>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TAWS TSO C-151b Class A</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Expanded Sensor Interface</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Mid-size to Large Helicopters</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Radar Altimeter Installations</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Expanded Alerting Call-outs</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154 x 76 x 261 mm3</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1.77kg</a:t>
            </a:r>
          </a:p>
          <a:p>
            <a:pPr algn="l" rtl="0" fontAlgn="base">
              <a:spcBef>
                <a:spcPct val="0"/>
              </a:spcBef>
              <a:spcAft>
                <a:spcPct val="0"/>
              </a:spcAft>
              <a:buFont typeface="Arial" pitchFamily="34" charset="0"/>
              <a:buChar char="•"/>
              <a:defRPr/>
            </a:pPr>
            <a:endParaRPr lang="en-US" sz="1400" kern="1200" dirty="0">
              <a:solidFill>
                <a:srgbClr val="000000"/>
              </a:solidFill>
              <a:latin typeface="Arial"/>
              <a:ea typeface="+mn-ea"/>
              <a:cs typeface="+mn-cs"/>
            </a:endParaRPr>
          </a:p>
        </p:txBody>
      </p:sp>
      <p:sp>
        <p:nvSpPr>
          <p:cNvPr id="10" name="TextBox 9"/>
          <p:cNvSpPr txBox="1"/>
          <p:nvPr/>
        </p:nvSpPr>
        <p:spPr>
          <a:xfrm>
            <a:off x="6176963" y="3160713"/>
            <a:ext cx="2967037" cy="1816100"/>
          </a:xfrm>
          <a:prstGeom prst="rect">
            <a:avLst/>
          </a:prstGeom>
          <a:noFill/>
        </p:spPr>
        <p:txBody>
          <a:bodyPr>
            <a:spAutoFit/>
          </a:bodyPr>
          <a:lstStyle/>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TAWS TSO C-151b Class B</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Limited Sensor Interface</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Small to Mid-Size Helicopters</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No Radar Altimeter Installations</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Basic Alerting Call-outs</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100 x 69 x 159 mm3</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0.72 kg</a:t>
            </a:r>
          </a:p>
          <a:p>
            <a:pPr algn="l" rtl="0" fontAlgn="base">
              <a:spcBef>
                <a:spcPct val="0"/>
              </a:spcBef>
              <a:spcAft>
                <a:spcPct val="0"/>
              </a:spcAft>
              <a:buFont typeface="Arial" pitchFamily="34" charset="0"/>
              <a:buChar char="•"/>
              <a:defRPr/>
            </a:pPr>
            <a:endParaRPr lang="en-US" sz="1400" kern="1200" dirty="0">
              <a:solidFill>
                <a:srgbClr val="000000"/>
              </a:solidFill>
              <a:latin typeface="Arial"/>
              <a:ea typeface="+mn-ea"/>
              <a:cs typeface="+mn-cs"/>
            </a:endParaRPr>
          </a:p>
        </p:txBody>
      </p:sp>
      <p:sp>
        <p:nvSpPr>
          <p:cNvPr id="11" name="TextBox 10"/>
          <p:cNvSpPr txBox="1"/>
          <p:nvPr/>
        </p:nvSpPr>
        <p:spPr>
          <a:xfrm>
            <a:off x="3235325" y="4398963"/>
            <a:ext cx="2967038" cy="1168400"/>
          </a:xfrm>
          <a:prstGeom prst="rect">
            <a:avLst/>
          </a:prstGeom>
          <a:noFill/>
        </p:spPr>
        <p:txBody>
          <a:bodyPr>
            <a:spAutoFit/>
          </a:bodyPr>
          <a:lstStyle/>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Regional Terrain Database</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Small, Lightweight, Flange Mount</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Terrain Display Output</a:t>
            </a:r>
          </a:p>
          <a:p>
            <a:pPr algn="l" rtl="0" fontAlgn="base">
              <a:spcBef>
                <a:spcPct val="0"/>
              </a:spcBef>
              <a:spcAft>
                <a:spcPct val="0"/>
              </a:spcAft>
              <a:buFont typeface="Arial" pitchFamily="34" charset="0"/>
              <a:buChar char="•"/>
              <a:defRPr/>
            </a:pPr>
            <a:r>
              <a:rPr lang="en-US" sz="1400" kern="1200" dirty="0">
                <a:solidFill>
                  <a:srgbClr val="000000"/>
                </a:solidFill>
                <a:latin typeface="Arial"/>
                <a:ea typeface="+mn-ea"/>
                <a:cs typeface="+mn-cs"/>
              </a:rPr>
              <a:t> Internal GPS Card</a:t>
            </a:r>
          </a:p>
          <a:p>
            <a:pPr algn="l" rtl="0" fontAlgn="base">
              <a:spcBef>
                <a:spcPct val="0"/>
              </a:spcBef>
              <a:spcAft>
                <a:spcPct val="0"/>
              </a:spcAft>
              <a:buFont typeface="Arial" pitchFamily="34" charset="0"/>
              <a:buChar char="•"/>
              <a:defRPr/>
            </a:pPr>
            <a:endParaRPr lang="en-US" sz="1400" kern="1200" dirty="0">
              <a:solidFill>
                <a:srgbClr val="000000"/>
              </a:solidFill>
              <a:latin typeface="Arial"/>
              <a:ea typeface="+mn-ea"/>
              <a:cs typeface="+mn-cs"/>
            </a:endParaRPr>
          </a:p>
        </p:txBody>
      </p:sp>
      <p:sp>
        <p:nvSpPr>
          <p:cNvPr id="12" name="TextBox 11"/>
          <p:cNvSpPr txBox="1"/>
          <p:nvPr/>
        </p:nvSpPr>
        <p:spPr>
          <a:xfrm>
            <a:off x="3516313" y="4025900"/>
            <a:ext cx="2416175" cy="400110"/>
          </a:xfrm>
          <a:prstGeom prst="rect">
            <a:avLst/>
          </a:prstGeom>
          <a:noFill/>
        </p:spPr>
        <p:txBody>
          <a:bodyPr>
            <a:spAutoFit/>
          </a:bodyPr>
          <a:lstStyle/>
          <a:p>
            <a:pPr algn="ctr" rtl="0" fontAlgn="base">
              <a:spcBef>
                <a:spcPct val="0"/>
              </a:spcBef>
              <a:spcAft>
                <a:spcPct val="0"/>
              </a:spcAft>
              <a:defRPr/>
            </a:pPr>
            <a:r>
              <a:rPr lang="en-US" sz="2000" b="1" kern="1200" dirty="0">
                <a:solidFill>
                  <a:srgbClr val="000000"/>
                </a:solidFill>
                <a:latin typeface="Arial"/>
                <a:ea typeface="+mn-ea"/>
                <a:cs typeface="+mn-cs"/>
              </a:rPr>
              <a:t>Common Features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descr="CAS67.JPG"/>
          <p:cNvPicPr>
            <a:picLocks noChangeAspect="1"/>
          </p:cNvPicPr>
          <p:nvPr/>
        </p:nvPicPr>
        <p:blipFill>
          <a:blip r:embed="rId3">
            <a:lum bright="60000" contrast="40000"/>
          </a:blip>
          <a:stretch>
            <a:fillRect/>
          </a:stretch>
        </p:blipFill>
        <p:spPr>
          <a:xfrm>
            <a:off x="685380" y="1311003"/>
            <a:ext cx="8250703" cy="4731586"/>
          </a:xfrm>
          <a:prstGeom prst="rect">
            <a:avLst/>
          </a:prstGeom>
        </p:spPr>
      </p:pic>
      <p:sp>
        <p:nvSpPr>
          <p:cNvPr id="6" name="Title 1"/>
          <p:cNvSpPr txBox="1">
            <a:spLocks/>
          </p:cNvSpPr>
          <p:nvPr/>
        </p:nvSpPr>
        <p:spPr>
          <a:xfrm>
            <a:off x="171450" y="588963"/>
            <a:ext cx="8515350" cy="525462"/>
          </a:xfrm>
          <a:prstGeom prst="rect">
            <a:avLst/>
          </a:prstGeom>
        </p:spPr>
        <p:txBody>
          <a:bodyPr lIns="91374" tIns="45687" rIns="91374" bIns="45687"/>
          <a:lstStyle/>
          <a:p>
            <a:pPr algn="ctr" rtl="0" eaLnBrk="0" fontAlgn="base" hangingPunct="0">
              <a:spcBef>
                <a:spcPct val="0"/>
              </a:spcBef>
              <a:spcAft>
                <a:spcPct val="0"/>
              </a:spcAft>
              <a:defRPr/>
            </a:pPr>
            <a:r>
              <a:rPr lang="en-US" sz="3200" b="1" dirty="0" smtClean="0">
                <a:solidFill>
                  <a:srgbClr val="000000"/>
                </a:solidFill>
                <a:latin typeface="Arial"/>
                <a:ea typeface="+mn-ea"/>
                <a:cs typeface="+mn-cs"/>
              </a:rPr>
              <a:t>Helicopter TCAS Overview</a:t>
            </a:r>
            <a:endParaRPr lang="en-US" sz="3200" b="1" dirty="0">
              <a:solidFill>
                <a:srgbClr val="000000"/>
              </a:solidFill>
              <a:latin typeface="Arial"/>
              <a:ea typeface="+mn-ea"/>
              <a:cs typeface="+mn-cs"/>
            </a:endParaRPr>
          </a:p>
        </p:txBody>
      </p:sp>
      <p:sp>
        <p:nvSpPr>
          <p:cNvPr id="5" name="Content Placeholder 4"/>
          <p:cNvSpPr>
            <a:spLocks noGrp="1"/>
          </p:cNvSpPr>
          <p:nvPr>
            <p:ph idx="1"/>
          </p:nvPr>
        </p:nvSpPr>
        <p:spPr>
          <a:xfrm>
            <a:off x="409575" y="1301750"/>
            <a:ext cx="8229600" cy="4525963"/>
          </a:xfrm>
        </p:spPr>
        <p:txBody>
          <a:bodyPr/>
          <a:lstStyle/>
          <a:p>
            <a:pPr marL="0" lvl="1">
              <a:spcBef>
                <a:spcPts val="300"/>
              </a:spcBef>
              <a:buClr>
                <a:srgbClr val="C00000"/>
              </a:buClr>
            </a:pPr>
            <a:r>
              <a:rPr lang="en-US" sz="2000" b="1" dirty="0" smtClean="0"/>
              <a:t>Meets all TCAS II change 7.0 / ACAS II requirements</a:t>
            </a:r>
          </a:p>
          <a:p>
            <a:pPr marL="0" lvl="1">
              <a:spcBef>
                <a:spcPts val="300"/>
              </a:spcBef>
              <a:buClr>
                <a:srgbClr val="C00000"/>
              </a:buClr>
            </a:pPr>
            <a:endParaRPr lang="en-US" sz="2000" b="1" dirty="0" smtClean="0"/>
          </a:p>
          <a:p>
            <a:pPr marL="0" lvl="1">
              <a:spcBef>
                <a:spcPts val="300"/>
              </a:spcBef>
              <a:buClr>
                <a:srgbClr val="C00000"/>
              </a:buClr>
            </a:pPr>
            <a:r>
              <a:rPr lang="en-US" sz="2000" b="1" dirty="0" smtClean="0"/>
              <a:t>High reliability … low life-cycle cost, low maintenance.  TCAS field diagnostics software</a:t>
            </a:r>
          </a:p>
          <a:p>
            <a:pPr marL="0" lvl="1">
              <a:spcBef>
                <a:spcPts val="300"/>
              </a:spcBef>
              <a:buClr>
                <a:srgbClr val="C00000"/>
              </a:buClr>
            </a:pPr>
            <a:endParaRPr lang="en-US" sz="2000" b="1" dirty="0" smtClean="0"/>
          </a:p>
          <a:p>
            <a:pPr marL="0" lvl="1">
              <a:spcBef>
                <a:spcPts val="300"/>
              </a:spcBef>
              <a:buClr>
                <a:srgbClr val="C00000"/>
              </a:buClr>
            </a:pPr>
            <a:r>
              <a:rPr lang="en-US" sz="2000" b="1" dirty="0" smtClean="0"/>
              <a:t>Elementary and Enhanced Surveillance / ADS-B Out</a:t>
            </a:r>
          </a:p>
          <a:p>
            <a:pPr marL="0" lvl="1">
              <a:spcBef>
                <a:spcPts val="300"/>
              </a:spcBef>
              <a:buClr>
                <a:srgbClr val="C00000"/>
              </a:buClr>
            </a:pPr>
            <a:endParaRPr lang="en-US" sz="2000" b="1" dirty="0" smtClean="0"/>
          </a:p>
          <a:p>
            <a:pPr marL="0" lvl="1">
              <a:spcBef>
                <a:spcPts val="300"/>
              </a:spcBef>
              <a:buClr>
                <a:srgbClr val="C00000"/>
              </a:buClr>
            </a:pPr>
            <a:r>
              <a:rPr lang="en-US" sz="2000" b="1" dirty="0" smtClean="0"/>
              <a:t>Diversity and Non-Diversity Installations</a:t>
            </a:r>
          </a:p>
          <a:p>
            <a:pPr marL="0" lvl="1">
              <a:spcBef>
                <a:spcPts val="300"/>
              </a:spcBef>
              <a:buClr>
                <a:srgbClr val="C00000"/>
              </a:buClr>
            </a:pPr>
            <a:endParaRPr lang="en-US" sz="2000" b="1" dirty="0" smtClean="0"/>
          </a:p>
          <a:p>
            <a:pPr marL="0" lvl="1">
              <a:spcBef>
                <a:spcPts val="300"/>
              </a:spcBef>
              <a:buClr>
                <a:srgbClr val="C00000"/>
              </a:buClr>
            </a:pPr>
            <a:r>
              <a:rPr lang="en-US" sz="2000" b="1" dirty="0" smtClean="0"/>
              <a:t>Change 7.1 release in 2013</a:t>
            </a:r>
          </a:p>
          <a:p>
            <a:pPr marL="0" lvl="1">
              <a:spcBef>
                <a:spcPts val="300"/>
              </a:spcBef>
              <a:buClr>
                <a:srgbClr val="C00000"/>
              </a:buClr>
            </a:pPr>
            <a:endParaRPr lang="en-US" sz="2000" b="1" dirty="0" smtClean="0"/>
          </a:p>
          <a:p>
            <a:pPr marL="0" lvl="1">
              <a:spcBef>
                <a:spcPts val="300"/>
              </a:spcBef>
              <a:buClr>
                <a:srgbClr val="C00000"/>
              </a:buClr>
            </a:pPr>
            <a:r>
              <a:rPr lang="en-US" sz="2000" b="1" dirty="0" smtClean="0"/>
              <a:t>Over 10,000 installations on fixed wing and rotary wing aircraft.</a:t>
            </a:r>
          </a:p>
          <a:p>
            <a:pPr marL="0" lvl="1">
              <a:spcBef>
                <a:spcPts val="300"/>
              </a:spcBef>
              <a:buClr>
                <a:srgbClr val="C00000"/>
              </a:buClr>
            </a:pPr>
            <a:endParaRPr lang="en-US" sz="2000" b="1" dirty="0" smtClean="0"/>
          </a:p>
          <a:p>
            <a:pPr marL="0" lvl="1">
              <a:spcBef>
                <a:spcPts val="300"/>
              </a:spcBef>
              <a:buClr>
                <a:srgbClr val="C00000"/>
              </a:buClr>
            </a:pPr>
            <a:r>
              <a:rPr lang="en-US" sz="2000" b="1" dirty="0" smtClean="0"/>
              <a:t>Honeywell invented TCAS II / ACAS II, which is the basis of all Collision Avoidance systems </a:t>
            </a:r>
            <a:r>
              <a:rPr lang="en-US" sz="2000" b="1" dirty="0" smtClean="0"/>
              <a:t>today</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3" name="Rectangle 3"/>
          <p:cNvSpPr>
            <a:spLocks noGrp="1" noChangeArrowheads="1"/>
          </p:cNvSpPr>
          <p:nvPr>
            <p:ph type="title"/>
          </p:nvPr>
        </p:nvSpPr>
        <p:spPr bwMode="auto">
          <a:xfrm>
            <a:off x="425450" y="599248"/>
            <a:ext cx="7997825" cy="468313"/>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t>Helicopter Weather Radar Overview</a:t>
            </a:r>
            <a:endParaRPr lang="en-US" b="1" dirty="0"/>
          </a:p>
        </p:txBody>
      </p:sp>
      <p:sp>
        <p:nvSpPr>
          <p:cNvPr id="752644" name="Rectangle 4"/>
          <p:cNvSpPr>
            <a:spLocks noGrp="1" noChangeArrowheads="1"/>
          </p:cNvSpPr>
          <p:nvPr>
            <p:ph type="body" idx="1"/>
          </p:nvPr>
        </p:nvSpPr>
        <p:spPr bwMode="auto">
          <a:xfrm>
            <a:off x="0" y="1351170"/>
            <a:ext cx="5483225" cy="4699000"/>
          </a:xfrm>
          <a:noFill/>
          <a:ln>
            <a:miter lim="800000"/>
            <a:headEnd/>
            <a:tailEnd/>
          </a:ln>
        </p:spPr>
        <p:txBody>
          <a:bodyPr vert="horz" wrap="square" lIns="91440" tIns="45720" rIns="91440" bIns="45720" numCol="1" anchor="t" anchorCtr="0" compatLnSpc="1">
            <a:prstTxWarp prst="textNoShape">
              <a:avLst/>
            </a:prstTxWarp>
          </a:bodyPr>
          <a:lstStyle/>
          <a:p>
            <a:pPr marL="174625" indent="-174625">
              <a:lnSpc>
                <a:spcPct val="90000"/>
              </a:lnSpc>
              <a:buClr>
                <a:srgbClr val="C00000"/>
              </a:buClr>
            </a:pPr>
            <a:r>
              <a:rPr lang="en-US" sz="2400" b="1" dirty="0" smtClean="0"/>
              <a:t>RDR </a:t>
            </a:r>
            <a:r>
              <a:rPr lang="en-US" sz="2400" b="1" dirty="0" smtClean="0"/>
              <a:t>2100</a:t>
            </a:r>
            <a:endParaRPr lang="en-US" sz="2400" b="1" dirty="0"/>
          </a:p>
          <a:p>
            <a:pPr marL="457200" lvl="1" indent="-168275">
              <a:lnSpc>
                <a:spcPct val="90000"/>
              </a:lnSpc>
              <a:spcBef>
                <a:spcPts val="600"/>
              </a:spcBef>
            </a:pPr>
            <a:r>
              <a:rPr lang="en-US" sz="2000" b="1" dirty="0" smtClean="0"/>
              <a:t>6 </a:t>
            </a:r>
            <a:r>
              <a:rPr lang="en-US" sz="2000" b="1" dirty="0" smtClean="0"/>
              <a:t>kW Transmitter</a:t>
            </a:r>
            <a:endParaRPr lang="en-US" sz="2000" b="1" dirty="0"/>
          </a:p>
          <a:p>
            <a:pPr marL="457200" lvl="1" indent="-168275">
              <a:lnSpc>
                <a:spcPct val="90000"/>
              </a:lnSpc>
              <a:spcBef>
                <a:spcPts val="600"/>
              </a:spcBef>
            </a:pPr>
            <a:r>
              <a:rPr lang="en-US" sz="2000" b="1" dirty="0" smtClean="0"/>
              <a:t>Meets Weather Detection requirements for small, weight sensitive aircraft</a:t>
            </a:r>
          </a:p>
          <a:p>
            <a:pPr marL="457200" lvl="1" indent="-168275">
              <a:lnSpc>
                <a:spcPct val="90000"/>
              </a:lnSpc>
              <a:spcBef>
                <a:spcPts val="600"/>
              </a:spcBef>
            </a:pPr>
            <a:r>
              <a:rPr lang="en-US" sz="2000" b="1" dirty="0" smtClean="0"/>
              <a:t>No remote-mounted electronics, Receiver and Transmitter are contained in the base</a:t>
            </a:r>
            <a:endParaRPr lang="en-US" sz="2000" b="1" dirty="0"/>
          </a:p>
          <a:p>
            <a:pPr marL="457200" lvl="1" indent="-168275">
              <a:lnSpc>
                <a:spcPct val="90000"/>
              </a:lnSpc>
              <a:spcBef>
                <a:spcPts val="600"/>
              </a:spcBef>
            </a:pPr>
            <a:r>
              <a:rPr lang="en-US" sz="2000" b="1" dirty="0" smtClean="0"/>
              <a:t>Low Price, Good Value for basic Weather </a:t>
            </a:r>
            <a:r>
              <a:rPr lang="en-US" sz="2000" b="1" dirty="0" smtClean="0"/>
              <a:t>Radar</a:t>
            </a:r>
          </a:p>
          <a:p>
            <a:pPr marL="457200" lvl="1" indent="-168275">
              <a:lnSpc>
                <a:spcPct val="90000"/>
              </a:lnSpc>
              <a:spcBef>
                <a:spcPts val="600"/>
              </a:spcBef>
            </a:pPr>
            <a:r>
              <a:rPr lang="en-US" sz="2000" b="1" dirty="0" smtClean="0"/>
              <a:t>Full Featured</a:t>
            </a:r>
          </a:p>
          <a:p>
            <a:pPr marL="746125" lvl="2" indent="-168275">
              <a:lnSpc>
                <a:spcPct val="90000"/>
              </a:lnSpc>
              <a:spcBef>
                <a:spcPts val="600"/>
              </a:spcBef>
            </a:pPr>
            <a:r>
              <a:rPr lang="en-US" b="1" dirty="0" smtClean="0"/>
              <a:t>Vertical Profile</a:t>
            </a:r>
          </a:p>
          <a:p>
            <a:pPr marL="746125" lvl="2" indent="-168275">
              <a:lnSpc>
                <a:spcPct val="90000"/>
              </a:lnSpc>
              <a:spcBef>
                <a:spcPts val="600"/>
              </a:spcBef>
            </a:pPr>
            <a:r>
              <a:rPr lang="en-US" b="1" dirty="0" smtClean="0"/>
              <a:t>4-color Weather</a:t>
            </a:r>
          </a:p>
          <a:p>
            <a:pPr marL="746125" lvl="2" indent="-168275">
              <a:lnSpc>
                <a:spcPct val="90000"/>
              </a:lnSpc>
              <a:spcBef>
                <a:spcPts val="600"/>
              </a:spcBef>
            </a:pPr>
            <a:r>
              <a:rPr lang="en-US" b="1" dirty="0" smtClean="0"/>
              <a:t>Target Alerting</a:t>
            </a:r>
          </a:p>
          <a:p>
            <a:pPr marL="746125" lvl="2" indent="-168275">
              <a:lnSpc>
                <a:spcPct val="90000"/>
              </a:lnSpc>
              <a:spcBef>
                <a:spcPts val="600"/>
              </a:spcBef>
            </a:pPr>
            <a:r>
              <a:rPr lang="en-US" b="1" dirty="0" smtClean="0"/>
              <a:t>Antenna Stabilization</a:t>
            </a:r>
          </a:p>
          <a:p>
            <a:pPr marL="457200" lvl="1" indent="-168275">
              <a:lnSpc>
                <a:spcPct val="90000"/>
              </a:lnSpc>
              <a:spcBef>
                <a:spcPts val="600"/>
              </a:spcBef>
            </a:pPr>
            <a:r>
              <a:rPr lang="en-US" sz="2000" b="1" dirty="0" smtClean="0"/>
              <a:t>Highest Number of Installations on Helicopters</a:t>
            </a:r>
            <a:endParaRPr lang="en-US" sz="2000" b="1" dirty="0"/>
          </a:p>
          <a:p>
            <a:pPr marL="457200" lvl="1" indent="-168275">
              <a:lnSpc>
                <a:spcPct val="90000"/>
              </a:lnSpc>
            </a:pPr>
            <a:endParaRPr lang="en-US" dirty="0">
              <a:solidFill>
                <a:srgbClr val="FC0128"/>
              </a:solidFill>
            </a:endParaRPr>
          </a:p>
        </p:txBody>
      </p:sp>
      <p:sp>
        <p:nvSpPr>
          <p:cNvPr id="752645" name="Text Box 5"/>
          <p:cNvSpPr txBox="1">
            <a:spLocks noChangeArrowheads="1"/>
          </p:cNvSpPr>
          <p:nvPr/>
        </p:nvSpPr>
        <p:spPr bwMode="auto">
          <a:xfrm>
            <a:off x="3276599" y="4191000"/>
            <a:ext cx="3565345" cy="1323439"/>
          </a:xfrm>
          <a:prstGeom prst="rect">
            <a:avLst/>
          </a:prstGeom>
          <a:noFill/>
          <a:ln w="63500" cmpd="thinThick">
            <a:solidFill>
              <a:schemeClr val="hlink"/>
            </a:solidFill>
            <a:miter lim="800000"/>
            <a:headEnd/>
            <a:tailEnd/>
          </a:ln>
          <a:effectLst/>
        </p:spPr>
        <p:txBody>
          <a:bodyPr wrap="square">
            <a:spAutoFit/>
          </a:bodyPr>
          <a:lstStyle/>
          <a:p>
            <a:pPr marL="342900" lvl="1" indent="-114300"/>
            <a:r>
              <a:rPr lang="en-US" sz="1600" b="1" u="sng" dirty="0" smtClean="0">
                <a:solidFill>
                  <a:prstClr val="black"/>
                </a:solidFill>
                <a:cs typeface="Arial" charset="0"/>
              </a:rPr>
              <a:t>Helicopter Installations </a:t>
            </a:r>
            <a:r>
              <a:rPr lang="en-US" sz="1600" b="1" u="sng" dirty="0">
                <a:solidFill>
                  <a:prstClr val="black"/>
                </a:solidFill>
                <a:cs typeface="Arial" charset="0"/>
              </a:rPr>
              <a:t>Include:</a:t>
            </a:r>
          </a:p>
          <a:p>
            <a:pPr marL="342900" lvl="1" indent="-114300">
              <a:buFontTx/>
              <a:buChar char="•"/>
            </a:pPr>
            <a:r>
              <a:rPr lang="en-US" sz="1600" b="1" dirty="0" smtClean="0">
                <a:solidFill>
                  <a:prstClr val="black"/>
                </a:solidFill>
                <a:cs typeface="Arial" charset="0"/>
              </a:rPr>
              <a:t>AW 109</a:t>
            </a:r>
            <a:endParaRPr lang="en-US" sz="1600" b="1" dirty="0">
              <a:solidFill>
                <a:prstClr val="black"/>
              </a:solidFill>
              <a:cs typeface="Arial" charset="0"/>
            </a:endParaRPr>
          </a:p>
          <a:p>
            <a:pPr marL="342900" lvl="1" indent="-114300">
              <a:buFontTx/>
              <a:buChar char="•"/>
            </a:pPr>
            <a:r>
              <a:rPr lang="en-US" sz="1600" b="1" dirty="0" smtClean="0">
                <a:solidFill>
                  <a:prstClr val="black"/>
                </a:solidFill>
                <a:cs typeface="Arial" charset="0"/>
              </a:rPr>
              <a:t>AS 350/355/365</a:t>
            </a:r>
          </a:p>
          <a:p>
            <a:pPr marL="342900" lvl="1" indent="-114300">
              <a:buFontTx/>
              <a:buChar char="•"/>
            </a:pPr>
            <a:r>
              <a:rPr lang="en-US" sz="1600" b="1" dirty="0" smtClean="0">
                <a:solidFill>
                  <a:prstClr val="black"/>
                </a:solidFill>
                <a:cs typeface="Arial" charset="0"/>
              </a:rPr>
              <a:t>B 212</a:t>
            </a:r>
            <a:endParaRPr lang="en-US" sz="1600" b="1" dirty="0">
              <a:solidFill>
                <a:prstClr val="black"/>
              </a:solidFill>
              <a:cs typeface="Arial" charset="0"/>
            </a:endParaRPr>
          </a:p>
          <a:p>
            <a:pPr marL="342900" lvl="1" indent="-114300">
              <a:buFontTx/>
              <a:buChar char="•"/>
            </a:pPr>
            <a:r>
              <a:rPr lang="en-US" sz="1600" b="1" dirty="0" smtClean="0">
                <a:solidFill>
                  <a:prstClr val="black"/>
                </a:solidFill>
                <a:cs typeface="Arial" charset="0"/>
              </a:rPr>
              <a:t>EC 135/145/155</a:t>
            </a:r>
            <a:endParaRPr lang="en-US" sz="3200" b="1" dirty="0">
              <a:solidFill>
                <a:srgbClr val="EF0E0E"/>
              </a:solidFill>
              <a:cs typeface="Arial" charset="0"/>
            </a:endParaRPr>
          </a:p>
        </p:txBody>
      </p:sp>
      <p:pic>
        <p:nvPicPr>
          <p:cNvPr id="7" name="Picture 6" descr="ART 2000.jpg"/>
          <p:cNvPicPr>
            <a:picLocks noChangeAspect="1"/>
          </p:cNvPicPr>
          <p:nvPr/>
        </p:nvPicPr>
        <p:blipFill>
          <a:blip r:embed="rId3" cstate="screen"/>
          <a:srcRect/>
          <a:stretch>
            <a:fillRect/>
          </a:stretch>
        </p:blipFill>
        <p:spPr bwMode="auto">
          <a:xfrm>
            <a:off x="6132222" y="1313316"/>
            <a:ext cx="2643478" cy="2610984"/>
          </a:xfrm>
          <a:prstGeom prst="rect">
            <a:avLst/>
          </a:prstGeom>
          <a:noFill/>
          <a:ln w="9525">
            <a:noFill/>
            <a:miter lim="800000"/>
            <a:headEnd/>
            <a:tailEnd/>
          </a:ln>
        </p:spPr>
      </p:pic>
      <p:pic>
        <p:nvPicPr>
          <p:cNvPr id="6" name="Picture 5" descr="P1000183.JPG"/>
          <p:cNvPicPr>
            <a:picLocks noChangeAspect="1"/>
          </p:cNvPicPr>
          <p:nvPr/>
        </p:nvPicPr>
        <p:blipFill>
          <a:blip r:embed="rId4" cstate="screen"/>
          <a:stretch>
            <a:fillRect/>
          </a:stretch>
        </p:blipFill>
        <p:spPr>
          <a:xfrm>
            <a:off x="7032273" y="4013199"/>
            <a:ext cx="1715204" cy="228693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614363"/>
            <a:ext cx="8515350" cy="525462"/>
          </a:xfrm>
        </p:spPr>
        <p:txBody>
          <a:bodyPr/>
          <a:lstStyle/>
          <a:p>
            <a:r>
              <a:rPr lang="en-US" b="1" dirty="0" smtClean="0">
                <a:latin typeface="+mn-lt"/>
              </a:rPr>
              <a:t>Helicopter Radar Altimeter Overview</a:t>
            </a:r>
            <a:endParaRPr lang="en-US" b="1" dirty="0">
              <a:latin typeface="+mn-lt"/>
            </a:endParaRPr>
          </a:p>
        </p:txBody>
      </p:sp>
      <p:sp>
        <p:nvSpPr>
          <p:cNvPr id="5" name="TextBox 4"/>
          <p:cNvSpPr txBox="1"/>
          <p:nvPr/>
        </p:nvSpPr>
        <p:spPr>
          <a:xfrm>
            <a:off x="0" y="1209675"/>
            <a:ext cx="8829675" cy="4955203"/>
          </a:xfrm>
          <a:prstGeom prst="rect">
            <a:avLst/>
          </a:prstGeom>
          <a:noFill/>
        </p:spPr>
        <p:txBody>
          <a:bodyPr wrap="square" rtlCol="0">
            <a:spAutoFit/>
          </a:bodyPr>
          <a:lstStyle/>
          <a:p>
            <a:pPr>
              <a:buFont typeface="Arial" pitchFamily="34" charset="0"/>
              <a:buChar char="•"/>
            </a:pPr>
            <a:r>
              <a:rPr lang="en-US" dirty="0" smtClean="0">
                <a:latin typeface="+mn-lt"/>
              </a:rPr>
              <a:t> </a:t>
            </a:r>
            <a:r>
              <a:rPr lang="en-US" b="1" dirty="0" smtClean="0">
                <a:latin typeface="+mn-lt"/>
              </a:rPr>
              <a:t>Superior Performance</a:t>
            </a:r>
          </a:p>
          <a:p>
            <a:pPr lvl="1"/>
            <a:r>
              <a:rPr lang="en-US" sz="2000" dirty="0" smtClean="0">
                <a:latin typeface="+mn-lt"/>
              </a:rPr>
              <a:t>-10 to +2500 ft AGL indication</a:t>
            </a:r>
          </a:p>
          <a:p>
            <a:pPr lvl="1"/>
            <a:r>
              <a:rPr lang="en-US" sz="2000" dirty="0" smtClean="0">
                <a:latin typeface="+mn-lt"/>
              </a:rPr>
              <a:t>+/- 5 ft or +/- 5% accuracy from 0-500 ft AGL</a:t>
            </a:r>
          </a:p>
          <a:p>
            <a:pPr lvl="1"/>
            <a:r>
              <a:rPr lang="en-US" sz="2000" dirty="0" smtClean="0">
                <a:latin typeface="+mn-lt"/>
              </a:rPr>
              <a:t>Analog and digital (A429) outputs</a:t>
            </a:r>
          </a:p>
          <a:p>
            <a:pPr lvl="1"/>
            <a:r>
              <a:rPr lang="en-US" sz="2000" dirty="0" smtClean="0">
                <a:latin typeface="+mn-lt"/>
              </a:rPr>
              <a:t>DH indication and trip output</a:t>
            </a:r>
          </a:p>
          <a:p>
            <a:pPr>
              <a:buFont typeface="Arial" pitchFamily="34" charset="0"/>
              <a:buChar char="•"/>
            </a:pPr>
            <a:r>
              <a:rPr lang="en-US" b="1" dirty="0" smtClean="0">
                <a:latin typeface="+mn-lt"/>
              </a:rPr>
              <a:t> Easy to Install</a:t>
            </a:r>
          </a:p>
          <a:p>
            <a:pPr lvl="1"/>
            <a:r>
              <a:rPr lang="en-US" sz="2000" dirty="0" smtClean="0">
                <a:latin typeface="+mn-lt"/>
              </a:rPr>
              <a:t>On-ground zero height calibration</a:t>
            </a:r>
          </a:p>
          <a:p>
            <a:pPr lvl="1"/>
            <a:r>
              <a:rPr lang="en-US" sz="2000" dirty="0" smtClean="0">
                <a:latin typeface="+mn-lt"/>
              </a:rPr>
              <a:t>Rigid, shock or direct-frame mounting</a:t>
            </a:r>
          </a:p>
          <a:p>
            <a:pPr>
              <a:buFont typeface="Arial" pitchFamily="34" charset="0"/>
              <a:buChar char="•"/>
            </a:pPr>
            <a:r>
              <a:rPr lang="en-US" b="1" dirty="0" smtClean="0">
                <a:latin typeface="+mn-lt"/>
              </a:rPr>
              <a:t> Reduced Size and Weight</a:t>
            </a:r>
          </a:p>
          <a:p>
            <a:pPr lvl="1"/>
            <a:r>
              <a:rPr lang="en-US" sz="2000" dirty="0" smtClean="0">
                <a:latin typeface="+mn-lt"/>
              </a:rPr>
              <a:t>Reduced size (33%) and weight (50%) compared to KRA 405</a:t>
            </a:r>
          </a:p>
          <a:p>
            <a:pPr lvl="1"/>
            <a:r>
              <a:rPr lang="en-US" sz="2000" dirty="0" smtClean="0">
                <a:latin typeface="+mn-lt"/>
              </a:rPr>
              <a:t>Weight of 1.36kg including rack</a:t>
            </a:r>
          </a:p>
          <a:p>
            <a:pPr>
              <a:buFont typeface="Arial" pitchFamily="34" charset="0"/>
              <a:buChar char="•"/>
            </a:pPr>
            <a:r>
              <a:rPr lang="en-US" b="1" dirty="0" smtClean="0">
                <a:latin typeface="+mn-lt"/>
              </a:rPr>
              <a:t> Reliable</a:t>
            </a:r>
          </a:p>
          <a:p>
            <a:pPr lvl="1"/>
            <a:r>
              <a:rPr lang="en-US" sz="2000" dirty="0" smtClean="0">
                <a:latin typeface="+mn-lt"/>
              </a:rPr>
              <a:t>Decreased number of circuit cards from 7 to 2</a:t>
            </a:r>
          </a:p>
          <a:p>
            <a:pPr lvl="1"/>
            <a:r>
              <a:rPr lang="en-US" sz="2000" dirty="0" smtClean="0">
                <a:latin typeface="+mn-lt"/>
              </a:rPr>
              <a:t>Fault monitoring and pilot initiated self-test</a:t>
            </a:r>
          </a:p>
          <a:p>
            <a:pPr lvl="1"/>
            <a:r>
              <a:rPr lang="en-US" sz="2000" dirty="0" smtClean="0">
                <a:latin typeface="+mn-lt"/>
              </a:rPr>
              <a:t>Forward fit on numerous civilian, military and rotary wing airframes</a:t>
            </a:r>
          </a:p>
        </p:txBody>
      </p:sp>
      <p:pic>
        <p:nvPicPr>
          <p:cNvPr id="6" name="Picture 5" descr="ScreenHunter_327.jpg"/>
          <p:cNvPicPr>
            <a:picLocks noChangeAspect="1"/>
          </p:cNvPicPr>
          <p:nvPr/>
        </p:nvPicPr>
        <p:blipFill>
          <a:blip r:embed="rId3" cstate="screen"/>
          <a:stretch>
            <a:fillRect/>
          </a:stretch>
        </p:blipFill>
        <p:spPr>
          <a:xfrm>
            <a:off x="6007844" y="1676400"/>
            <a:ext cx="3007568" cy="2109787"/>
          </a:xfrm>
          <a:prstGeom prst="rect">
            <a:avLst/>
          </a:prstGeom>
        </p:spPr>
      </p:pic>
      <p:pic>
        <p:nvPicPr>
          <p:cNvPr id="7" name="Picture 6" descr="ScreenHunter_326.jpg"/>
          <p:cNvPicPr>
            <a:picLocks noChangeAspect="1"/>
          </p:cNvPicPr>
          <p:nvPr/>
        </p:nvPicPr>
        <p:blipFill>
          <a:blip r:embed="rId4" cstate="screen"/>
          <a:stretch>
            <a:fillRect/>
          </a:stretch>
        </p:blipFill>
        <p:spPr>
          <a:xfrm>
            <a:off x="6140282" y="4556125"/>
            <a:ext cx="2713980" cy="10977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lIns="90472" tIns="44442" rIns="90472" bIns="44442"/>
          <a:lstStyle/>
          <a:p>
            <a:r>
              <a:rPr lang="en-US" smtClean="0"/>
              <a:t>Mi-17 CDS/R -</a:t>
            </a:r>
            <a:r>
              <a:rPr lang="en-US" smtClean="0">
                <a:cs typeface="Arial" charset="0"/>
              </a:rPr>
              <a:t> </a:t>
            </a:r>
            <a:r>
              <a:rPr lang="en-US" smtClean="0"/>
              <a:t>Value Proposition </a:t>
            </a:r>
          </a:p>
        </p:txBody>
      </p:sp>
      <p:sp>
        <p:nvSpPr>
          <p:cNvPr id="401411" name="Rectangle 3"/>
          <p:cNvSpPr>
            <a:spLocks noGrp="1" noChangeArrowheads="1"/>
          </p:cNvSpPr>
          <p:nvPr>
            <p:ph type="body" idx="1"/>
          </p:nvPr>
        </p:nvSpPr>
        <p:spPr>
          <a:xfrm>
            <a:off x="145143" y="1357313"/>
            <a:ext cx="4354286" cy="2571750"/>
          </a:xfrm>
        </p:spPr>
        <p:txBody>
          <a:bodyPr lIns="90472" tIns="44442" rIns="90472" bIns="44442"/>
          <a:lstStyle/>
          <a:p>
            <a:pPr marL="226992" indent="-226992">
              <a:buNone/>
              <a:defRPr/>
            </a:pPr>
            <a:r>
              <a:rPr lang="en-US" sz="1600" b="1" u="sng" dirty="0" smtClean="0">
                <a:latin typeface="+mj-lt"/>
              </a:rPr>
              <a:t>Increased Safety ($120k/year)</a:t>
            </a:r>
          </a:p>
          <a:p>
            <a:pPr marL="568274" lvl="1" indent="-226992">
              <a:defRPr/>
            </a:pPr>
            <a:r>
              <a:rPr lang="en-US" sz="1400" dirty="0" smtClean="0">
                <a:latin typeface="+mj-lt"/>
              </a:rPr>
              <a:t>Enhanced Situational Awareness through intuitive display of information</a:t>
            </a:r>
          </a:p>
          <a:p>
            <a:pPr marL="568274" lvl="1" indent="-226992">
              <a:defRPr/>
            </a:pPr>
            <a:r>
              <a:rPr lang="en-US" sz="1300" dirty="0" smtClean="0">
                <a:latin typeface="+mj-lt"/>
              </a:rPr>
              <a:t>Active Matrix LCD </a:t>
            </a:r>
          </a:p>
          <a:p>
            <a:pPr marL="568274" lvl="1" indent="-226992">
              <a:defRPr/>
            </a:pPr>
            <a:r>
              <a:rPr lang="en-US" sz="1400" dirty="0" smtClean="0">
                <a:latin typeface="+mj-lt"/>
              </a:rPr>
              <a:t>Industry recognized safety features</a:t>
            </a:r>
          </a:p>
        </p:txBody>
      </p:sp>
      <p:sp>
        <p:nvSpPr>
          <p:cNvPr id="9" name="Rectangle 3"/>
          <p:cNvSpPr txBox="1">
            <a:spLocks noChangeArrowheads="1"/>
          </p:cNvSpPr>
          <p:nvPr/>
        </p:nvSpPr>
        <p:spPr bwMode="auto">
          <a:xfrm>
            <a:off x="145143" y="3000375"/>
            <a:ext cx="4511524" cy="2571750"/>
          </a:xfrm>
          <a:prstGeom prst="rect">
            <a:avLst/>
          </a:prstGeom>
          <a:noFill/>
          <a:ln w="9525">
            <a:noFill/>
            <a:miter lim="800000"/>
            <a:headEnd/>
            <a:tailEnd/>
          </a:ln>
        </p:spPr>
        <p:txBody>
          <a:bodyPr lIns="90472" tIns="44442" rIns="90472" bIns="44442"/>
          <a:lstStyle/>
          <a:p>
            <a:pPr marL="226992" indent="-226992">
              <a:spcBef>
                <a:spcPct val="20000"/>
              </a:spcBef>
              <a:buClr>
                <a:srgbClr val="0053A1"/>
              </a:buClr>
              <a:defRPr/>
            </a:pPr>
            <a:r>
              <a:rPr lang="en-US" sz="1600" u="sng" kern="0" dirty="0">
                <a:latin typeface="+mj-lt"/>
              </a:rPr>
              <a:t>Mission Capable ($33k/year)</a:t>
            </a:r>
          </a:p>
          <a:p>
            <a:pPr marL="568274" lvl="1" indent="-226992">
              <a:spcBef>
                <a:spcPct val="20000"/>
              </a:spcBef>
              <a:buClr>
                <a:srgbClr val="4D4D4D"/>
              </a:buClr>
              <a:buFontTx/>
              <a:buChar char="–"/>
              <a:defRPr/>
            </a:pPr>
            <a:r>
              <a:rPr lang="en-US" sz="1400" kern="0" dirty="0">
                <a:latin typeface="+mj-lt"/>
              </a:rPr>
              <a:t>NVG compatible</a:t>
            </a:r>
          </a:p>
          <a:p>
            <a:pPr marL="568274" lvl="1" indent="-226992">
              <a:spcBef>
                <a:spcPct val="20000"/>
              </a:spcBef>
              <a:buClr>
                <a:srgbClr val="4D4D4D"/>
              </a:buClr>
              <a:buFontTx/>
              <a:buChar char="–"/>
              <a:defRPr/>
            </a:pPr>
            <a:r>
              <a:rPr lang="en-US" sz="1400" kern="0" dirty="0">
                <a:latin typeface="+mj-lt"/>
              </a:rPr>
              <a:t>Helicopter certified</a:t>
            </a:r>
          </a:p>
          <a:p>
            <a:pPr marL="568274" lvl="1" indent="-226992">
              <a:spcBef>
                <a:spcPct val="20000"/>
              </a:spcBef>
              <a:buClr>
                <a:srgbClr val="4D4D4D"/>
              </a:buClr>
              <a:buFontTx/>
              <a:buChar char="–"/>
              <a:defRPr/>
            </a:pPr>
            <a:r>
              <a:rPr lang="en-US" sz="1400" kern="0" dirty="0">
                <a:latin typeface="+mj-lt"/>
              </a:rPr>
              <a:t>Capable to interface with wide range of sensors (IRS, TACAN, TCAS)</a:t>
            </a:r>
          </a:p>
          <a:p>
            <a:pPr marL="568274" lvl="1" indent="-226992">
              <a:spcBef>
                <a:spcPct val="20000"/>
              </a:spcBef>
              <a:buClr>
                <a:srgbClr val="4D4D4D"/>
              </a:buClr>
              <a:buFontTx/>
              <a:buChar char="–"/>
              <a:defRPr/>
            </a:pPr>
            <a:r>
              <a:rPr lang="en-US" sz="1400" kern="0" dirty="0">
                <a:latin typeface="+mj-lt"/>
              </a:rPr>
              <a:t>IFR capable / weather dispatch</a:t>
            </a:r>
          </a:p>
          <a:p>
            <a:pPr marL="568274" lvl="1" indent="-226992">
              <a:spcBef>
                <a:spcPct val="20000"/>
              </a:spcBef>
              <a:buClr>
                <a:srgbClr val="4D4D4D"/>
              </a:buClr>
              <a:buFontTx/>
              <a:buChar char="–"/>
              <a:defRPr/>
            </a:pPr>
            <a:r>
              <a:rPr lang="en-US" sz="1400" kern="0" dirty="0">
                <a:latin typeface="+mj-lt"/>
              </a:rPr>
              <a:t>Future enhancements</a:t>
            </a:r>
          </a:p>
          <a:p>
            <a:pPr marL="226992" indent="-226992">
              <a:spcBef>
                <a:spcPct val="20000"/>
              </a:spcBef>
              <a:buClr>
                <a:srgbClr val="0053A1"/>
              </a:buClr>
              <a:buFontTx/>
              <a:buChar char="•"/>
              <a:defRPr/>
            </a:pPr>
            <a:endParaRPr lang="en-US" sz="1400" kern="0" dirty="0">
              <a:latin typeface="+mj-lt"/>
            </a:endParaRPr>
          </a:p>
          <a:p>
            <a:pPr marL="568274" lvl="1" indent="-226992">
              <a:spcBef>
                <a:spcPct val="20000"/>
              </a:spcBef>
              <a:buClr>
                <a:srgbClr val="4D4D4D"/>
              </a:buClr>
              <a:buFontTx/>
              <a:buChar char="–"/>
              <a:defRPr/>
            </a:pPr>
            <a:endParaRPr lang="en-US" sz="1400" kern="0" dirty="0">
              <a:latin typeface="+mj-lt"/>
            </a:endParaRPr>
          </a:p>
        </p:txBody>
      </p:sp>
      <p:sp>
        <p:nvSpPr>
          <p:cNvPr id="10" name="Rectangle 3"/>
          <p:cNvSpPr txBox="1">
            <a:spLocks noChangeArrowheads="1"/>
          </p:cNvSpPr>
          <p:nvPr/>
        </p:nvSpPr>
        <p:spPr bwMode="auto">
          <a:xfrm>
            <a:off x="4644571" y="1357313"/>
            <a:ext cx="4354286" cy="2571750"/>
          </a:xfrm>
          <a:prstGeom prst="rect">
            <a:avLst/>
          </a:prstGeom>
          <a:noFill/>
          <a:ln w="9525">
            <a:noFill/>
            <a:miter lim="800000"/>
            <a:headEnd/>
            <a:tailEnd/>
          </a:ln>
        </p:spPr>
        <p:txBody>
          <a:bodyPr lIns="90472" tIns="44442" rIns="90472" bIns="44442"/>
          <a:lstStyle/>
          <a:p>
            <a:pPr eaLnBrk="0" hangingPunct="0">
              <a:spcBef>
                <a:spcPct val="20000"/>
              </a:spcBef>
              <a:buClr>
                <a:srgbClr val="0053A1"/>
              </a:buClr>
              <a:defRPr/>
            </a:pPr>
            <a:r>
              <a:rPr lang="en-US" sz="1600" u="sng" kern="0" dirty="0">
                <a:latin typeface="+mj-lt"/>
              </a:rPr>
              <a:t>Reduced Cost of Ownership (savings vary by configuration)</a:t>
            </a:r>
          </a:p>
          <a:p>
            <a:pPr marL="568274" lvl="1" indent="-226992">
              <a:spcBef>
                <a:spcPct val="20000"/>
              </a:spcBef>
              <a:buClr>
                <a:srgbClr val="4D4D4D"/>
              </a:buClr>
              <a:buFontTx/>
              <a:buChar char="–"/>
              <a:defRPr/>
            </a:pPr>
            <a:r>
              <a:rPr lang="en-US" sz="1400" kern="0" dirty="0">
                <a:latin typeface="+mj-lt"/>
              </a:rPr>
              <a:t>Reduced maintenance costs</a:t>
            </a:r>
          </a:p>
          <a:p>
            <a:pPr marL="568274" lvl="1" indent="-226992">
              <a:spcBef>
                <a:spcPct val="20000"/>
              </a:spcBef>
              <a:buClr>
                <a:srgbClr val="4D4D4D"/>
              </a:buClr>
              <a:buFontTx/>
              <a:buChar char="–"/>
              <a:defRPr/>
            </a:pPr>
            <a:r>
              <a:rPr lang="en-US" sz="1400" kern="0" dirty="0">
                <a:latin typeface="+mj-lt"/>
              </a:rPr>
              <a:t>Higher reliability</a:t>
            </a:r>
          </a:p>
          <a:p>
            <a:pPr marL="568274" lvl="1" indent="-226992">
              <a:spcBef>
                <a:spcPct val="20000"/>
              </a:spcBef>
              <a:buClr>
                <a:srgbClr val="4D4D4D"/>
              </a:buClr>
              <a:buFontTx/>
              <a:buChar char="–"/>
              <a:defRPr/>
            </a:pPr>
            <a:r>
              <a:rPr lang="en-US" sz="1400" kern="0" dirty="0">
                <a:latin typeface="+mj-lt"/>
              </a:rPr>
              <a:t>Increased resale value </a:t>
            </a:r>
          </a:p>
          <a:p>
            <a:pPr marL="568274" lvl="1" indent="-226992">
              <a:spcBef>
                <a:spcPct val="20000"/>
              </a:spcBef>
              <a:buClr>
                <a:srgbClr val="4D4D4D"/>
              </a:buClr>
              <a:buFontTx/>
              <a:buChar char="–"/>
              <a:defRPr/>
            </a:pPr>
            <a:r>
              <a:rPr lang="en-US" sz="1400" kern="0" dirty="0">
                <a:solidFill>
                  <a:srgbClr val="000000"/>
                </a:solidFill>
                <a:latin typeface="Arial"/>
              </a:rPr>
              <a:t>Reduced insurance rates</a:t>
            </a:r>
          </a:p>
          <a:p>
            <a:pPr marL="568274" lvl="1" indent="-226992">
              <a:spcBef>
                <a:spcPct val="20000"/>
              </a:spcBef>
              <a:buClr>
                <a:srgbClr val="4D4D4D"/>
              </a:buClr>
              <a:buFont typeface="Arial" pitchFamily="34" charset="0"/>
              <a:buChar char="•"/>
              <a:defRPr/>
            </a:pPr>
            <a:endParaRPr lang="en-US" sz="1200" kern="0" dirty="0">
              <a:latin typeface="+mj-lt"/>
            </a:endParaRPr>
          </a:p>
          <a:p>
            <a:pPr marL="568274" lvl="1" indent="-226992">
              <a:spcBef>
                <a:spcPct val="20000"/>
              </a:spcBef>
              <a:buClr>
                <a:srgbClr val="4D4D4D"/>
              </a:buClr>
              <a:buFontTx/>
              <a:buChar char="–"/>
              <a:defRPr/>
            </a:pPr>
            <a:endParaRPr lang="en-US" sz="1400" kern="0" dirty="0">
              <a:latin typeface="+mj-lt"/>
            </a:endParaRPr>
          </a:p>
        </p:txBody>
      </p:sp>
      <p:grpSp>
        <p:nvGrpSpPr>
          <p:cNvPr id="2" name="Group 43"/>
          <p:cNvGrpSpPr>
            <a:grpSpLocks/>
          </p:cNvGrpSpPr>
          <p:nvPr/>
        </p:nvGrpSpPr>
        <p:grpSpPr bwMode="auto">
          <a:xfrm>
            <a:off x="6241143" y="2987675"/>
            <a:ext cx="2902857" cy="2071688"/>
            <a:chOff x="584200" y="1244600"/>
            <a:chExt cx="7797800" cy="4711700"/>
          </a:xfrm>
        </p:grpSpPr>
        <p:grpSp>
          <p:nvGrpSpPr>
            <p:cNvPr id="3" name="Group 13"/>
            <p:cNvGrpSpPr>
              <a:grpSpLocks/>
            </p:cNvGrpSpPr>
            <p:nvPr/>
          </p:nvGrpSpPr>
          <p:grpSpPr bwMode="auto">
            <a:xfrm>
              <a:off x="584200" y="1244600"/>
              <a:ext cx="7797800" cy="4711700"/>
              <a:chOff x="0" y="485775"/>
              <a:chExt cx="9144000" cy="5886450"/>
            </a:xfrm>
          </p:grpSpPr>
          <p:pic>
            <p:nvPicPr>
              <p:cNvPr id="1041" name="Picture 19" descr="MI-17 cockpit.JPG"/>
              <p:cNvPicPr>
                <a:picLocks noChangeAspect="1"/>
              </p:cNvPicPr>
              <p:nvPr/>
            </p:nvPicPr>
            <p:blipFill>
              <a:blip r:embed="rId4" cstate="email"/>
              <a:srcRect/>
              <a:stretch>
                <a:fillRect/>
              </a:stretch>
            </p:blipFill>
            <p:spPr bwMode="auto">
              <a:xfrm>
                <a:off x="0" y="485775"/>
                <a:ext cx="9144000" cy="5886450"/>
              </a:xfrm>
              <a:prstGeom prst="rect">
                <a:avLst/>
              </a:prstGeom>
              <a:noFill/>
              <a:ln w="9525">
                <a:noFill/>
                <a:miter lim="800000"/>
                <a:headEnd/>
                <a:tailEnd/>
              </a:ln>
            </p:spPr>
          </p:pic>
          <p:graphicFrame>
            <p:nvGraphicFramePr>
              <p:cNvPr id="1026" name="Object 69"/>
              <p:cNvGraphicFramePr>
                <a:graphicFrameLocks noChangeAspect="1"/>
              </p:cNvGraphicFramePr>
              <p:nvPr/>
            </p:nvGraphicFramePr>
            <p:xfrm>
              <a:off x="1374775" y="912813"/>
              <a:ext cx="1163638" cy="1571625"/>
            </p:xfrm>
            <a:graphic>
              <a:graphicData uri="http://schemas.openxmlformats.org/presentationml/2006/ole">
                <p:oleObj spid="_x0000_s1026" name="Photo Editor Photo" r:id="rId5" imgW="3905795" imgH="5219048" progId="">
                  <p:embed/>
                </p:oleObj>
              </a:graphicData>
            </a:graphic>
          </p:graphicFrame>
          <p:pic>
            <p:nvPicPr>
              <p:cNvPr id="1042" name="Picture 9"/>
              <p:cNvPicPr>
                <a:picLocks noChangeAspect="1" noChangeArrowheads="1"/>
              </p:cNvPicPr>
              <p:nvPr/>
            </p:nvPicPr>
            <p:blipFill>
              <a:blip r:embed="rId6" cstate="email"/>
              <a:srcRect/>
              <a:stretch>
                <a:fillRect/>
              </a:stretch>
            </p:blipFill>
            <p:spPr bwMode="auto">
              <a:xfrm>
                <a:off x="6556375" y="2514600"/>
                <a:ext cx="890588" cy="414338"/>
              </a:xfrm>
              <a:prstGeom prst="rect">
                <a:avLst/>
              </a:prstGeom>
              <a:noFill/>
              <a:ln w="9525">
                <a:noFill/>
                <a:miter lim="800000"/>
                <a:headEnd/>
                <a:tailEnd/>
              </a:ln>
            </p:spPr>
          </p:pic>
          <p:pic>
            <p:nvPicPr>
              <p:cNvPr id="1043" name="Picture 9"/>
              <p:cNvPicPr>
                <a:picLocks noChangeAspect="1" noChangeArrowheads="1"/>
              </p:cNvPicPr>
              <p:nvPr/>
            </p:nvPicPr>
            <p:blipFill>
              <a:blip r:embed="rId7" cstate="email"/>
              <a:srcRect/>
              <a:stretch>
                <a:fillRect/>
              </a:stretch>
            </p:blipFill>
            <p:spPr bwMode="auto">
              <a:xfrm>
                <a:off x="1717675" y="2486025"/>
                <a:ext cx="873125" cy="457200"/>
              </a:xfrm>
              <a:prstGeom prst="rect">
                <a:avLst/>
              </a:prstGeom>
              <a:noFill/>
              <a:ln w="9525">
                <a:noFill/>
                <a:miter lim="800000"/>
                <a:headEnd/>
                <a:tailEnd/>
              </a:ln>
            </p:spPr>
          </p:pic>
          <p:pic>
            <p:nvPicPr>
              <p:cNvPr id="1044" name="Picture 162"/>
              <p:cNvPicPr>
                <a:picLocks noChangeAspect="1" noChangeArrowheads="1"/>
              </p:cNvPicPr>
              <p:nvPr/>
            </p:nvPicPr>
            <p:blipFill>
              <a:blip r:embed="rId8"/>
              <a:srcRect l="1608" t="3967" r="1608" b="3967"/>
              <a:stretch>
                <a:fillRect/>
              </a:stretch>
            </p:blipFill>
            <p:spPr bwMode="auto">
              <a:xfrm>
                <a:off x="795338" y="2608263"/>
                <a:ext cx="862012" cy="331787"/>
              </a:xfrm>
              <a:prstGeom prst="rect">
                <a:avLst/>
              </a:prstGeom>
              <a:noFill/>
              <a:ln w="9525">
                <a:noFill/>
                <a:miter lim="800000"/>
                <a:headEnd/>
                <a:tailEnd/>
              </a:ln>
            </p:spPr>
          </p:pic>
          <p:pic>
            <p:nvPicPr>
              <p:cNvPr id="1045" name="Picture 10"/>
              <p:cNvPicPr>
                <a:picLocks noChangeAspect="1" noChangeArrowheads="1"/>
              </p:cNvPicPr>
              <p:nvPr/>
            </p:nvPicPr>
            <p:blipFill>
              <a:blip r:embed="rId9" cstate="email"/>
              <a:srcRect/>
              <a:stretch>
                <a:fillRect/>
              </a:stretch>
            </p:blipFill>
            <p:spPr bwMode="auto">
              <a:xfrm>
                <a:off x="4395788" y="1743075"/>
                <a:ext cx="381000" cy="414338"/>
              </a:xfrm>
              <a:prstGeom prst="rect">
                <a:avLst/>
              </a:prstGeom>
              <a:noFill/>
              <a:ln w="9525">
                <a:noFill/>
                <a:miter lim="800000"/>
                <a:headEnd/>
                <a:tailEnd/>
              </a:ln>
            </p:spPr>
          </p:pic>
          <p:pic>
            <p:nvPicPr>
              <p:cNvPr id="1046" name="Picture 11"/>
              <p:cNvPicPr>
                <a:picLocks noChangeAspect="1" noChangeArrowheads="1"/>
              </p:cNvPicPr>
              <p:nvPr/>
            </p:nvPicPr>
            <p:blipFill>
              <a:blip r:embed="rId10" cstate="email"/>
              <a:srcRect/>
              <a:stretch>
                <a:fillRect/>
              </a:stretch>
            </p:blipFill>
            <p:spPr bwMode="auto">
              <a:xfrm>
                <a:off x="3352800" y="2433638"/>
                <a:ext cx="842963" cy="266700"/>
              </a:xfrm>
              <a:prstGeom prst="rect">
                <a:avLst/>
              </a:prstGeom>
              <a:noFill/>
              <a:ln w="9525">
                <a:noFill/>
                <a:miter lim="800000"/>
                <a:headEnd/>
                <a:tailEnd/>
              </a:ln>
            </p:spPr>
          </p:pic>
          <p:pic>
            <p:nvPicPr>
              <p:cNvPr id="1047" name="Picture 16" descr="RI-552-1.JPG"/>
              <p:cNvPicPr>
                <a:picLocks noChangeAspect="1"/>
              </p:cNvPicPr>
              <p:nvPr/>
            </p:nvPicPr>
            <p:blipFill>
              <a:blip r:embed="rId11" cstate="email"/>
              <a:srcRect/>
              <a:stretch>
                <a:fillRect/>
              </a:stretch>
            </p:blipFill>
            <p:spPr bwMode="auto">
              <a:xfrm>
                <a:off x="785813" y="2957513"/>
                <a:ext cx="862012" cy="223837"/>
              </a:xfrm>
              <a:prstGeom prst="rect">
                <a:avLst/>
              </a:prstGeom>
              <a:noFill/>
              <a:ln w="9525">
                <a:noFill/>
                <a:miter lim="800000"/>
                <a:headEnd/>
                <a:tailEnd/>
              </a:ln>
            </p:spPr>
          </p:pic>
          <p:pic>
            <p:nvPicPr>
              <p:cNvPr id="1048" name="Picture 17" descr="RI-552-1.JPG"/>
              <p:cNvPicPr>
                <a:picLocks noChangeAspect="1"/>
              </p:cNvPicPr>
              <p:nvPr/>
            </p:nvPicPr>
            <p:blipFill>
              <a:blip r:embed="rId12" cstate="email"/>
              <a:srcRect/>
              <a:stretch>
                <a:fillRect/>
              </a:stretch>
            </p:blipFill>
            <p:spPr bwMode="auto">
              <a:xfrm>
                <a:off x="7510463" y="2957513"/>
                <a:ext cx="866775" cy="223837"/>
              </a:xfrm>
              <a:prstGeom prst="rect">
                <a:avLst/>
              </a:prstGeom>
              <a:noFill/>
              <a:ln w="9525">
                <a:noFill/>
                <a:miter lim="800000"/>
                <a:headEnd/>
                <a:tailEnd/>
              </a:ln>
            </p:spPr>
          </p:pic>
          <p:pic>
            <p:nvPicPr>
              <p:cNvPr id="1049" name="Picture 11"/>
              <p:cNvPicPr>
                <a:picLocks noChangeAspect="1" noChangeArrowheads="1"/>
              </p:cNvPicPr>
              <p:nvPr/>
            </p:nvPicPr>
            <p:blipFill>
              <a:blip r:embed="rId10" cstate="email"/>
              <a:srcRect/>
              <a:stretch>
                <a:fillRect/>
              </a:stretch>
            </p:blipFill>
            <p:spPr bwMode="auto">
              <a:xfrm>
                <a:off x="4962525" y="2424113"/>
                <a:ext cx="842963" cy="266700"/>
              </a:xfrm>
              <a:prstGeom prst="rect">
                <a:avLst/>
              </a:prstGeom>
              <a:noFill/>
              <a:ln w="9525">
                <a:noFill/>
                <a:miter lim="800000"/>
                <a:headEnd/>
                <a:tailEnd/>
              </a:ln>
            </p:spPr>
          </p:pic>
          <p:pic>
            <p:nvPicPr>
              <p:cNvPr id="1050" name="Picture 13"/>
              <p:cNvPicPr>
                <a:picLocks noChangeAspect="1" noChangeArrowheads="1"/>
              </p:cNvPicPr>
              <p:nvPr/>
            </p:nvPicPr>
            <p:blipFill>
              <a:blip r:embed="rId13" cstate="email"/>
              <a:srcRect/>
              <a:stretch>
                <a:fillRect/>
              </a:stretch>
            </p:blipFill>
            <p:spPr bwMode="auto">
              <a:xfrm>
                <a:off x="5172075" y="882650"/>
                <a:ext cx="623888" cy="788988"/>
              </a:xfrm>
              <a:prstGeom prst="rect">
                <a:avLst/>
              </a:prstGeom>
              <a:noFill/>
              <a:ln w="9525">
                <a:noFill/>
                <a:miter lim="800000"/>
                <a:headEnd/>
                <a:tailEnd/>
              </a:ln>
            </p:spPr>
          </p:pic>
          <p:pic>
            <p:nvPicPr>
              <p:cNvPr id="1051" name="Picture 13"/>
              <p:cNvPicPr>
                <a:picLocks noChangeAspect="1" noChangeArrowheads="1"/>
              </p:cNvPicPr>
              <p:nvPr/>
            </p:nvPicPr>
            <p:blipFill>
              <a:blip r:embed="rId13" cstate="email"/>
              <a:srcRect/>
              <a:stretch>
                <a:fillRect/>
              </a:stretch>
            </p:blipFill>
            <p:spPr bwMode="auto">
              <a:xfrm>
                <a:off x="3357563" y="892175"/>
                <a:ext cx="623887" cy="788988"/>
              </a:xfrm>
              <a:prstGeom prst="rect">
                <a:avLst/>
              </a:prstGeom>
              <a:noFill/>
              <a:ln w="9525">
                <a:noFill/>
                <a:miter lim="800000"/>
                <a:headEnd/>
                <a:tailEnd/>
              </a:ln>
            </p:spPr>
          </p:pic>
          <p:pic>
            <p:nvPicPr>
              <p:cNvPr id="1052" name="Picture 162"/>
              <p:cNvPicPr>
                <a:picLocks noChangeAspect="1" noChangeArrowheads="1"/>
              </p:cNvPicPr>
              <p:nvPr/>
            </p:nvPicPr>
            <p:blipFill>
              <a:blip r:embed="rId8"/>
              <a:srcRect l="1608" t="3967" r="1608" b="3967"/>
              <a:stretch>
                <a:fillRect/>
              </a:stretch>
            </p:blipFill>
            <p:spPr bwMode="auto">
              <a:xfrm>
                <a:off x="7515225" y="2608263"/>
                <a:ext cx="862013" cy="331787"/>
              </a:xfrm>
              <a:prstGeom prst="rect">
                <a:avLst/>
              </a:prstGeom>
              <a:noFill/>
              <a:ln w="9525">
                <a:noFill/>
                <a:miter lim="800000"/>
                <a:headEnd/>
                <a:tailEnd/>
              </a:ln>
            </p:spPr>
          </p:pic>
        </p:grpSp>
        <p:grpSp>
          <p:nvGrpSpPr>
            <p:cNvPr id="4" name="Group 8"/>
            <p:cNvGrpSpPr>
              <a:grpSpLocks/>
            </p:cNvGrpSpPr>
            <p:nvPr/>
          </p:nvGrpSpPr>
          <p:grpSpPr bwMode="auto">
            <a:xfrm>
              <a:off x="1824038" y="1585913"/>
              <a:ext cx="914400" cy="1295400"/>
              <a:chOff x="762000" y="762000"/>
              <a:chExt cx="3517900" cy="4708525"/>
            </a:xfrm>
          </p:grpSpPr>
          <p:pic>
            <p:nvPicPr>
              <p:cNvPr id="1039" name="Picture 8"/>
              <p:cNvPicPr>
                <a:picLocks noChangeArrowheads="1"/>
              </p:cNvPicPr>
              <p:nvPr/>
            </p:nvPicPr>
            <p:blipFill>
              <a:blip r:embed="rId14"/>
              <a:srcRect/>
              <a:stretch>
                <a:fillRect/>
              </a:stretch>
            </p:blipFill>
            <p:spPr bwMode="auto">
              <a:xfrm>
                <a:off x="762000" y="762000"/>
                <a:ext cx="3517900" cy="4708525"/>
              </a:xfrm>
              <a:prstGeom prst="rect">
                <a:avLst/>
              </a:prstGeom>
              <a:noFill/>
              <a:ln w="12700">
                <a:noFill/>
                <a:miter lim="800000"/>
                <a:headEnd/>
                <a:tailEnd/>
              </a:ln>
            </p:spPr>
          </p:pic>
          <p:pic>
            <p:nvPicPr>
              <p:cNvPr id="1040" name="Picture 9" descr="Phase_3_PFD"/>
              <p:cNvPicPr>
                <a:picLocks noChangeAspect="1" noChangeArrowheads="1"/>
              </p:cNvPicPr>
              <p:nvPr/>
            </p:nvPicPr>
            <p:blipFill>
              <a:blip r:embed="rId15" cstate="email"/>
              <a:srcRect/>
              <a:stretch>
                <a:fillRect/>
              </a:stretch>
            </p:blipFill>
            <p:spPr bwMode="auto">
              <a:xfrm>
                <a:off x="1066800" y="1033463"/>
                <a:ext cx="2892425" cy="3886200"/>
              </a:xfrm>
              <a:prstGeom prst="rect">
                <a:avLst/>
              </a:prstGeom>
              <a:noFill/>
              <a:ln w="9525">
                <a:noFill/>
                <a:miter lim="800000"/>
                <a:headEnd/>
                <a:tailEnd/>
              </a:ln>
            </p:spPr>
          </p:pic>
        </p:grpSp>
        <p:pic>
          <p:nvPicPr>
            <p:cNvPr id="1038" name="Picture 2"/>
            <p:cNvPicPr>
              <a:picLocks noChangeArrowheads="1"/>
            </p:cNvPicPr>
            <p:nvPr/>
          </p:nvPicPr>
          <p:blipFill>
            <a:blip r:embed="rId16"/>
            <a:srcRect/>
            <a:stretch>
              <a:fillRect/>
            </a:stretch>
          </p:blipFill>
          <p:spPr bwMode="auto">
            <a:xfrm>
              <a:off x="6218238" y="1636713"/>
              <a:ext cx="1008062" cy="1284287"/>
            </a:xfrm>
            <a:prstGeom prst="rect">
              <a:avLst/>
            </a:prstGeom>
            <a:noFill/>
            <a:ln w="12700">
              <a:noFill/>
              <a:miter lim="800000"/>
              <a:headEnd/>
              <a:tailEnd/>
            </a:ln>
          </p:spPr>
        </p:pic>
      </p:grpSp>
      <p:pic>
        <p:nvPicPr>
          <p:cNvPr id="1032" name="Picture 2"/>
          <p:cNvPicPr>
            <a:picLocks noChangeAspect="1" noChangeArrowheads="1"/>
          </p:cNvPicPr>
          <p:nvPr/>
        </p:nvPicPr>
        <p:blipFill>
          <a:blip r:embed="rId17" cstate="email"/>
          <a:srcRect/>
          <a:stretch>
            <a:fillRect/>
          </a:stretch>
        </p:blipFill>
        <p:spPr bwMode="auto">
          <a:xfrm>
            <a:off x="4644572" y="4202112"/>
            <a:ext cx="2325310" cy="1643063"/>
          </a:xfrm>
          <a:prstGeom prst="rect">
            <a:avLst/>
          </a:prstGeom>
          <a:noFill/>
          <a:ln w="9525">
            <a:noFill/>
            <a:miter lim="800000"/>
            <a:headEnd/>
            <a:tailEnd/>
          </a:ln>
        </p:spPr>
      </p:pic>
      <p:cxnSp>
        <p:nvCxnSpPr>
          <p:cNvPr id="1033" name="Straight Arrow Connector 51"/>
          <p:cNvCxnSpPr>
            <a:cxnSpLocks noChangeShapeType="1"/>
            <a:stCxn id="32" idx="0"/>
          </p:cNvCxnSpPr>
          <p:nvPr/>
        </p:nvCxnSpPr>
        <p:spPr bwMode="auto">
          <a:xfrm rot="5400000" flipH="1" flipV="1">
            <a:off x="5663974" y="3230335"/>
            <a:ext cx="428625" cy="943429"/>
          </a:xfrm>
          <a:prstGeom prst="bentConnector2">
            <a:avLst/>
          </a:prstGeom>
          <a:noFill/>
          <a:ln w="25400" algn="ctr">
            <a:solidFill>
              <a:srgbClr val="FF0000"/>
            </a:solidFill>
            <a:round/>
            <a:headEnd/>
            <a:tailEnd type="arrow" w="med" len="med"/>
          </a:ln>
        </p:spPr>
      </p:cxnSp>
      <p:sp>
        <p:nvSpPr>
          <p:cNvPr id="32" name="Text Box 8"/>
          <p:cNvSpPr txBox="1">
            <a:spLocks noChangeArrowheads="1"/>
          </p:cNvSpPr>
          <p:nvPr/>
        </p:nvSpPr>
        <p:spPr bwMode="auto">
          <a:xfrm>
            <a:off x="4644572" y="3916363"/>
            <a:ext cx="1524000" cy="311051"/>
          </a:xfrm>
          <a:prstGeom prst="rect">
            <a:avLst/>
          </a:prstGeom>
          <a:gradFill rotWithShape="0">
            <a:gsLst>
              <a:gs pos="0">
                <a:srgbClr val="000066">
                  <a:gamma/>
                  <a:shade val="46275"/>
                  <a:invGamma/>
                </a:srgbClr>
              </a:gs>
              <a:gs pos="50000">
                <a:srgbClr val="000066"/>
              </a:gs>
              <a:gs pos="100000">
                <a:srgbClr val="000066">
                  <a:gamma/>
                  <a:shade val="46275"/>
                  <a:invGamma/>
                </a:srgbClr>
              </a:gs>
            </a:gsLst>
            <a:lin ang="5400000" scaled="1"/>
          </a:gradFill>
          <a:ln w="9525" cap="rnd" algn="ctr">
            <a:solidFill>
              <a:schemeClr val="tx1"/>
            </a:solidFill>
            <a:miter lim="800000"/>
            <a:headEnd/>
            <a:tailEnd/>
          </a:ln>
          <a:effectLst>
            <a:outerShdw blurRad="50800" dist="38100" dir="2700000" algn="tl" rotWithShape="0">
              <a:prstClr val="black">
                <a:alpha val="40000"/>
              </a:prstClr>
            </a:outerShdw>
          </a:effectLst>
        </p:spPr>
        <p:txBody>
          <a:bodyPr lIns="0" tIns="0" rIns="0" bIns="0" anchor="ctr"/>
          <a:lstStyle/>
          <a:p>
            <a:pPr algn="ctr" eaLnBrk="0" hangingPunct="0">
              <a:lnSpc>
                <a:spcPct val="110000"/>
              </a:lnSpc>
              <a:defRPr/>
            </a:pPr>
            <a:r>
              <a:rPr lang="en-US" sz="1400" dirty="0">
                <a:solidFill>
                  <a:srgbClr val="FFFFFF"/>
                </a:solidFill>
                <a:cs typeface="Arial" charset="0"/>
              </a:rPr>
              <a:t>Original Cockpit</a:t>
            </a:r>
          </a:p>
        </p:txBody>
      </p:sp>
      <p:sp>
        <p:nvSpPr>
          <p:cNvPr id="1035" name="Text Placeholder 12"/>
          <p:cNvSpPr txBox="1">
            <a:spLocks/>
          </p:cNvSpPr>
          <p:nvPr/>
        </p:nvSpPr>
        <p:spPr bwMode="auto">
          <a:xfrm>
            <a:off x="145143" y="5929313"/>
            <a:ext cx="8344203" cy="406538"/>
          </a:xfrm>
          <a:prstGeom prst="rect">
            <a:avLst/>
          </a:prstGeom>
          <a:solidFill>
            <a:srgbClr val="FF0000"/>
          </a:solidFill>
          <a:ln w="9525" algn="ctr">
            <a:noFill/>
            <a:miter lim="800000"/>
            <a:headEnd/>
            <a:tailEnd/>
          </a:ln>
        </p:spPr>
        <p:txBody>
          <a:bodyPr lIns="85593" tIns="42045" rIns="85593" bIns="42045">
            <a:spAutoFit/>
          </a:bodyPr>
          <a:lstStyle/>
          <a:p>
            <a:pPr marL="165178" indent="-165178" algn="ctr">
              <a:lnSpc>
                <a:spcPct val="110000"/>
              </a:lnSpc>
              <a:buClr>
                <a:srgbClr val="DC241F"/>
              </a:buClr>
            </a:pPr>
            <a:r>
              <a:rPr lang="en-US" sz="1900" i="1" dirty="0">
                <a:solidFill>
                  <a:schemeClr val="bg1"/>
                </a:solidFill>
                <a:ea typeface="MS PGothic" pitchFamily="34" charset="-128"/>
                <a:cs typeface="Arial" charset="0"/>
              </a:rPr>
              <a:t>&gt;$150k in Total Savings per Year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000000"/>
      </a:dk1>
      <a:lt1>
        <a:srgbClr val="FFFFFF"/>
      </a:lt1>
      <a:dk2>
        <a:srgbClr val="000000"/>
      </a:dk2>
      <a:lt2>
        <a:srgbClr val="808080"/>
      </a:lt2>
      <a:accent1>
        <a:srgbClr val="00CC66"/>
      </a:accent1>
      <a:accent2>
        <a:srgbClr val="3333CC"/>
      </a:accent2>
      <a:accent3>
        <a:srgbClr val="FFFFFF"/>
      </a:accent3>
      <a:accent4>
        <a:srgbClr val="000000"/>
      </a:accent4>
      <a:accent5>
        <a:srgbClr val="AAE2B8"/>
      </a:accent5>
      <a:accent6>
        <a:srgbClr val="2D2DB9"/>
      </a:accent6>
      <a:hlink>
        <a:srgbClr val="3399FF"/>
      </a:hlink>
      <a:folHlink>
        <a:srgbClr val="E6BA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66"/>
        </a:accent1>
        <a:accent2>
          <a:srgbClr val="3333CC"/>
        </a:accent2>
        <a:accent3>
          <a:srgbClr val="FFFFFF"/>
        </a:accent3>
        <a:accent4>
          <a:srgbClr val="000000"/>
        </a:accent4>
        <a:accent5>
          <a:srgbClr val="AAE2B8"/>
        </a:accent5>
        <a:accent6>
          <a:srgbClr val="2D2DB9"/>
        </a:accent6>
        <a:hlink>
          <a:srgbClr val="3399FF"/>
        </a:hlink>
        <a:folHlink>
          <a:srgbClr val="FF99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66"/>
        </a:accent1>
        <a:accent2>
          <a:srgbClr val="3333CC"/>
        </a:accent2>
        <a:accent3>
          <a:srgbClr val="FFFFFF"/>
        </a:accent3>
        <a:accent4>
          <a:srgbClr val="000000"/>
        </a:accent4>
        <a:accent5>
          <a:srgbClr val="AAE2B8"/>
        </a:accent5>
        <a:accent6>
          <a:srgbClr val="2D2DB9"/>
        </a:accent6>
        <a:hlink>
          <a:srgbClr val="3399FF"/>
        </a:hlink>
        <a:folHlink>
          <a:srgbClr val="E6BA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s>
            <a:gs pos="100000">
              <a:srgbClr val="FFFFFF"/>
            </a:gs>
          </a:gsLst>
          <a:lin ang="5400000" scaled="1"/>
        </a:gradFill>
        <a:ln w="12700" cap="flat" cmpd="sng" algn="ctr">
          <a:solidFill>
            <a:schemeClr val="accent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folHlink"/>
            </a:gs>
            <a:gs pos="100000">
              <a:srgbClr val="FFFFFF"/>
            </a:gs>
          </a:gsLst>
          <a:lin ang="5400000" scaled="1"/>
        </a:gradFill>
        <a:ln w="12700" cap="flat" cmpd="sng" algn="ctr">
          <a:solidFill>
            <a:schemeClr val="accent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TotalTime>
  <Words>847</Words>
  <Application>Microsoft Office PowerPoint</Application>
  <PresentationFormat>On-screen Show (4:3)</PresentationFormat>
  <Paragraphs>138</Paragraphs>
  <Slides>8</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1" baseType="lpstr">
      <vt:lpstr>Default Design</vt:lpstr>
      <vt:lpstr>2_Default Design</vt:lpstr>
      <vt:lpstr>Photo Editor Photo</vt:lpstr>
      <vt:lpstr>Honeywell Helicopter RMUs</vt:lpstr>
      <vt:lpstr>Honeywell Aerospace</vt:lpstr>
      <vt:lpstr>Sky Connect Hardware &amp; Data Solutions</vt:lpstr>
      <vt:lpstr>Slide 4</vt:lpstr>
      <vt:lpstr>Slide 5</vt:lpstr>
      <vt:lpstr>Helicopter Weather Radar Overview</vt:lpstr>
      <vt:lpstr>Helicopter Radar Altimeter Overview</vt:lpstr>
      <vt:lpstr>Mi-17 CDS/R - Value Proposition </vt:lpstr>
    </vt:vector>
  </TitlesOfParts>
  <Company>Honeywell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dtmiller</dc:creator>
  <cp:lastModifiedBy>Honeywell</cp:lastModifiedBy>
  <cp:revision>29</cp:revision>
  <dcterms:created xsi:type="dcterms:W3CDTF">2004-05-20T20:50:15Z</dcterms:created>
  <dcterms:modified xsi:type="dcterms:W3CDTF">2013-05-16T05:25:40Z</dcterms:modified>
</cp:coreProperties>
</file>