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472" r:id="rId2"/>
    <p:sldId id="476" r:id="rId3"/>
    <p:sldId id="483" r:id="rId4"/>
    <p:sldId id="488" r:id="rId5"/>
    <p:sldId id="489" r:id="rId6"/>
    <p:sldId id="484" r:id="rId7"/>
    <p:sldId id="492" r:id="rId8"/>
    <p:sldId id="457" r:id="rId9"/>
    <p:sldId id="480" r:id="rId10"/>
    <p:sldId id="477" r:id="rId11"/>
    <p:sldId id="482" r:id="rId12"/>
    <p:sldId id="485" r:id="rId13"/>
    <p:sldId id="491" r:id="rId14"/>
    <p:sldId id="273" r:id="rId15"/>
  </p:sldIdLst>
  <p:sldSz cx="9144000" cy="6858000" type="screen4x3"/>
  <p:notesSz cx="6797675" cy="9926638"/>
  <p:defaultTextStyle>
    <a:defPPr>
      <a:defRPr lang="ru-RU"/>
    </a:defPPr>
    <a:lvl1pPr algn="l" rtl="0" fontAlgn="base">
      <a:spcBef>
        <a:spcPct val="0"/>
      </a:spcBef>
      <a:spcAft>
        <a:spcPct val="0"/>
      </a:spcAft>
      <a:defRPr kern="1200">
        <a:solidFill>
          <a:schemeClr val="tx1"/>
        </a:solidFill>
        <a:latin typeface="Franklin Gothic Medium" pitchFamily="34" charset="0"/>
        <a:ea typeface="+mn-ea"/>
        <a:cs typeface="+mn-cs"/>
      </a:defRPr>
    </a:lvl1pPr>
    <a:lvl2pPr marL="457200" algn="l" rtl="0" fontAlgn="base">
      <a:spcBef>
        <a:spcPct val="0"/>
      </a:spcBef>
      <a:spcAft>
        <a:spcPct val="0"/>
      </a:spcAft>
      <a:defRPr kern="1200">
        <a:solidFill>
          <a:schemeClr val="tx1"/>
        </a:solidFill>
        <a:latin typeface="Franklin Gothic Medium" pitchFamily="34" charset="0"/>
        <a:ea typeface="+mn-ea"/>
        <a:cs typeface="+mn-cs"/>
      </a:defRPr>
    </a:lvl2pPr>
    <a:lvl3pPr marL="914400" algn="l" rtl="0" fontAlgn="base">
      <a:spcBef>
        <a:spcPct val="0"/>
      </a:spcBef>
      <a:spcAft>
        <a:spcPct val="0"/>
      </a:spcAft>
      <a:defRPr kern="1200">
        <a:solidFill>
          <a:schemeClr val="tx1"/>
        </a:solidFill>
        <a:latin typeface="Franklin Gothic Medium" pitchFamily="34" charset="0"/>
        <a:ea typeface="+mn-ea"/>
        <a:cs typeface="+mn-cs"/>
      </a:defRPr>
    </a:lvl3pPr>
    <a:lvl4pPr marL="1371600" algn="l" rtl="0" fontAlgn="base">
      <a:spcBef>
        <a:spcPct val="0"/>
      </a:spcBef>
      <a:spcAft>
        <a:spcPct val="0"/>
      </a:spcAft>
      <a:defRPr kern="1200">
        <a:solidFill>
          <a:schemeClr val="tx1"/>
        </a:solidFill>
        <a:latin typeface="Franklin Gothic Medium" pitchFamily="34" charset="0"/>
        <a:ea typeface="+mn-ea"/>
        <a:cs typeface="+mn-cs"/>
      </a:defRPr>
    </a:lvl4pPr>
    <a:lvl5pPr marL="1828800" algn="l" rtl="0" fontAlgn="base">
      <a:spcBef>
        <a:spcPct val="0"/>
      </a:spcBef>
      <a:spcAft>
        <a:spcPct val="0"/>
      </a:spcAft>
      <a:defRPr kern="1200">
        <a:solidFill>
          <a:schemeClr val="tx1"/>
        </a:solidFill>
        <a:latin typeface="Franklin Gothic Medium" pitchFamily="34" charset="0"/>
        <a:ea typeface="+mn-ea"/>
        <a:cs typeface="+mn-cs"/>
      </a:defRPr>
    </a:lvl5pPr>
    <a:lvl6pPr marL="2286000" algn="l" defTabSz="914400" rtl="0" eaLnBrk="1" latinLnBrk="0" hangingPunct="1">
      <a:defRPr kern="1200">
        <a:solidFill>
          <a:schemeClr val="tx1"/>
        </a:solidFill>
        <a:latin typeface="Franklin Gothic Medium" pitchFamily="34" charset="0"/>
        <a:ea typeface="+mn-ea"/>
        <a:cs typeface="+mn-cs"/>
      </a:defRPr>
    </a:lvl6pPr>
    <a:lvl7pPr marL="2743200" algn="l" defTabSz="914400" rtl="0" eaLnBrk="1" latinLnBrk="0" hangingPunct="1">
      <a:defRPr kern="1200">
        <a:solidFill>
          <a:schemeClr val="tx1"/>
        </a:solidFill>
        <a:latin typeface="Franklin Gothic Medium" pitchFamily="34" charset="0"/>
        <a:ea typeface="+mn-ea"/>
        <a:cs typeface="+mn-cs"/>
      </a:defRPr>
    </a:lvl7pPr>
    <a:lvl8pPr marL="3200400" algn="l" defTabSz="914400" rtl="0" eaLnBrk="1" latinLnBrk="0" hangingPunct="1">
      <a:defRPr kern="1200">
        <a:solidFill>
          <a:schemeClr val="tx1"/>
        </a:solidFill>
        <a:latin typeface="Franklin Gothic Medium" pitchFamily="34" charset="0"/>
        <a:ea typeface="+mn-ea"/>
        <a:cs typeface="+mn-cs"/>
      </a:defRPr>
    </a:lvl8pPr>
    <a:lvl9pPr marL="3657600" algn="l" defTabSz="914400" rtl="0" eaLnBrk="1" latinLnBrk="0" hangingPunct="1">
      <a:defRPr kern="1200">
        <a:solidFill>
          <a:schemeClr val="tx1"/>
        </a:solidFill>
        <a:latin typeface="Franklin Gothic Medium"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FF"/>
    <a:srgbClr val="99CCFF"/>
    <a:srgbClr val="FF9933"/>
    <a:srgbClr val="006600"/>
    <a:srgbClr val="660066"/>
    <a:srgbClr val="FF6600"/>
    <a:srgbClr val="CC0000"/>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644" y="1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02" name="Rectangle 2"/>
          <p:cNvSpPr>
            <a:spLocks noGrp="1" noChangeArrowheads="1"/>
          </p:cNvSpPr>
          <p:nvPr>
            <p:ph type="hdr" sz="quarter"/>
          </p:nvPr>
        </p:nvSpPr>
        <p:spPr bwMode="auto">
          <a:xfrm>
            <a:off x="1" y="0"/>
            <a:ext cx="2945767" cy="496412"/>
          </a:xfrm>
          <a:prstGeom prst="rect">
            <a:avLst/>
          </a:prstGeom>
          <a:noFill/>
          <a:ln w="9525">
            <a:noFill/>
            <a:miter lim="800000"/>
            <a:headEnd/>
            <a:tailEnd/>
          </a:ln>
          <a:effectLst/>
        </p:spPr>
        <p:txBody>
          <a:bodyPr vert="horz" wrap="square" lIns="91419" tIns="45709" rIns="91419" bIns="45709" numCol="1" anchor="t" anchorCtr="0" compatLnSpc="1">
            <a:prstTxWarp prst="textNoShape">
              <a:avLst/>
            </a:prstTxWarp>
          </a:bodyPr>
          <a:lstStyle>
            <a:lvl1pPr defTabSz="914968" eaLnBrk="0" hangingPunct="0">
              <a:defRPr sz="1200"/>
            </a:lvl1pPr>
          </a:lstStyle>
          <a:p>
            <a:endParaRPr lang="ru-RU"/>
          </a:p>
        </p:txBody>
      </p:sp>
      <p:sp>
        <p:nvSpPr>
          <p:cNvPr id="51203" name="Rectangle 3"/>
          <p:cNvSpPr>
            <a:spLocks noGrp="1" noChangeArrowheads="1"/>
          </p:cNvSpPr>
          <p:nvPr>
            <p:ph type="dt" idx="1"/>
          </p:nvPr>
        </p:nvSpPr>
        <p:spPr bwMode="auto">
          <a:xfrm>
            <a:off x="3850285" y="0"/>
            <a:ext cx="2945767" cy="496412"/>
          </a:xfrm>
          <a:prstGeom prst="rect">
            <a:avLst/>
          </a:prstGeom>
          <a:noFill/>
          <a:ln w="9525">
            <a:noFill/>
            <a:miter lim="800000"/>
            <a:headEnd/>
            <a:tailEnd/>
          </a:ln>
          <a:effectLst/>
        </p:spPr>
        <p:txBody>
          <a:bodyPr vert="horz" wrap="square" lIns="91419" tIns="45709" rIns="91419" bIns="45709" numCol="1" anchor="t" anchorCtr="0" compatLnSpc="1">
            <a:prstTxWarp prst="textNoShape">
              <a:avLst/>
            </a:prstTxWarp>
          </a:bodyPr>
          <a:lstStyle>
            <a:lvl1pPr algn="r" defTabSz="914968" eaLnBrk="0" hangingPunct="0">
              <a:defRPr sz="1200"/>
            </a:lvl1pPr>
          </a:lstStyle>
          <a:p>
            <a:fld id="{D9BE3154-87A2-4B40-A85C-151FC3FDCE5D}" type="datetimeFigureOut">
              <a:rPr lang="ru-RU"/>
              <a:pPr/>
              <a:t>10.05.2016</a:t>
            </a:fld>
            <a:endParaRPr lang="ru-RU"/>
          </a:p>
        </p:txBody>
      </p:sp>
      <p:sp>
        <p:nvSpPr>
          <p:cNvPr id="51204" name="Rectangle 4"/>
          <p:cNvSpPr>
            <a:spLocks noGrp="1" noRot="1" noChangeAspect="1" noChangeArrowheads="1" noTextEdit="1"/>
          </p:cNvSpPr>
          <p:nvPr>
            <p:ph type="sldImg" idx="2"/>
          </p:nvPr>
        </p:nvSpPr>
        <p:spPr bwMode="auto">
          <a:xfrm>
            <a:off x="919163" y="744538"/>
            <a:ext cx="4960937" cy="3721100"/>
          </a:xfrm>
          <a:prstGeom prst="rect">
            <a:avLst/>
          </a:prstGeom>
          <a:noFill/>
          <a:ln w="9525">
            <a:solidFill>
              <a:srgbClr val="000000"/>
            </a:solidFill>
            <a:miter lim="800000"/>
            <a:headEnd/>
            <a:tailEnd/>
          </a:ln>
          <a:effectLst/>
        </p:spPr>
      </p:sp>
      <p:sp>
        <p:nvSpPr>
          <p:cNvPr id="51205" name="Rectangle 5"/>
          <p:cNvSpPr>
            <a:spLocks noGrp="1" noChangeArrowheads="1"/>
          </p:cNvSpPr>
          <p:nvPr>
            <p:ph type="body" sz="quarter" idx="3"/>
          </p:nvPr>
        </p:nvSpPr>
        <p:spPr bwMode="auto">
          <a:xfrm>
            <a:off x="680418" y="4715919"/>
            <a:ext cx="5436841" cy="4466101"/>
          </a:xfrm>
          <a:prstGeom prst="rect">
            <a:avLst/>
          </a:prstGeom>
          <a:noFill/>
          <a:ln w="9525">
            <a:noFill/>
            <a:miter lim="800000"/>
            <a:headEnd/>
            <a:tailEnd/>
          </a:ln>
          <a:effectLst/>
        </p:spPr>
        <p:txBody>
          <a:bodyPr vert="horz" wrap="square" lIns="91419" tIns="45709" rIns="91419" bIns="45709"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51206" name="Rectangle 6"/>
          <p:cNvSpPr>
            <a:spLocks noGrp="1" noChangeArrowheads="1"/>
          </p:cNvSpPr>
          <p:nvPr>
            <p:ph type="ftr" sz="quarter" idx="4"/>
          </p:nvPr>
        </p:nvSpPr>
        <p:spPr bwMode="auto">
          <a:xfrm>
            <a:off x="1" y="9428614"/>
            <a:ext cx="2945767" cy="496412"/>
          </a:xfrm>
          <a:prstGeom prst="rect">
            <a:avLst/>
          </a:prstGeom>
          <a:noFill/>
          <a:ln w="9525">
            <a:noFill/>
            <a:miter lim="800000"/>
            <a:headEnd/>
            <a:tailEnd/>
          </a:ln>
          <a:effectLst/>
        </p:spPr>
        <p:txBody>
          <a:bodyPr vert="horz" wrap="square" lIns="91419" tIns="45709" rIns="91419" bIns="45709" numCol="1" anchor="b" anchorCtr="0" compatLnSpc="1">
            <a:prstTxWarp prst="textNoShape">
              <a:avLst/>
            </a:prstTxWarp>
          </a:bodyPr>
          <a:lstStyle>
            <a:lvl1pPr defTabSz="914968" eaLnBrk="0" hangingPunct="0">
              <a:defRPr sz="1200"/>
            </a:lvl1pPr>
          </a:lstStyle>
          <a:p>
            <a:endParaRPr lang="ru-RU"/>
          </a:p>
        </p:txBody>
      </p:sp>
      <p:sp>
        <p:nvSpPr>
          <p:cNvPr id="51207" name="Rectangle 7"/>
          <p:cNvSpPr>
            <a:spLocks noGrp="1" noChangeArrowheads="1"/>
          </p:cNvSpPr>
          <p:nvPr>
            <p:ph type="sldNum" sz="quarter" idx="5"/>
          </p:nvPr>
        </p:nvSpPr>
        <p:spPr bwMode="auto">
          <a:xfrm>
            <a:off x="3850285" y="9428614"/>
            <a:ext cx="2945767" cy="496412"/>
          </a:xfrm>
          <a:prstGeom prst="rect">
            <a:avLst/>
          </a:prstGeom>
          <a:noFill/>
          <a:ln w="9525">
            <a:noFill/>
            <a:miter lim="800000"/>
            <a:headEnd/>
            <a:tailEnd/>
          </a:ln>
          <a:effectLst/>
        </p:spPr>
        <p:txBody>
          <a:bodyPr vert="horz" wrap="square" lIns="91419" tIns="45709" rIns="91419" bIns="45709" numCol="1" anchor="b" anchorCtr="0" compatLnSpc="1">
            <a:prstTxWarp prst="textNoShape">
              <a:avLst/>
            </a:prstTxWarp>
          </a:bodyPr>
          <a:lstStyle>
            <a:lvl1pPr algn="r" defTabSz="914968" eaLnBrk="0" hangingPunct="0">
              <a:defRPr sz="1200"/>
            </a:lvl1pPr>
          </a:lstStyle>
          <a:p>
            <a:fld id="{C1907B14-F497-454F-938E-1A3BBEDC7D02}" type="slidenum">
              <a:rPr lang="ru-RU"/>
              <a:pPr/>
              <a:t>‹#›</a:t>
            </a:fld>
            <a:endParaRPr lang="ru-RU"/>
          </a:p>
        </p:txBody>
      </p:sp>
    </p:spTree>
    <p:extLst>
      <p:ext uri="{BB962C8B-B14F-4D97-AF65-F5344CB8AC3E}">
        <p14:creationId xmlns:p14="http://schemas.microsoft.com/office/powerpoint/2010/main" val="64495783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Calibri" pitchFamily="34" charset="0"/>
        <a:ea typeface="+mn-ea"/>
        <a:cs typeface="+mn-cs"/>
      </a:defRPr>
    </a:lvl1pPr>
    <a:lvl2pPr marL="457200" algn="l" rtl="0" fontAlgn="base">
      <a:spcBef>
        <a:spcPct val="30000"/>
      </a:spcBef>
      <a:spcAft>
        <a:spcPct val="0"/>
      </a:spcAft>
      <a:defRPr sz="1200" kern="1200">
        <a:solidFill>
          <a:schemeClr val="tx1"/>
        </a:solidFill>
        <a:latin typeface="Calibri" pitchFamily="34" charset="0"/>
        <a:ea typeface="+mn-ea"/>
        <a:cs typeface="+mn-cs"/>
      </a:defRPr>
    </a:lvl2pPr>
    <a:lvl3pPr marL="914400" algn="l" rtl="0" fontAlgn="base">
      <a:spcBef>
        <a:spcPct val="30000"/>
      </a:spcBef>
      <a:spcAft>
        <a:spcPct val="0"/>
      </a:spcAft>
      <a:defRPr sz="1200" kern="1200">
        <a:solidFill>
          <a:schemeClr val="tx1"/>
        </a:solidFill>
        <a:latin typeface="Calibri" pitchFamily="34" charset="0"/>
        <a:ea typeface="+mn-ea"/>
        <a:cs typeface="+mn-cs"/>
      </a:defRPr>
    </a:lvl3pPr>
    <a:lvl4pPr marL="1371600" algn="l" rtl="0" fontAlgn="base">
      <a:spcBef>
        <a:spcPct val="30000"/>
      </a:spcBef>
      <a:spcAft>
        <a:spcPct val="0"/>
      </a:spcAft>
      <a:defRPr sz="1200" kern="1200">
        <a:solidFill>
          <a:schemeClr val="tx1"/>
        </a:solidFill>
        <a:latin typeface="Calibri" pitchFamily="34" charset="0"/>
        <a:ea typeface="+mn-ea"/>
        <a:cs typeface="+mn-cs"/>
      </a:defRPr>
    </a:lvl4pPr>
    <a:lvl5pPr marL="1828800" algn="l" rtl="0" fontAlgn="base">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009DC204-2A39-411F-B0ED-E4C091CFAAE6}"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623F4716-09C9-44AA-8434-4A3E12B0A03A}"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A3A7F04A-44FA-45C1-A11A-E8DD52A637B5}" type="slidenum">
              <a:rPr lang="ru-RU"/>
              <a:pPr>
                <a:defRPr/>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Объект">
    <p:spTree>
      <p:nvGrpSpPr>
        <p:cNvPr id="1" name=""/>
        <p:cNvGrpSpPr/>
        <p:nvPr/>
      </p:nvGrpSpPr>
      <p:grpSpPr>
        <a:xfrm>
          <a:off x="0" y="0"/>
          <a:ext cx="0" cy="0"/>
          <a:chOff x="0" y="0"/>
          <a:chExt cx="0" cy="0"/>
        </a:xfrm>
      </p:grpSpPr>
      <p:sp>
        <p:nvSpPr>
          <p:cNvPr id="2" name="Содержимое 1"/>
          <p:cNvSpPr>
            <a:spLocks noGrp="1"/>
          </p:cNvSpPr>
          <p:nvPr>
            <p:ph/>
          </p:nvPr>
        </p:nvSpPr>
        <p:spPr>
          <a:xfrm>
            <a:off x="457200" y="274638"/>
            <a:ext cx="8229600" cy="58515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3" name="Rectangle 4"/>
          <p:cNvSpPr>
            <a:spLocks noGrp="1" noChangeArrowheads="1"/>
          </p:cNvSpPr>
          <p:nvPr>
            <p:ph type="dt" sz="half" idx="10"/>
          </p:nvPr>
        </p:nvSpPr>
        <p:spPr>
          <a:ln/>
        </p:spPr>
        <p:txBody>
          <a:bodyPr/>
          <a:lstStyle>
            <a:lvl1pPr>
              <a:defRPr/>
            </a:lvl1pPr>
          </a:lstStyle>
          <a:p>
            <a:pPr>
              <a:defRPr/>
            </a:pPr>
            <a:endParaRPr lang="ru-RU"/>
          </a:p>
        </p:txBody>
      </p:sp>
      <p:sp>
        <p:nvSpPr>
          <p:cNvPr id="4" name="Rectangle 5"/>
          <p:cNvSpPr>
            <a:spLocks noGrp="1" noChangeArrowheads="1"/>
          </p:cNvSpPr>
          <p:nvPr>
            <p:ph type="ftr" sz="quarter" idx="11"/>
          </p:nvPr>
        </p:nvSpPr>
        <p:spPr>
          <a:ln/>
        </p:spPr>
        <p:txBody>
          <a:bodyPr/>
          <a:lstStyle>
            <a:lvl1pPr>
              <a:defRPr/>
            </a:lvl1pPr>
          </a:lstStyle>
          <a:p>
            <a:pPr>
              <a:defRPr/>
            </a:pPr>
            <a:endParaRPr lang="ru-RU"/>
          </a:p>
        </p:txBody>
      </p:sp>
      <p:sp>
        <p:nvSpPr>
          <p:cNvPr id="5" name="Rectangle 6"/>
          <p:cNvSpPr>
            <a:spLocks noGrp="1" noChangeArrowheads="1"/>
          </p:cNvSpPr>
          <p:nvPr>
            <p:ph type="sldNum" sz="quarter" idx="12"/>
          </p:nvPr>
        </p:nvSpPr>
        <p:spPr>
          <a:ln/>
        </p:spPr>
        <p:txBody>
          <a:bodyPr/>
          <a:lstStyle>
            <a:lvl1pPr>
              <a:defRPr/>
            </a:lvl1pPr>
          </a:lstStyle>
          <a:p>
            <a:pPr>
              <a:defRPr/>
            </a:pPr>
            <a:fld id="{02A73E39-0BE6-4D30-976D-481AD0B8E4E6}"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3687C448-81BA-448F-A3FF-60E38F41D16D}"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DB0C6019-F933-4836-8794-D5998BFB7ACB}"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660129EF-A593-4643-BE5A-860BFE76B9B7}"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dt" sz="half" idx="10"/>
          </p:nvPr>
        </p:nvSpPr>
        <p:spPr>
          <a:ln/>
        </p:spPr>
        <p:txBody>
          <a:bodyPr/>
          <a:lstStyle>
            <a:lvl1pPr>
              <a:defRPr/>
            </a:lvl1pPr>
          </a:lstStyle>
          <a:p>
            <a:pPr>
              <a:defRPr/>
            </a:pPr>
            <a:endParaRPr lang="ru-RU"/>
          </a:p>
        </p:txBody>
      </p:sp>
      <p:sp>
        <p:nvSpPr>
          <p:cNvPr id="8" name="Rectangle 5"/>
          <p:cNvSpPr>
            <a:spLocks noGrp="1" noChangeArrowheads="1"/>
          </p:cNvSpPr>
          <p:nvPr>
            <p:ph type="ftr" sz="quarter" idx="11"/>
          </p:nvPr>
        </p:nvSpPr>
        <p:spPr>
          <a:ln/>
        </p:spPr>
        <p:txBody>
          <a:bodyPr/>
          <a:lstStyle>
            <a:lvl1pPr>
              <a:defRPr/>
            </a:lvl1pPr>
          </a:lstStyle>
          <a:p>
            <a:pPr>
              <a:defRPr/>
            </a:pPr>
            <a:endParaRPr lang="ru-RU"/>
          </a:p>
        </p:txBody>
      </p:sp>
      <p:sp>
        <p:nvSpPr>
          <p:cNvPr id="9" name="Rectangle 6"/>
          <p:cNvSpPr>
            <a:spLocks noGrp="1" noChangeArrowheads="1"/>
          </p:cNvSpPr>
          <p:nvPr>
            <p:ph type="sldNum" sz="quarter" idx="12"/>
          </p:nvPr>
        </p:nvSpPr>
        <p:spPr>
          <a:ln/>
        </p:spPr>
        <p:txBody>
          <a:bodyPr/>
          <a:lstStyle>
            <a:lvl1pPr>
              <a:defRPr/>
            </a:lvl1pPr>
          </a:lstStyle>
          <a:p>
            <a:pPr>
              <a:defRPr/>
            </a:pPr>
            <a:fld id="{753888C7-E195-4EBE-9E80-C64F88255445}"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
          <p:cNvSpPr>
            <a:spLocks noGrp="1" noChangeArrowheads="1"/>
          </p:cNvSpPr>
          <p:nvPr>
            <p:ph type="dt" sz="half" idx="10"/>
          </p:nvPr>
        </p:nvSpPr>
        <p:spPr>
          <a:ln/>
        </p:spPr>
        <p:txBody>
          <a:bodyPr/>
          <a:lstStyle>
            <a:lvl1pPr>
              <a:defRPr/>
            </a:lvl1pPr>
          </a:lstStyle>
          <a:p>
            <a:pPr>
              <a:defRPr/>
            </a:pPr>
            <a:endParaRPr lang="ru-RU"/>
          </a:p>
        </p:txBody>
      </p:sp>
      <p:sp>
        <p:nvSpPr>
          <p:cNvPr id="4" name="Rectangle 5"/>
          <p:cNvSpPr>
            <a:spLocks noGrp="1" noChangeArrowheads="1"/>
          </p:cNvSpPr>
          <p:nvPr>
            <p:ph type="ftr" sz="quarter" idx="11"/>
          </p:nvPr>
        </p:nvSpPr>
        <p:spPr>
          <a:ln/>
        </p:spPr>
        <p:txBody>
          <a:bodyPr/>
          <a:lstStyle>
            <a:lvl1pPr>
              <a:defRPr/>
            </a:lvl1pPr>
          </a:lstStyle>
          <a:p>
            <a:pPr>
              <a:defRPr/>
            </a:pPr>
            <a:endParaRPr lang="ru-RU"/>
          </a:p>
        </p:txBody>
      </p:sp>
      <p:sp>
        <p:nvSpPr>
          <p:cNvPr id="5" name="Rectangle 6"/>
          <p:cNvSpPr>
            <a:spLocks noGrp="1" noChangeArrowheads="1"/>
          </p:cNvSpPr>
          <p:nvPr>
            <p:ph type="sldNum" sz="quarter" idx="12"/>
          </p:nvPr>
        </p:nvSpPr>
        <p:spPr>
          <a:ln/>
        </p:spPr>
        <p:txBody>
          <a:bodyPr/>
          <a:lstStyle>
            <a:lvl1pPr>
              <a:defRPr/>
            </a:lvl1pPr>
          </a:lstStyle>
          <a:p>
            <a:pPr>
              <a:defRPr/>
            </a:pPr>
            <a:fld id="{1CD982E8-20C4-4618-92A9-0B51BDBBA990}"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ru-RU"/>
          </a:p>
        </p:txBody>
      </p:sp>
      <p:sp>
        <p:nvSpPr>
          <p:cNvPr id="3" name="Rectangle 5"/>
          <p:cNvSpPr>
            <a:spLocks noGrp="1" noChangeArrowheads="1"/>
          </p:cNvSpPr>
          <p:nvPr>
            <p:ph type="ftr" sz="quarter" idx="11"/>
          </p:nvPr>
        </p:nvSpPr>
        <p:spPr>
          <a:ln/>
        </p:spPr>
        <p:txBody>
          <a:bodyPr/>
          <a:lstStyle>
            <a:lvl1pPr>
              <a:defRPr/>
            </a:lvl1pPr>
          </a:lstStyle>
          <a:p>
            <a:pPr>
              <a:defRPr/>
            </a:pPr>
            <a:endParaRPr lang="ru-RU"/>
          </a:p>
        </p:txBody>
      </p:sp>
      <p:sp>
        <p:nvSpPr>
          <p:cNvPr id="4" name="Rectangle 6"/>
          <p:cNvSpPr>
            <a:spLocks noGrp="1" noChangeArrowheads="1"/>
          </p:cNvSpPr>
          <p:nvPr>
            <p:ph type="sldNum" sz="quarter" idx="12"/>
          </p:nvPr>
        </p:nvSpPr>
        <p:spPr>
          <a:ln/>
        </p:spPr>
        <p:txBody>
          <a:bodyPr/>
          <a:lstStyle>
            <a:lvl1pPr>
              <a:defRPr/>
            </a:lvl1pPr>
          </a:lstStyle>
          <a:p>
            <a:pPr>
              <a:defRPr/>
            </a:pPr>
            <a:fld id="{203678E4-6D23-47A3-9938-BF63CE6ED5A8}"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B63A911B-4568-4D87-B349-A589BBC87902}"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32101B35-7251-4F78-80DE-085F0E334E80}"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205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atin typeface="+mn-lt"/>
              </a:defRPr>
            </a:lvl1pPr>
          </a:lstStyle>
          <a:p>
            <a:pPr>
              <a:defRPr/>
            </a:pPr>
            <a:endParaRPr lang="ru-RU"/>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atin typeface="+mn-lt"/>
              </a:defRPr>
            </a:lvl1pPr>
          </a:lstStyle>
          <a:p>
            <a:pPr>
              <a:defRPr/>
            </a:pPr>
            <a:endParaRPr lang="ru-RU"/>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atin typeface="+mn-lt"/>
              </a:defRPr>
            </a:lvl1pPr>
          </a:lstStyle>
          <a:p>
            <a:pPr>
              <a:defRPr/>
            </a:pPr>
            <a:fld id="{1DB66362-C7EF-421C-AA7C-0E473CC25B00}"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60" r:id="rId1"/>
    <p:sldLayoutId id="2147483659" r:id="rId2"/>
    <p:sldLayoutId id="2147483658" r:id="rId3"/>
    <p:sldLayoutId id="2147483657" r:id="rId4"/>
    <p:sldLayoutId id="2147483656" r:id="rId5"/>
    <p:sldLayoutId id="2147483655" r:id="rId6"/>
    <p:sldLayoutId id="2147483654" r:id="rId7"/>
    <p:sldLayoutId id="2147483653" r:id="rId8"/>
    <p:sldLayoutId id="2147483652" r:id="rId9"/>
    <p:sldLayoutId id="2147483651" r:id="rId10"/>
    <p:sldLayoutId id="2147483650" r:id="rId11"/>
    <p:sldLayoutId id="2147483649"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2.xml"/><Relationship Id="rId1" Type="http://schemas.openxmlformats.org/officeDocument/2006/relationships/vmlDrawing" Target="../drawings/vmlDrawing1.vml"/><Relationship Id="rId5" Type="http://schemas.openxmlformats.org/officeDocument/2006/relationships/image" Target="../media/image10.emf"/><Relationship Id="rId4" Type="http://schemas.openxmlformats.org/officeDocument/2006/relationships/package" Target="../embeddings/_________Microsoft_Word1.docx"/></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2.jpe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764704"/>
            <a:ext cx="7772400" cy="2952327"/>
          </a:xfrm>
        </p:spPr>
        <p:txBody>
          <a:bodyPr/>
          <a:lstStyle/>
          <a:p>
            <a:r>
              <a:rPr lang="ru-RU" sz="2400" dirty="0" smtClean="0">
                <a:solidFill>
                  <a:srgbClr val="FF0000"/>
                </a:solidFill>
              </a:rPr>
              <a:t>О проекте </a:t>
            </a:r>
            <a:r>
              <a:rPr lang="ru-RU" sz="2400" dirty="0">
                <a:solidFill>
                  <a:srgbClr val="FF0000"/>
                </a:solidFill>
              </a:rPr>
              <a:t>федерального закона </a:t>
            </a:r>
            <a:r>
              <a:rPr lang="en-US" sz="2400" dirty="0" smtClean="0">
                <a:solidFill>
                  <a:srgbClr val="FF0000"/>
                </a:solidFill>
              </a:rPr>
              <a:t/>
            </a:r>
            <a:br>
              <a:rPr lang="en-US" sz="2400" dirty="0" smtClean="0">
                <a:solidFill>
                  <a:srgbClr val="FF0000"/>
                </a:solidFill>
              </a:rPr>
            </a:br>
            <a:r>
              <a:rPr lang="ru-RU" sz="2400" dirty="0" smtClean="0">
                <a:solidFill>
                  <a:srgbClr val="FF0000"/>
                </a:solidFill>
              </a:rPr>
              <a:t>«</a:t>
            </a:r>
            <a:r>
              <a:rPr lang="ru-RU" sz="2400" dirty="0">
                <a:solidFill>
                  <a:srgbClr val="FF0000"/>
                </a:solidFill>
              </a:rPr>
              <a:t>О внесении изменений в Воздушный кодекс Российской Федерации и Кодекс Российской Федерации об административных правонарушениях</a:t>
            </a:r>
            <a:r>
              <a:rPr lang="ru-RU" sz="2400" dirty="0" smtClean="0">
                <a:solidFill>
                  <a:srgbClr val="FF0000"/>
                </a:solidFill>
              </a:rPr>
              <a:t>»</a:t>
            </a:r>
            <a:r>
              <a:rPr lang="en-US" sz="2400" dirty="0" smtClean="0">
                <a:solidFill>
                  <a:srgbClr val="FF0000"/>
                </a:solidFill>
              </a:rPr>
              <a:t/>
            </a:r>
            <a:br>
              <a:rPr lang="en-US" sz="2400" dirty="0" smtClean="0">
                <a:solidFill>
                  <a:srgbClr val="FF0000"/>
                </a:solidFill>
              </a:rPr>
            </a:br>
            <a:r>
              <a:rPr lang="ru-RU" sz="2400" dirty="0">
                <a:solidFill>
                  <a:srgbClr val="FF0000"/>
                </a:solidFill>
              </a:rPr>
              <a:t>(в части обязательного контроля аутентичности </a:t>
            </a:r>
            <a:br>
              <a:rPr lang="ru-RU" sz="2400" dirty="0">
                <a:solidFill>
                  <a:srgbClr val="FF0000"/>
                </a:solidFill>
              </a:rPr>
            </a:br>
            <a:r>
              <a:rPr lang="ru-RU" sz="2400" dirty="0">
                <a:solidFill>
                  <a:srgbClr val="FF0000"/>
                </a:solidFill>
              </a:rPr>
              <a:t>компонентов воздушных судов)</a:t>
            </a:r>
            <a:r>
              <a:rPr lang="ru-RU" sz="2800" dirty="0">
                <a:solidFill>
                  <a:srgbClr val="FF0000"/>
                </a:solidFill>
              </a:rPr>
              <a:t/>
            </a:r>
            <a:br>
              <a:rPr lang="ru-RU" sz="2800" dirty="0">
                <a:solidFill>
                  <a:srgbClr val="FF0000"/>
                </a:solidFill>
              </a:rPr>
            </a:br>
            <a:endParaRPr lang="ru-RU" sz="2800" dirty="0">
              <a:solidFill>
                <a:srgbClr val="FF0000"/>
              </a:solidFill>
            </a:endParaRPr>
          </a:p>
        </p:txBody>
      </p:sp>
      <p:sp>
        <p:nvSpPr>
          <p:cNvPr id="3" name="Подзаголовок 2"/>
          <p:cNvSpPr>
            <a:spLocks noGrp="1"/>
          </p:cNvSpPr>
          <p:nvPr>
            <p:ph type="subTitle" idx="1"/>
          </p:nvPr>
        </p:nvSpPr>
        <p:spPr>
          <a:xfrm>
            <a:off x="1371600" y="3886200"/>
            <a:ext cx="6400800" cy="2207096"/>
          </a:xfrm>
        </p:spPr>
        <p:txBody>
          <a:bodyPr/>
          <a:lstStyle/>
          <a:p>
            <a:r>
              <a:rPr lang="ru-RU" sz="1800" dirty="0" smtClean="0">
                <a:solidFill>
                  <a:srgbClr val="3333FF"/>
                </a:solidFill>
              </a:rPr>
              <a:t>Руководитель рабочей группы Экспертного совета по авиационно-космическому комплексу при Комитете Государственной Думы по промышленности, </a:t>
            </a:r>
          </a:p>
          <a:p>
            <a:r>
              <a:rPr lang="ru-RU" sz="1800" dirty="0" smtClean="0">
                <a:solidFill>
                  <a:srgbClr val="3333FF"/>
                </a:solidFill>
              </a:rPr>
              <a:t>член межведомственной </a:t>
            </a:r>
            <a:r>
              <a:rPr lang="ru-RU" sz="1800" dirty="0">
                <a:solidFill>
                  <a:srgbClr val="3333FF"/>
                </a:solidFill>
              </a:rPr>
              <a:t>отраслевой рабочей группы по противодействию незаконному обороту продукции авиационной </a:t>
            </a:r>
            <a:r>
              <a:rPr lang="ru-RU" sz="1800" dirty="0" smtClean="0">
                <a:solidFill>
                  <a:srgbClr val="3333FF"/>
                </a:solidFill>
              </a:rPr>
              <a:t>промышленности </a:t>
            </a:r>
          </a:p>
          <a:p>
            <a:r>
              <a:rPr lang="ru-RU" sz="1800" dirty="0" err="1" smtClean="0">
                <a:solidFill>
                  <a:srgbClr val="3333FF"/>
                </a:solidFill>
              </a:rPr>
              <a:t>М.В.Комаров</a:t>
            </a:r>
            <a:endParaRPr lang="ru-RU" sz="1800" dirty="0">
              <a:solidFill>
                <a:srgbClr val="3333FF"/>
              </a:solidFill>
            </a:endParaRPr>
          </a:p>
        </p:txBody>
      </p:sp>
    </p:spTree>
    <p:extLst>
      <p:ext uri="{BB962C8B-B14F-4D97-AF65-F5344CB8AC3E}">
        <p14:creationId xmlns:p14="http://schemas.microsoft.com/office/powerpoint/2010/main" val="32230290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12323" name="Object 3"/>
          <p:cNvGraphicFramePr>
            <a:graphicFrameLocks noChangeAspect="1"/>
          </p:cNvGraphicFramePr>
          <p:nvPr>
            <p:extLst>
              <p:ext uri="{D42A27DB-BD31-4B8C-83A1-F6EECF244321}">
                <p14:modId xmlns:p14="http://schemas.microsoft.com/office/powerpoint/2010/main" val="820499477"/>
              </p:ext>
            </p:extLst>
          </p:nvPr>
        </p:nvGraphicFramePr>
        <p:xfrm>
          <a:off x="304800" y="573088"/>
          <a:ext cx="8459788" cy="5661025"/>
        </p:xfrm>
        <a:graphic>
          <a:graphicData uri="http://schemas.openxmlformats.org/presentationml/2006/ole">
            <mc:AlternateContent xmlns:mc="http://schemas.openxmlformats.org/markup-compatibility/2006">
              <mc:Choice xmlns:v="urn:schemas-microsoft-com:vml" Requires="v">
                <p:oleObj spid="_x0000_s320550" name="Документ" r:id="rId4" imgW="10027687" imgH="6718808" progId="Word.Document.12">
                  <p:embed/>
                </p:oleObj>
              </mc:Choice>
              <mc:Fallback>
                <p:oleObj name="Документ" r:id="rId4" imgW="10027687" imgH="6718808" progId="Word.Document.12">
                  <p:embed/>
                  <p:pic>
                    <p:nvPicPr>
                      <p:cNvPr id="0" name=""/>
                      <p:cNvPicPr>
                        <a:picLocks noChangeAspect="1" noChangeArrowheads="1"/>
                      </p:cNvPicPr>
                      <p:nvPr/>
                    </p:nvPicPr>
                    <p:blipFill>
                      <a:blip r:embed="rId5"/>
                      <a:srcRect/>
                      <a:stretch>
                        <a:fillRect/>
                      </a:stretch>
                    </p:blipFill>
                    <p:spPr bwMode="auto">
                      <a:xfrm>
                        <a:off x="304800" y="573088"/>
                        <a:ext cx="8459788" cy="566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18242758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lstStyle/>
          <a:p>
            <a:r>
              <a:rPr lang="ru-RU" sz="2800" dirty="0" smtClean="0">
                <a:solidFill>
                  <a:srgbClr val="C00000"/>
                </a:solidFill>
              </a:rPr>
              <a:t>Концептуальные положения законопроекта</a:t>
            </a:r>
            <a:endParaRPr lang="ru-RU" sz="2800" dirty="0">
              <a:solidFill>
                <a:srgbClr val="C00000"/>
              </a:solidFill>
            </a:endParaRPr>
          </a:p>
        </p:txBody>
      </p:sp>
      <p:sp>
        <p:nvSpPr>
          <p:cNvPr id="4" name="Объект 3"/>
          <p:cNvSpPr>
            <a:spLocks noGrp="1"/>
          </p:cNvSpPr>
          <p:nvPr>
            <p:ph idx="1"/>
          </p:nvPr>
        </p:nvSpPr>
        <p:spPr/>
        <p:txBody>
          <a:bodyPr/>
          <a:lstStyle/>
          <a:p>
            <a:r>
              <a:rPr lang="ru-RU" sz="2000" dirty="0" smtClean="0">
                <a:solidFill>
                  <a:srgbClr val="C00000"/>
                </a:solidFill>
              </a:rPr>
              <a:t>Обязательная идентификация</a:t>
            </a:r>
            <a:r>
              <a:rPr lang="ru-RU" sz="2000" dirty="0" smtClean="0"/>
              <a:t> </a:t>
            </a:r>
            <a:r>
              <a:rPr lang="ru-RU" sz="2000" dirty="0"/>
              <a:t>компонентов, </a:t>
            </a:r>
            <a:r>
              <a:rPr lang="ru-RU" sz="2000" dirty="0">
                <a:solidFill>
                  <a:srgbClr val="C00000"/>
                </a:solidFill>
              </a:rPr>
              <a:t>маркирование машиночитаемой маркировкой</a:t>
            </a:r>
            <a:r>
              <a:rPr lang="ru-RU" sz="2000" dirty="0"/>
              <a:t> и последующее </a:t>
            </a:r>
            <a:r>
              <a:rPr lang="ru-RU" sz="2000" dirty="0">
                <a:solidFill>
                  <a:srgbClr val="C00000"/>
                </a:solidFill>
              </a:rPr>
              <a:t>включение сведений о контролируемых компонентах и действиях с ними</a:t>
            </a:r>
            <a:r>
              <a:rPr lang="ru-RU" sz="2000" dirty="0"/>
              <a:t> на протяжении всего жизненного цикла компонентов от изготовления до утилизации </a:t>
            </a:r>
            <a:r>
              <a:rPr lang="ru-RU" sz="2000" dirty="0">
                <a:solidFill>
                  <a:srgbClr val="C00000"/>
                </a:solidFill>
              </a:rPr>
              <a:t>в государственную автоматизированную информационную </a:t>
            </a:r>
            <a:r>
              <a:rPr lang="ru-RU" sz="2000" dirty="0" smtClean="0">
                <a:solidFill>
                  <a:srgbClr val="C00000"/>
                </a:solidFill>
              </a:rPr>
              <a:t>систему </a:t>
            </a:r>
            <a:r>
              <a:rPr lang="ru-RU" sz="2000" dirty="0" smtClean="0"/>
              <a:t>(ГАИС).</a:t>
            </a:r>
          </a:p>
          <a:p>
            <a:r>
              <a:rPr lang="ru-RU" sz="2000" dirty="0" smtClean="0">
                <a:solidFill>
                  <a:srgbClr val="C00000"/>
                </a:solidFill>
              </a:rPr>
              <a:t>Выявление в </a:t>
            </a:r>
            <a:r>
              <a:rPr lang="ru-RU" sz="2000" dirty="0">
                <a:solidFill>
                  <a:srgbClr val="C00000"/>
                </a:solidFill>
              </a:rPr>
              <a:t>автоматизированном режиме </a:t>
            </a:r>
            <a:r>
              <a:rPr lang="ru-RU" sz="2000" dirty="0" smtClean="0">
                <a:solidFill>
                  <a:srgbClr val="C00000"/>
                </a:solidFill>
              </a:rPr>
              <a:t>неаутентичных </a:t>
            </a:r>
            <a:r>
              <a:rPr lang="ru-RU" sz="2000" dirty="0">
                <a:solidFill>
                  <a:srgbClr val="C00000"/>
                </a:solidFill>
              </a:rPr>
              <a:t>и сомнительных компонентов</a:t>
            </a:r>
            <a:r>
              <a:rPr lang="ru-RU" sz="2000" dirty="0"/>
              <a:t> воздушных судов по признакам несоответствия с документированными в </a:t>
            </a:r>
            <a:r>
              <a:rPr lang="ru-RU" sz="2000" dirty="0" smtClean="0"/>
              <a:t>ГАИС </a:t>
            </a:r>
            <a:r>
              <a:rPr lang="ru-RU" sz="2000" dirty="0"/>
              <a:t>данными разработчика, изготовителя, </a:t>
            </a:r>
            <a:r>
              <a:rPr lang="ru-RU" sz="2000" dirty="0" err="1"/>
              <a:t>эксплуатанта</a:t>
            </a:r>
            <a:r>
              <a:rPr lang="ru-RU" sz="2000" dirty="0"/>
              <a:t>, поставщика </a:t>
            </a:r>
            <a:r>
              <a:rPr lang="ru-RU" sz="2000" dirty="0" smtClean="0"/>
              <a:t>изделий.</a:t>
            </a:r>
          </a:p>
          <a:p>
            <a:r>
              <a:rPr lang="ru-RU" sz="2000" dirty="0" smtClean="0">
                <a:solidFill>
                  <a:srgbClr val="C00000"/>
                </a:solidFill>
              </a:rPr>
              <a:t>Блокирование любых дальнейших действий с неаутентичными компонентами</a:t>
            </a:r>
            <a:r>
              <a:rPr lang="ru-RU" sz="2000" dirty="0" smtClean="0"/>
              <a:t>, </a:t>
            </a:r>
            <a:r>
              <a:rPr lang="ru-RU" sz="2000" dirty="0"/>
              <a:t>кроме снятия с эксплуатации, списания или утилизации, причем </a:t>
            </a:r>
            <a:r>
              <a:rPr lang="ru-RU" sz="2000" dirty="0">
                <a:solidFill>
                  <a:srgbClr val="C00000"/>
                </a:solidFill>
              </a:rPr>
              <a:t>независимо от качества этих </a:t>
            </a:r>
            <a:r>
              <a:rPr lang="ru-RU" sz="2000" dirty="0" smtClean="0">
                <a:solidFill>
                  <a:srgbClr val="C00000"/>
                </a:solidFill>
              </a:rPr>
              <a:t>компонентов</a:t>
            </a:r>
            <a:r>
              <a:rPr lang="ru-RU" sz="2000" dirty="0" smtClean="0"/>
              <a:t>.</a:t>
            </a:r>
            <a:endParaRPr lang="ru-RU" sz="2000" dirty="0"/>
          </a:p>
        </p:txBody>
      </p:sp>
    </p:spTree>
    <p:extLst>
      <p:ext uri="{BB962C8B-B14F-4D97-AF65-F5344CB8AC3E}">
        <p14:creationId xmlns:p14="http://schemas.microsoft.com/office/powerpoint/2010/main" val="12537227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2800" dirty="0" smtClean="0">
                <a:solidFill>
                  <a:srgbClr val="00B050"/>
                </a:solidFill>
              </a:rPr>
              <a:t>О ФИНАНСОВО-ЭКОНОМИЧЕСКОМ ОБОСНОВАНИИ ЗАКОНОПРОЕКТА</a:t>
            </a:r>
            <a:endParaRPr lang="ru-RU" sz="2800" dirty="0">
              <a:solidFill>
                <a:srgbClr val="00B050"/>
              </a:solidFill>
            </a:endParaRPr>
          </a:p>
        </p:txBody>
      </p:sp>
      <p:sp>
        <p:nvSpPr>
          <p:cNvPr id="3" name="Объект 2"/>
          <p:cNvSpPr>
            <a:spLocks noGrp="1"/>
          </p:cNvSpPr>
          <p:nvPr>
            <p:ph idx="1"/>
          </p:nvPr>
        </p:nvSpPr>
        <p:spPr/>
        <p:txBody>
          <a:bodyPr/>
          <a:lstStyle/>
          <a:p>
            <a:pPr marL="0" indent="0">
              <a:buNone/>
            </a:pPr>
            <a:r>
              <a:rPr lang="ru-RU" sz="2400" dirty="0" smtClean="0">
                <a:solidFill>
                  <a:srgbClr val="3333FF"/>
                </a:solidFill>
              </a:rPr>
              <a:t>Согласно оценке </a:t>
            </a:r>
            <a:r>
              <a:rPr lang="ru-RU" sz="2400" dirty="0" err="1" smtClean="0">
                <a:solidFill>
                  <a:srgbClr val="3333FF"/>
                </a:solidFill>
              </a:rPr>
              <a:t>Минпромторга</a:t>
            </a:r>
            <a:r>
              <a:rPr lang="ru-RU" sz="2400" dirty="0" smtClean="0">
                <a:solidFill>
                  <a:srgbClr val="3333FF"/>
                </a:solidFill>
              </a:rPr>
              <a:t> России</a:t>
            </a:r>
            <a:r>
              <a:rPr lang="ru-RU" sz="2400" dirty="0" smtClean="0"/>
              <a:t> </a:t>
            </a:r>
            <a:r>
              <a:rPr lang="ru-RU" sz="2400" dirty="0">
                <a:solidFill>
                  <a:srgbClr val="C00000"/>
                </a:solidFill>
              </a:rPr>
              <a:t>затраты на разработку технического задания и отработку технологических аспектов создания </a:t>
            </a:r>
            <a:r>
              <a:rPr lang="ru-RU" sz="2400" dirty="0" smtClean="0">
                <a:solidFill>
                  <a:srgbClr val="C00000"/>
                </a:solidFill>
              </a:rPr>
              <a:t>ГАИС</a:t>
            </a:r>
            <a:r>
              <a:rPr lang="ru-RU" sz="2400" dirty="0" smtClean="0"/>
              <a:t> составят </a:t>
            </a:r>
            <a:r>
              <a:rPr lang="ru-RU" sz="2400" dirty="0"/>
              <a:t>в </a:t>
            </a:r>
            <a:r>
              <a:rPr lang="ru-RU" sz="2400" dirty="0">
                <a:solidFill>
                  <a:srgbClr val="C00000"/>
                </a:solidFill>
              </a:rPr>
              <a:t>100 млн. рублей за два </a:t>
            </a:r>
            <a:r>
              <a:rPr lang="ru-RU" sz="2400" dirty="0" smtClean="0">
                <a:solidFill>
                  <a:srgbClr val="C00000"/>
                </a:solidFill>
              </a:rPr>
              <a:t>года</a:t>
            </a:r>
            <a:r>
              <a:rPr lang="ru-RU" sz="2400" dirty="0" smtClean="0"/>
              <a:t>, а </a:t>
            </a:r>
            <a:r>
              <a:rPr lang="ru-RU" sz="2400" dirty="0" smtClean="0">
                <a:solidFill>
                  <a:srgbClr val="C00000"/>
                </a:solidFill>
              </a:rPr>
              <a:t>средние </a:t>
            </a:r>
            <a:r>
              <a:rPr lang="ru-RU" sz="2400" dirty="0">
                <a:solidFill>
                  <a:srgbClr val="C00000"/>
                </a:solidFill>
              </a:rPr>
              <a:t>затраты субъекта </a:t>
            </a:r>
            <a:r>
              <a:rPr lang="ru-RU" sz="2400" dirty="0" smtClean="0">
                <a:solidFill>
                  <a:srgbClr val="C00000"/>
                </a:solidFill>
              </a:rPr>
              <a:t>ГАИС </a:t>
            </a:r>
            <a:r>
              <a:rPr lang="ru-RU" sz="2400" dirty="0">
                <a:solidFill>
                  <a:srgbClr val="C00000"/>
                </a:solidFill>
              </a:rPr>
              <a:t>на приобретение типового комплекта оборудования</a:t>
            </a:r>
            <a:r>
              <a:rPr lang="ru-RU" sz="2400" dirty="0"/>
              <a:t> (сервер базы данных, терминал сбора данных, автоматизированные рабочие места) </a:t>
            </a:r>
            <a:r>
              <a:rPr lang="ru-RU" sz="2400" dirty="0" smtClean="0"/>
              <a:t>примерно </a:t>
            </a:r>
            <a:r>
              <a:rPr lang="ru-RU" sz="2400" dirty="0">
                <a:solidFill>
                  <a:srgbClr val="C00000"/>
                </a:solidFill>
              </a:rPr>
              <a:t>800 тыс. рублей</a:t>
            </a:r>
            <a:r>
              <a:rPr lang="ru-RU" sz="2400" dirty="0" smtClean="0"/>
              <a:t>.</a:t>
            </a:r>
          </a:p>
          <a:p>
            <a:pPr marL="0" indent="0">
              <a:buNone/>
            </a:pPr>
            <a:r>
              <a:rPr lang="ru-RU" sz="1600" i="1" dirty="0" smtClean="0"/>
              <a:t>Данные значения приведены в письме </a:t>
            </a:r>
            <a:r>
              <a:rPr lang="ru-RU" sz="1600" i="1" dirty="0" err="1" smtClean="0"/>
              <a:t>Минпромторга</a:t>
            </a:r>
            <a:r>
              <a:rPr lang="ru-RU" sz="1600" i="1" dirty="0" smtClean="0"/>
              <a:t> России в Комитет ГД по промышленности </a:t>
            </a:r>
            <a:r>
              <a:rPr lang="ru-RU" sz="1600" i="1" dirty="0"/>
              <a:t>от 29 мая 2015 года № </a:t>
            </a:r>
            <a:r>
              <a:rPr lang="ru-RU" sz="1600" i="1" dirty="0" smtClean="0"/>
              <a:t>БА-15293/18 со ссылкой на экспертные оценки </a:t>
            </a:r>
            <a:r>
              <a:rPr lang="ru-RU" sz="1600" i="1" dirty="0" err="1" smtClean="0"/>
              <a:t>ГосНИИ</a:t>
            </a:r>
            <a:r>
              <a:rPr lang="ru-RU" sz="1600" i="1" dirty="0" smtClean="0"/>
              <a:t> ГА и </a:t>
            </a:r>
            <a:r>
              <a:rPr lang="ru-RU" sz="1600" i="1" dirty="0" err="1" smtClean="0"/>
              <a:t>ГосНИИАС</a:t>
            </a:r>
            <a:r>
              <a:rPr lang="ru-RU" sz="1600" i="1" dirty="0" smtClean="0"/>
              <a:t>.</a:t>
            </a:r>
          </a:p>
          <a:p>
            <a:pPr marL="0" indent="0">
              <a:buNone/>
            </a:pPr>
            <a:r>
              <a:rPr lang="ru-RU" sz="1600" dirty="0" err="1" smtClean="0"/>
              <a:t>Справочно</a:t>
            </a:r>
            <a:r>
              <a:rPr lang="ru-RU" sz="1600" dirty="0" smtClean="0"/>
              <a:t>: затраты на разработку действующей в </a:t>
            </a:r>
            <a:r>
              <a:rPr lang="ru-RU" sz="1600" dirty="0" err="1" smtClean="0"/>
              <a:t>ГосНИИ</a:t>
            </a:r>
            <a:r>
              <a:rPr lang="ru-RU" sz="1600" dirty="0" smtClean="0"/>
              <a:t> ГА информационно-аналитической системы составили 180 млн. рублей.  </a:t>
            </a:r>
            <a:endParaRPr lang="ru-RU" sz="1600" dirty="0"/>
          </a:p>
        </p:txBody>
      </p:sp>
    </p:spTree>
    <p:extLst>
      <p:ext uri="{BB962C8B-B14F-4D97-AF65-F5344CB8AC3E}">
        <p14:creationId xmlns:p14="http://schemas.microsoft.com/office/powerpoint/2010/main" val="151611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2000" dirty="0" smtClean="0">
                <a:solidFill>
                  <a:srgbClr val="FF0000"/>
                </a:solidFill>
              </a:rPr>
              <a:t>Решение Государственной комиссии по противодействию незаконному обороту промышленной продукции</a:t>
            </a:r>
            <a:br>
              <a:rPr lang="ru-RU" sz="2000" dirty="0" smtClean="0">
                <a:solidFill>
                  <a:srgbClr val="FF0000"/>
                </a:solidFill>
              </a:rPr>
            </a:br>
            <a:r>
              <a:rPr lang="ru-RU" sz="2000" dirty="0" smtClean="0">
                <a:solidFill>
                  <a:srgbClr val="3333FF"/>
                </a:solidFill>
              </a:rPr>
              <a:t>от 9 декабря 2015 года</a:t>
            </a:r>
            <a:endParaRPr lang="ru-RU" sz="2000" dirty="0">
              <a:solidFill>
                <a:srgbClr val="3333FF"/>
              </a:solidFill>
            </a:endParaRPr>
          </a:p>
        </p:txBody>
      </p:sp>
      <p:sp>
        <p:nvSpPr>
          <p:cNvPr id="3" name="Объект 2"/>
          <p:cNvSpPr>
            <a:spLocks noGrp="1"/>
          </p:cNvSpPr>
          <p:nvPr>
            <p:ph idx="1"/>
          </p:nvPr>
        </p:nvSpPr>
        <p:spPr/>
        <p:txBody>
          <a:bodyPr/>
          <a:lstStyle/>
          <a:p>
            <a:pPr marL="0" indent="0">
              <a:buNone/>
            </a:pPr>
            <a:endParaRPr lang="ru-RU" sz="1800" dirty="0" smtClean="0">
              <a:solidFill>
                <a:srgbClr val="FF0000"/>
              </a:solidFill>
            </a:endParaRPr>
          </a:p>
          <a:p>
            <a:pPr marL="0" indent="0">
              <a:buNone/>
            </a:pPr>
            <a:endParaRPr lang="ru-RU" sz="1800" dirty="0">
              <a:solidFill>
                <a:srgbClr val="FF0000"/>
              </a:solidFill>
            </a:endParaRPr>
          </a:p>
          <a:p>
            <a:pPr marL="0" indent="0">
              <a:buNone/>
            </a:pPr>
            <a:r>
              <a:rPr lang="ru-RU" sz="1800" dirty="0" smtClean="0">
                <a:solidFill>
                  <a:srgbClr val="FF0000"/>
                </a:solidFill>
              </a:rPr>
              <a:t>Одобрить </a:t>
            </a:r>
            <a:r>
              <a:rPr lang="ru-RU" sz="1800" dirty="0">
                <a:solidFill>
                  <a:srgbClr val="FF0000"/>
                </a:solidFill>
              </a:rPr>
              <a:t>основные положения проекта федерального закона</a:t>
            </a:r>
            <a:r>
              <a:rPr lang="ru-RU" sz="1800" dirty="0"/>
              <a:t> </a:t>
            </a:r>
            <a:r>
              <a:rPr lang="ru-RU" sz="1800" dirty="0">
                <a:solidFill>
                  <a:srgbClr val="3333FF"/>
                </a:solidFill>
              </a:rPr>
              <a:t>«О</a:t>
            </a:r>
            <a:r>
              <a:rPr lang="ru-RU" sz="1800" dirty="0"/>
              <a:t> </a:t>
            </a:r>
            <a:r>
              <a:rPr lang="ru-RU" sz="1800" dirty="0">
                <a:solidFill>
                  <a:srgbClr val="3333FF"/>
                </a:solidFill>
              </a:rPr>
              <a:t>внесении изменений в Воздушный кодекс Российской Федерации и Кодекс Российской Федерации об административных правонарушениях» в части</a:t>
            </a:r>
            <a:r>
              <a:rPr lang="ru-RU" sz="1800" dirty="0"/>
              <a:t> </a:t>
            </a:r>
            <a:r>
              <a:rPr lang="ru-RU" sz="1800" dirty="0">
                <a:solidFill>
                  <a:srgbClr val="FF0000"/>
                </a:solidFill>
              </a:rPr>
              <a:t>введения обязательного контроля аутентичности компонентов воздушных судов</a:t>
            </a:r>
            <a:r>
              <a:rPr lang="ru-RU" sz="1800" dirty="0">
                <a:solidFill>
                  <a:srgbClr val="3333FF"/>
                </a:solidFill>
              </a:rPr>
              <a:t>,</a:t>
            </a:r>
            <a:r>
              <a:rPr lang="ru-RU" sz="1800" dirty="0"/>
              <a:t> </a:t>
            </a:r>
            <a:r>
              <a:rPr lang="ru-RU" sz="1800" dirty="0">
                <a:solidFill>
                  <a:srgbClr val="3333FF"/>
                </a:solidFill>
              </a:rPr>
              <a:t>предусматривающего</a:t>
            </a:r>
            <a:r>
              <a:rPr lang="ru-RU" sz="1800" dirty="0"/>
              <a:t> </a:t>
            </a:r>
            <a:r>
              <a:rPr lang="ru-RU" sz="1800" dirty="0">
                <a:solidFill>
                  <a:srgbClr val="FF0000"/>
                </a:solidFill>
              </a:rPr>
              <a:t>идентификацию компонентов воздушных судов</a:t>
            </a:r>
            <a:r>
              <a:rPr lang="ru-RU" sz="1800" dirty="0"/>
              <a:t>, </a:t>
            </a:r>
            <a:r>
              <a:rPr lang="ru-RU" sz="1800" dirty="0">
                <a:solidFill>
                  <a:srgbClr val="3333FF"/>
                </a:solidFill>
              </a:rPr>
              <a:t>создание</a:t>
            </a:r>
            <a:r>
              <a:rPr lang="ru-RU" sz="1800" dirty="0"/>
              <a:t> </a:t>
            </a:r>
            <a:r>
              <a:rPr lang="ru-RU" sz="1800" dirty="0">
                <a:solidFill>
                  <a:srgbClr val="FF0000"/>
                </a:solidFill>
              </a:rPr>
              <a:t>государственной автоматизированной информационной системы</a:t>
            </a:r>
            <a:r>
              <a:rPr lang="ru-RU" sz="1800" dirty="0"/>
              <a:t>, </a:t>
            </a:r>
            <a:r>
              <a:rPr lang="ru-RU" sz="1800" dirty="0">
                <a:solidFill>
                  <a:srgbClr val="3333FF"/>
                </a:solidFill>
              </a:rPr>
              <a:t>содержащей сведения о подлежащих учету в информационной системе компонентах и действиях с ними</a:t>
            </a:r>
            <a:r>
              <a:rPr lang="ru-RU" sz="1800" dirty="0"/>
              <a:t> </a:t>
            </a:r>
            <a:r>
              <a:rPr lang="ru-RU" sz="1800" dirty="0">
                <a:solidFill>
                  <a:srgbClr val="FF0000"/>
                </a:solidFill>
              </a:rPr>
              <a:t>на протяжении всего их жизненного цикла</a:t>
            </a:r>
            <a:r>
              <a:rPr lang="ru-RU" sz="1800" dirty="0"/>
              <a:t>, </a:t>
            </a:r>
            <a:r>
              <a:rPr lang="ru-RU" sz="1800" dirty="0">
                <a:solidFill>
                  <a:srgbClr val="3333FF"/>
                </a:solidFill>
              </a:rPr>
              <a:t>введение</a:t>
            </a:r>
            <a:r>
              <a:rPr lang="ru-RU" sz="1800" dirty="0"/>
              <a:t> </a:t>
            </a:r>
            <a:r>
              <a:rPr lang="ru-RU" sz="1800" dirty="0">
                <a:solidFill>
                  <a:srgbClr val="FF0000"/>
                </a:solidFill>
              </a:rPr>
              <a:t>запрета на любые действия с выявленными неаутентичными компонентами (кроме их списания и утилизации) независимо от их качества</a:t>
            </a:r>
            <a:r>
              <a:rPr lang="ru-RU" sz="1800" dirty="0"/>
              <a:t> </a:t>
            </a:r>
            <a:r>
              <a:rPr lang="ru-RU" sz="1800" dirty="0">
                <a:solidFill>
                  <a:srgbClr val="3333FF"/>
                </a:solidFill>
              </a:rPr>
              <a:t>и</a:t>
            </a:r>
            <a:r>
              <a:rPr lang="ru-RU" sz="1800" dirty="0"/>
              <a:t> </a:t>
            </a:r>
            <a:r>
              <a:rPr lang="ru-RU" sz="1800" dirty="0">
                <a:solidFill>
                  <a:srgbClr val="FF0000"/>
                </a:solidFill>
              </a:rPr>
              <a:t>установление административной ответственности</a:t>
            </a:r>
            <a:r>
              <a:rPr lang="ru-RU" sz="1800" dirty="0"/>
              <a:t> </a:t>
            </a:r>
            <a:r>
              <a:rPr lang="ru-RU" sz="1800" dirty="0">
                <a:solidFill>
                  <a:srgbClr val="3333FF"/>
                </a:solidFill>
              </a:rPr>
              <a:t>за правонарушения в области обязательного контроля аутентичности компонентов воздушных судов.</a:t>
            </a:r>
          </a:p>
        </p:txBody>
      </p:sp>
    </p:spTree>
    <p:extLst>
      <p:ext uri="{BB962C8B-B14F-4D97-AF65-F5344CB8AC3E}">
        <p14:creationId xmlns:p14="http://schemas.microsoft.com/office/powerpoint/2010/main" val="14264750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4" descr="1222809606_allday"/>
          <p:cNvPicPr>
            <a:picLocks noChangeAspect="1" noChangeArrowheads="1"/>
          </p:cNvPicPr>
          <p:nvPr/>
        </p:nvPicPr>
        <p:blipFill>
          <a:blip r:embed="rId2" cstate="print">
            <a:lum bright="70000" contrast="-70000"/>
          </a:blip>
          <a:srcRect/>
          <a:stretch>
            <a:fillRect/>
          </a:stretch>
        </p:blipFill>
        <p:spPr bwMode="auto">
          <a:xfrm>
            <a:off x="0" y="0"/>
            <a:ext cx="9144000" cy="6858000"/>
          </a:xfrm>
          <a:prstGeom prst="rect">
            <a:avLst/>
          </a:prstGeom>
          <a:noFill/>
          <a:ln w="9525">
            <a:noFill/>
            <a:miter lim="800000"/>
            <a:headEnd/>
            <a:tailEnd/>
          </a:ln>
        </p:spPr>
      </p:pic>
      <p:sp>
        <p:nvSpPr>
          <p:cNvPr id="8" name="TextBox 7"/>
          <p:cNvSpPr txBox="1"/>
          <p:nvPr/>
        </p:nvSpPr>
        <p:spPr>
          <a:xfrm>
            <a:off x="1475656" y="3573016"/>
            <a:ext cx="6120680" cy="461665"/>
          </a:xfrm>
          <a:prstGeom prst="rect">
            <a:avLst/>
          </a:prstGeom>
          <a:noFill/>
        </p:spPr>
        <p:txBody>
          <a:bodyPr wrap="square" rtlCol="0">
            <a:spAutoFit/>
          </a:bodyPr>
          <a:lstStyle/>
          <a:p>
            <a:pPr algn="ctr"/>
            <a:r>
              <a:rPr lang="ru-RU" sz="2400" dirty="0" smtClean="0">
                <a:solidFill>
                  <a:schemeClr val="accent2">
                    <a:lumMod val="75000"/>
                  </a:schemeClr>
                </a:solidFill>
                <a:effectLst>
                  <a:outerShdw blurRad="38100" dist="38100" dir="2700000" algn="tl">
                    <a:srgbClr val="000000">
                      <a:alpha val="43137"/>
                    </a:srgbClr>
                  </a:outerShdw>
                </a:effectLst>
                <a:latin typeface="Arial" pitchFamily="34" charset="0"/>
                <a:cs typeface="Arial" pitchFamily="34" charset="0"/>
              </a:rPr>
              <a:t>СПАСИБО ЗА ВНИМАНИЕ</a:t>
            </a:r>
            <a:endParaRPr lang="ru-RU" sz="2400" dirty="0">
              <a:solidFill>
                <a:schemeClr val="accent2">
                  <a:lumMod val="75000"/>
                </a:schemeClr>
              </a:solidFill>
              <a:effectLst>
                <a:outerShdw blurRad="38100" dist="38100" dir="2700000" algn="tl">
                  <a:srgbClr val="000000">
                    <a:alpha val="43137"/>
                  </a:srgbClr>
                </a:outerShdw>
              </a:effectLst>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2800" dirty="0" smtClean="0">
                <a:solidFill>
                  <a:srgbClr val="00B050"/>
                </a:solidFill>
              </a:rPr>
              <a:t>Документы ИКАО и зарубежный опыт </a:t>
            </a:r>
            <a:br>
              <a:rPr lang="ru-RU" sz="2800" dirty="0" smtClean="0">
                <a:solidFill>
                  <a:srgbClr val="00B050"/>
                </a:solidFill>
              </a:rPr>
            </a:br>
            <a:r>
              <a:rPr lang="ru-RU" sz="2800" dirty="0" smtClean="0">
                <a:solidFill>
                  <a:srgbClr val="00B050"/>
                </a:solidFill>
              </a:rPr>
              <a:t>законодательного регулирования</a:t>
            </a:r>
            <a:endParaRPr lang="ru-RU" sz="2800" dirty="0">
              <a:solidFill>
                <a:srgbClr val="00B050"/>
              </a:solidFill>
            </a:endParaRPr>
          </a:p>
        </p:txBody>
      </p:sp>
      <p:sp>
        <p:nvSpPr>
          <p:cNvPr id="3" name="Объект 2"/>
          <p:cNvSpPr>
            <a:spLocks noGrp="1"/>
          </p:cNvSpPr>
          <p:nvPr>
            <p:ph idx="1"/>
          </p:nvPr>
        </p:nvSpPr>
        <p:spPr/>
        <p:txBody>
          <a:bodyPr/>
          <a:lstStyle/>
          <a:p>
            <a:r>
              <a:rPr lang="ru-RU" sz="1800" dirty="0" smtClean="0">
                <a:solidFill>
                  <a:srgbClr val="3333FF"/>
                </a:solidFill>
              </a:rPr>
              <a:t>ИКАО - Приложение № 19 к Конвенции о международной гражданской авиации «Управление безопасностью полетов»</a:t>
            </a:r>
          </a:p>
          <a:p>
            <a:pPr marL="0" indent="0">
              <a:buNone/>
            </a:pPr>
            <a:r>
              <a:rPr lang="ru-RU" sz="1800" i="1" dirty="0" smtClean="0">
                <a:solidFill>
                  <a:srgbClr val="FF0000"/>
                </a:solidFill>
              </a:rPr>
              <a:t>«Каждое </a:t>
            </a:r>
            <a:r>
              <a:rPr lang="ru-RU" sz="1800" i="1" dirty="0">
                <a:solidFill>
                  <a:srgbClr val="FF0000"/>
                </a:solidFill>
              </a:rPr>
              <a:t>государство принимает </a:t>
            </a:r>
            <a:r>
              <a:rPr lang="ru-RU" sz="1800" i="1" dirty="0" smtClean="0">
                <a:solidFill>
                  <a:srgbClr val="FF0000"/>
                </a:solidFill>
              </a:rPr>
              <a:t>государственную программу по безопасности полетов </a:t>
            </a:r>
            <a:r>
              <a:rPr lang="ru-RU" sz="1800" i="1" dirty="0">
                <a:solidFill>
                  <a:srgbClr val="FF0000"/>
                </a:solidFill>
              </a:rPr>
              <a:t>для управления безопасностью полетов в государстве </a:t>
            </a:r>
            <a:r>
              <a:rPr lang="ru-RU" sz="1800" i="1">
                <a:solidFill>
                  <a:srgbClr val="FF0000"/>
                </a:solidFill>
              </a:rPr>
              <a:t>в </a:t>
            </a:r>
            <a:r>
              <a:rPr lang="ru-RU" sz="1800" i="1" smtClean="0">
                <a:solidFill>
                  <a:srgbClr val="FF0000"/>
                </a:solidFill>
              </a:rPr>
              <a:t>целях </a:t>
            </a:r>
            <a:r>
              <a:rPr lang="ru-RU" sz="1800" i="1" dirty="0" smtClean="0">
                <a:solidFill>
                  <a:srgbClr val="FF0000"/>
                </a:solidFill>
              </a:rPr>
              <a:t>достижения </a:t>
            </a:r>
            <a:r>
              <a:rPr lang="ru-RU" sz="1800" i="1" dirty="0">
                <a:solidFill>
                  <a:srgbClr val="FF0000"/>
                </a:solidFill>
              </a:rPr>
              <a:t>приемлемого уровня эффективности обеспечения безопасности полетов гражданской авиации</a:t>
            </a:r>
            <a:r>
              <a:rPr lang="ru-RU" sz="1800" i="1" dirty="0" smtClean="0">
                <a:solidFill>
                  <a:srgbClr val="FF0000"/>
                </a:solidFill>
              </a:rPr>
              <a:t>.»</a:t>
            </a:r>
            <a:r>
              <a:rPr lang="ru-RU" sz="1800" dirty="0" smtClean="0"/>
              <a:t> </a:t>
            </a:r>
            <a:r>
              <a:rPr lang="ru-RU" sz="1800" dirty="0"/>
              <a:t>(Пункт 3.1.1)</a:t>
            </a:r>
          </a:p>
          <a:p>
            <a:r>
              <a:rPr lang="ru-RU" sz="1800" dirty="0" smtClean="0">
                <a:solidFill>
                  <a:srgbClr val="3333FF"/>
                </a:solidFill>
              </a:rPr>
              <a:t>ИКАО – </a:t>
            </a:r>
            <a:r>
              <a:rPr lang="en-US" sz="1800" dirty="0" smtClean="0">
                <a:solidFill>
                  <a:srgbClr val="3333FF"/>
                </a:solidFill>
              </a:rPr>
              <a:t>Doc9760</a:t>
            </a:r>
            <a:r>
              <a:rPr lang="ru-RU" sz="1800" dirty="0" smtClean="0">
                <a:solidFill>
                  <a:srgbClr val="3333FF"/>
                </a:solidFill>
              </a:rPr>
              <a:t> «Руководство по летной годности»</a:t>
            </a:r>
            <a:endParaRPr lang="en-US" sz="1800" dirty="0" smtClean="0">
              <a:solidFill>
                <a:srgbClr val="3333FF"/>
              </a:solidFill>
            </a:endParaRPr>
          </a:p>
          <a:p>
            <a:pPr marL="0" indent="0">
              <a:buNone/>
            </a:pPr>
            <a:r>
              <a:rPr lang="ru-RU" sz="1800" i="1" dirty="0">
                <a:solidFill>
                  <a:srgbClr val="FF0000"/>
                </a:solidFill>
              </a:rPr>
              <a:t>«Для сохранения летной годности очень важно создать систему контроля, которая гарантирует установку на конкретном ВС только тех составных частей, которые соответствуют утвержденной конструкторской документации данного ВС. Эта глава содержит инструктивный материал относительно создания такой </a:t>
            </a:r>
            <a:r>
              <a:rPr lang="ru-RU" sz="1800" i="1" dirty="0" smtClean="0">
                <a:solidFill>
                  <a:srgbClr val="FF0000"/>
                </a:solidFill>
              </a:rPr>
              <a:t>системы.»</a:t>
            </a:r>
            <a:r>
              <a:rPr lang="en-US" sz="1800" i="1" dirty="0" smtClean="0"/>
              <a:t> </a:t>
            </a:r>
            <a:r>
              <a:rPr lang="en-US" sz="1800" dirty="0" smtClean="0"/>
              <a:t>(</a:t>
            </a:r>
            <a:r>
              <a:rPr lang="ru-RU" sz="1800" dirty="0" smtClean="0"/>
              <a:t>Пункт </a:t>
            </a:r>
            <a:r>
              <a:rPr lang="ru-RU" sz="1800" dirty="0"/>
              <a:t>9.10.1.2 части </a:t>
            </a:r>
            <a:r>
              <a:rPr lang="en-US" sz="1800" dirty="0" smtClean="0"/>
              <a:t>III</a:t>
            </a:r>
            <a:r>
              <a:rPr lang="ru-RU" sz="1800" dirty="0" smtClean="0"/>
              <a:t>)</a:t>
            </a:r>
            <a:r>
              <a:rPr lang="en-US" sz="1800" dirty="0" smtClean="0"/>
              <a:t> </a:t>
            </a:r>
            <a:endParaRPr lang="ru-RU" sz="1800" i="1" dirty="0" smtClean="0"/>
          </a:p>
          <a:p>
            <a:r>
              <a:rPr lang="ru-RU" sz="1800" dirty="0" smtClean="0">
                <a:solidFill>
                  <a:srgbClr val="3333FF"/>
                </a:solidFill>
              </a:rPr>
              <a:t>США - Закон </a:t>
            </a:r>
            <a:r>
              <a:rPr lang="ru-RU" sz="1800" dirty="0" err="1" smtClean="0">
                <a:solidFill>
                  <a:srgbClr val="3333FF"/>
                </a:solidFill>
              </a:rPr>
              <a:t>Венделла</a:t>
            </a:r>
            <a:r>
              <a:rPr lang="ru-RU" sz="1800" dirty="0" smtClean="0">
                <a:solidFill>
                  <a:srgbClr val="3333FF"/>
                </a:solidFill>
              </a:rPr>
              <a:t> </a:t>
            </a:r>
            <a:r>
              <a:rPr lang="ru-RU" sz="1800" dirty="0" err="1" smtClean="0">
                <a:solidFill>
                  <a:srgbClr val="3333FF"/>
                </a:solidFill>
              </a:rPr>
              <a:t>Х.Форда</a:t>
            </a:r>
            <a:r>
              <a:rPr lang="ru-RU" sz="1800" dirty="0" smtClean="0">
                <a:solidFill>
                  <a:srgbClr val="3333FF"/>
                </a:solidFill>
              </a:rPr>
              <a:t> об инвестициях и реформировании авиационной отрасли в 21 веке</a:t>
            </a:r>
            <a:endParaRPr lang="ru-RU" sz="1800" dirty="0">
              <a:solidFill>
                <a:srgbClr val="3333FF"/>
              </a:solidFill>
            </a:endParaRPr>
          </a:p>
        </p:txBody>
      </p:sp>
    </p:spTree>
    <p:extLst>
      <p:ext uri="{BB962C8B-B14F-4D97-AF65-F5344CB8AC3E}">
        <p14:creationId xmlns:p14="http://schemas.microsoft.com/office/powerpoint/2010/main" val="26784334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solidFill>
                  <a:srgbClr val="3333FF"/>
                </a:solidFill>
              </a:rPr>
              <a:t>О масштабе существующей проблемы</a:t>
            </a:r>
            <a:endParaRPr lang="ru-RU" dirty="0">
              <a:solidFill>
                <a:srgbClr val="3333FF"/>
              </a:solidFill>
            </a:endParaRPr>
          </a:p>
        </p:txBody>
      </p:sp>
      <p:sp>
        <p:nvSpPr>
          <p:cNvPr id="3" name="Объект 2"/>
          <p:cNvSpPr>
            <a:spLocks noGrp="1"/>
          </p:cNvSpPr>
          <p:nvPr>
            <p:ph idx="1"/>
          </p:nvPr>
        </p:nvSpPr>
        <p:spPr/>
        <p:txBody>
          <a:bodyPr/>
          <a:lstStyle/>
          <a:p>
            <a:r>
              <a:rPr lang="ru-RU" sz="2800" dirty="0" smtClean="0"/>
              <a:t>С 2001 года </a:t>
            </a:r>
            <a:r>
              <a:rPr lang="ru-RU" sz="2800" dirty="0" err="1" smtClean="0"/>
              <a:t>ГосНИИ</a:t>
            </a:r>
            <a:r>
              <a:rPr lang="ru-RU" sz="2800" dirty="0" smtClean="0"/>
              <a:t> ГА в рамках работ по оценке аутентичности проведена проверка более 62 тыс. компонентов ВС, из них </a:t>
            </a:r>
            <a:r>
              <a:rPr lang="ru-RU" sz="2800" dirty="0" smtClean="0">
                <a:solidFill>
                  <a:srgbClr val="C00000"/>
                </a:solidFill>
              </a:rPr>
              <a:t>выявлено 5025 неаутентичных, включая авиадвигатели, лопасти несущего винта и хвостовых винтов и т.д.</a:t>
            </a:r>
          </a:p>
          <a:p>
            <a:r>
              <a:rPr lang="ru-RU" sz="2800" dirty="0" smtClean="0">
                <a:solidFill>
                  <a:srgbClr val="C00000"/>
                </a:solidFill>
              </a:rPr>
              <a:t>Только за один 2014 год и только на вертолетах Ми-8 выявлено более 400</a:t>
            </a:r>
            <a:r>
              <a:rPr lang="ru-RU" sz="2800" dirty="0" smtClean="0"/>
              <a:t> неаутентичных и сомнительных компонентов.</a:t>
            </a:r>
            <a:endParaRPr lang="ru-RU" sz="2800" dirty="0"/>
          </a:p>
        </p:txBody>
      </p:sp>
    </p:spTree>
    <p:extLst>
      <p:ext uri="{BB962C8B-B14F-4D97-AF65-F5344CB8AC3E}">
        <p14:creationId xmlns:p14="http://schemas.microsoft.com/office/powerpoint/2010/main" val="20042400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2000" dirty="0" smtClean="0">
                <a:solidFill>
                  <a:srgbClr val="3333FF"/>
                </a:solidFill>
              </a:rPr>
              <a:t>В среднем</a:t>
            </a:r>
            <a:r>
              <a:rPr lang="ru-RU" sz="2000" dirty="0" smtClean="0"/>
              <a:t> </a:t>
            </a:r>
            <a:r>
              <a:rPr lang="ru-RU" sz="2000" dirty="0" smtClean="0">
                <a:solidFill>
                  <a:srgbClr val="FF0000"/>
                </a:solidFill>
              </a:rPr>
              <a:t>в каждом проверенном гражданском воздушном судне обнаруживается неаутентичный компонент!</a:t>
            </a:r>
            <a:endParaRPr lang="ru-RU" sz="2000" dirty="0">
              <a:solidFill>
                <a:srgbClr val="FF0000"/>
              </a:solidFill>
            </a:endParaRPr>
          </a:p>
        </p:txBody>
      </p:sp>
      <p:pic>
        <p:nvPicPr>
          <p:cNvPr id="9" name="Объект 8"/>
          <p:cNvPicPr>
            <a:picLocks noGrp="1" noChangeAspect="1"/>
          </p:cNvPicPr>
          <p:nvPr>
            <p:ph idx="1"/>
          </p:nvPr>
        </p:nvPicPr>
        <p:blipFill>
          <a:blip r:embed="rId2"/>
          <a:stretch>
            <a:fillRect/>
          </a:stretch>
        </p:blipFill>
        <p:spPr>
          <a:xfrm>
            <a:off x="1543428" y="1925086"/>
            <a:ext cx="6057143" cy="3876190"/>
          </a:xfrm>
          <a:prstGeom prst="rect">
            <a:avLst/>
          </a:prstGeom>
        </p:spPr>
      </p:pic>
    </p:spTree>
    <p:extLst>
      <p:ext uri="{BB962C8B-B14F-4D97-AF65-F5344CB8AC3E}">
        <p14:creationId xmlns:p14="http://schemas.microsoft.com/office/powerpoint/2010/main" val="25365397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12"/>
          <p:cNvSpPr>
            <a:spLocks noChangeArrowheads="1"/>
          </p:cNvSpPr>
          <p:nvPr/>
        </p:nvSpPr>
        <p:spPr bwMode="auto">
          <a:xfrm>
            <a:off x="323850" y="1989138"/>
            <a:ext cx="15128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ru-RU" altLang="ru-RU" sz="1400" b="1" u="sng" dirty="0">
                <a:solidFill>
                  <a:srgbClr val="660066"/>
                </a:solidFill>
                <a:latin typeface="Calibri" panose="020F0502020204030204" pitchFamily="34" charset="0"/>
              </a:rPr>
              <a:t>Ту-134А № 65137</a:t>
            </a:r>
          </a:p>
          <a:p>
            <a:pPr eaLnBrk="1" hangingPunct="1"/>
            <a:r>
              <a:rPr lang="en-US" altLang="ru-RU" sz="1400" b="1" u="sng" dirty="0" smtClean="0">
                <a:solidFill>
                  <a:srgbClr val="660066"/>
                </a:solidFill>
                <a:latin typeface="Calibri" panose="020F0502020204030204" pitchFamily="34" charset="0"/>
              </a:rPr>
              <a:t>      </a:t>
            </a:r>
            <a:r>
              <a:rPr lang="ru-RU" altLang="ru-RU" sz="1400" b="1" u="sng" dirty="0" smtClean="0">
                <a:solidFill>
                  <a:srgbClr val="660066"/>
                </a:solidFill>
                <a:latin typeface="Calibri" panose="020F0502020204030204" pitchFamily="34" charset="0"/>
              </a:rPr>
              <a:t>а/к  </a:t>
            </a:r>
            <a:r>
              <a:rPr lang="ru-RU" altLang="ru-RU" sz="1400" b="1" u="sng" dirty="0">
                <a:solidFill>
                  <a:srgbClr val="660066"/>
                </a:solidFill>
                <a:latin typeface="Calibri" panose="020F0502020204030204" pitchFamily="34" charset="0"/>
              </a:rPr>
              <a:t>Карат</a:t>
            </a:r>
          </a:p>
        </p:txBody>
      </p:sp>
      <p:sp>
        <p:nvSpPr>
          <p:cNvPr id="2051" name="Rectangle 13"/>
          <p:cNvSpPr>
            <a:spLocks noChangeArrowheads="1"/>
          </p:cNvSpPr>
          <p:nvPr/>
        </p:nvSpPr>
        <p:spPr bwMode="auto">
          <a:xfrm>
            <a:off x="2051050" y="1916113"/>
            <a:ext cx="6659563" cy="120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ru-RU" altLang="ru-RU" sz="1200">
                <a:solidFill>
                  <a:schemeClr val="tx2"/>
                </a:solidFill>
                <a:latin typeface="Calibri" panose="020F0502020204030204" pitchFamily="34" charset="0"/>
              </a:rPr>
              <a:t>08.05.2003г.  При выполнении рейса по маршруту Внуково – Ростов-на-Дону при заходе на посадку сработало табло       «Отказ основной гидросистемы».  Причиной отказа гидросистемы явилось разрушение насоса НП-89М № Н212В39. В ходе расследования установлено, что данный насос имеет фальсифицированную пономерную документацию. Установлено, что агрегат с аналогичным номером, но с оригинальной пономерной документацией, эксплуатируется в другой авиакомпании.</a:t>
            </a:r>
          </a:p>
        </p:txBody>
      </p:sp>
      <p:sp>
        <p:nvSpPr>
          <p:cNvPr id="2052" name="Rectangle 14"/>
          <p:cNvSpPr>
            <a:spLocks noChangeArrowheads="1"/>
          </p:cNvSpPr>
          <p:nvPr/>
        </p:nvSpPr>
        <p:spPr bwMode="auto">
          <a:xfrm>
            <a:off x="250825" y="3141663"/>
            <a:ext cx="161290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ru-RU" altLang="ru-RU" sz="1400" b="1" u="sng" dirty="0">
                <a:solidFill>
                  <a:srgbClr val="660066"/>
                </a:solidFill>
                <a:latin typeface="Calibri" panose="020F0502020204030204" pitchFamily="34" charset="0"/>
              </a:rPr>
              <a:t>Ан-140 № 4К-</a:t>
            </a:r>
            <a:r>
              <a:rPr lang="en-US" altLang="ru-RU" sz="1400" b="1" u="sng" dirty="0">
                <a:solidFill>
                  <a:srgbClr val="660066"/>
                </a:solidFill>
                <a:latin typeface="Calibri" panose="020F0502020204030204" pitchFamily="34" charset="0"/>
              </a:rPr>
              <a:t>AZ</a:t>
            </a:r>
            <a:r>
              <a:rPr lang="ru-RU" altLang="ru-RU" sz="1400" b="1" u="sng" dirty="0">
                <a:solidFill>
                  <a:srgbClr val="660066"/>
                </a:solidFill>
                <a:latin typeface="Calibri" panose="020F0502020204030204" pitchFamily="34" charset="0"/>
              </a:rPr>
              <a:t>48</a:t>
            </a:r>
          </a:p>
          <a:p>
            <a:pPr eaLnBrk="1" hangingPunct="1"/>
            <a:r>
              <a:rPr lang="en-US" altLang="ru-RU" sz="1400" b="1" u="sng" dirty="0" smtClean="0">
                <a:solidFill>
                  <a:srgbClr val="660066"/>
                </a:solidFill>
                <a:latin typeface="Calibri" panose="020F0502020204030204" pitchFamily="34" charset="0"/>
              </a:rPr>
              <a:t>   </a:t>
            </a:r>
            <a:r>
              <a:rPr lang="ru-RU" altLang="ru-RU" sz="1400" b="1" u="sng" dirty="0" smtClean="0">
                <a:solidFill>
                  <a:srgbClr val="660066"/>
                </a:solidFill>
                <a:latin typeface="Calibri" panose="020F0502020204030204" pitchFamily="34" charset="0"/>
              </a:rPr>
              <a:t>Азербайджан</a:t>
            </a:r>
            <a:endParaRPr lang="ru-RU" altLang="ru-RU" sz="1400" dirty="0">
              <a:latin typeface="Calibri" panose="020F0502020204030204" pitchFamily="34" charset="0"/>
            </a:endParaRPr>
          </a:p>
        </p:txBody>
      </p:sp>
      <p:sp>
        <p:nvSpPr>
          <p:cNvPr id="3078" name="Rectangle 15"/>
          <p:cNvSpPr>
            <a:spLocks noChangeArrowheads="1"/>
          </p:cNvSpPr>
          <p:nvPr/>
        </p:nvSpPr>
        <p:spPr bwMode="auto">
          <a:xfrm>
            <a:off x="2051050" y="3068638"/>
            <a:ext cx="6804025" cy="1939925"/>
          </a:xfrm>
          <a:prstGeom prst="rect">
            <a:avLst/>
          </a:prstGeom>
          <a:noFill/>
          <a:ln w="9525">
            <a:noFill/>
            <a:miter lim="800000"/>
            <a:headEnd/>
            <a:tailEnd/>
          </a:ln>
        </p:spPr>
        <p:txBody>
          <a:bodyPr>
            <a:spAutoFit/>
          </a:bodyPr>
          <a:lstStyle/>
          <a:p>
            <a:pPr>
              <a:defRPr/>
            </a:pPr>
            <a:r>
              <a:rPr lang="ru-RU" sz="1200" dirty="0">
                <a:solidFill>
                  <a:srgbClr val="CC0000"/>
                </a:solidFill>
                <a:latin typeface="Calibri" pitchFamily="34" charset="0"/>
                <a:cs typeface="Arial" charset="0"/>
              </a:rPr>
              <a:t>23.12.2005г</a:t>
            </a:r>
            <a:r>
              <a:rPr lang="ru-RU" sz="1200" dirty="0">
                <a:solidFill>
                  <a:srgbClr val="CC0000"/>
                </a:solidFill>
                <a:latin typeface="+mn-lt"/>
                <a:cs typeface="Arial" charset="0"/>
              </a:rPr>
              <a:t>. </a:t>
            </a:r>
            <a:r>
              <a:rPr lang="ru-RU" sz="1200" u="sng" dirty="0">
                <a:solidFill>
                  <a:srgbClr val="C00000"/>
                </a:solidFill>
                <a:latin typeface="+mn-lt"/>
                <a:cs typeface="Arial" charset="0"/>
              </a:rPr>
              <a:t>Заключение МАК</a:t>
            </a:r>
            <a:r>
              <a:rPr lang="ru-RU" sz="1200" dirty="0">
                <a:solidFill>
                  <a:srgbClr val="C00000"/>
                </a:solidFill>
                <a:latin typeface="+mn-lt"/>
                <a:cs typeface="Arial" charset="0"/>
              </a:rPr>
              <a:t>:    Катастрофа самолета произошла вследствие нештатной работы бортовой системы индикации крена и </a:t>
            </a:r>
            <a:r>
              <a:rPr lang="ru-RU" sz="1200" dirty="0" err="1">
                <a:solidFill>
                  <a:srgbClr val="C00000"/>
                </a:solidFill>
                <a:latin typeface="+mn-lt"/>
                <a:cs typeface="Arial" charset="0"/>
              </a:rPr>
              <a:t>тангажа</a:t>
            </a:r>
            <a:r>
              <a:rPr lang="ru-RU" sz="1200" dirty="0">
                <a:solidFill>
                  <a:srgbClr val="C00000"/>
                </a:solidFill>
                <a:latin typeface="+mn-lt"/>
                <a:cs typeface="Arial" charset="0"/>
              </a:rPr>
              <a:t> (авиагоризонты) на этапе взлета и начального</a:t>
            </a:r>
            <a:r>
              <a:rPr lang="ru-RU" sz="1200" dirty="0">
                <a:solidFill>
                  <a:srgbClr val="C00000"/>
                </a:solidFill>
                <a:latin typeface="Arial" charset="0"/>
                <a:cs typeface="Arial" charset="0"/>
              </a:rPr>
              <a:t> </a:t>
            </a:r>
            <a:r>
              <a:rPr lang="ru-RU" sz="1200" dirty="0">
                <a:solidFill>
                  <a:srgbClr val="C00000"/>
                </a:solidFill>
                <a:latin typeface="+mn-lt"/>
                <a:cs typeface="Arial" charset="0"/>
              </a:rPr>
              <a:t>набора высоты. </a:t>
            </a:r>
          </a:p>
          <a:p>
            <a:pPr>
              <a:defRPr/>
            </a:pPr>
            <a:r>
              <a:rPr lang="ru-RU" sz="1200" u="sng" dirty="0">
                <a:solidFill>
                  <a:srgbClr val="C00000"/>
                </a:solidFill>
                <a:latin typeface="+mn-lt"/>
                <a:cs typeface="Arial" charset="0"/>
              </a:rPr>
              <a:t>Комиссией  по расследованию установлено: </a:t>
            </a:r>
            <a:r>
              <a:rPr lang="ru-RU" sz="1200" dirty="0">
                <a:solidFill>
                  <a:srgbClr val="C00000"/>
                </a:solidFill>
                <a:latin typeface="+mn-lt"/>
                <a:cs typeface="Arial" charset="0"/>
              </a:rPr>
              <a:t>Техническое состояние левого авиагоризонта и неработоспособность системы его встроенного контроля, а также работа общей самолетной системы контроля авиагоризонтов по крену и электропитанию не могли обеспечивать безопасную эксплуатацию ВС и </a:t>
            </a:r>
            <a:r>
              <a:rPr lang="ru-RU" sz="1200" b="1" dirty="0">
                <a:solidFill>
                  <a:srgbClr val="C00000"/>
                </a:solidFill>
                <a:latin typeface="+mn-lt"/>
                <a:cs typeface="Arial" charset="0"/>
              </a:rPr>
              <a:t>напрямую повлияли на катастрофический исход полета</a:t>
            </a:r>
            <a:r>
              <a:rPr lang="ru-RU" sz="1200" dirty="0">
                <a:solidFill>
                  <a:srgbClr val="C00000"/>
                </a:solidFill>
                <a:latin typeface="+mn-lt"/>
                <a:cs typeface="Arial" charset="0"/>
              </a:rPr>
              <a:t>, так как комиссия в ходе расследования установила </a:t>
            </a:r>
            <a:r>
              <a:rPr lang="ru-RU" sz="1200" dirty="0" err="1">
                <a:solidFill>
                  <a:srgbClr val="C00000"/>
                </a:solidFill>
                <a:latin typeface="+mn-lt"/>
                <a:cs typeface="Arial" charset="0"/>
              </a:rPr>
              <a:t>контрафактность</a:t>
            </a:r>
            <a:r>
              <a:rPr lang="ru-RU" sz="1200" dirty="0">
                <a:solidFill>
                  <a:srgbClr val="C00000"/>
                </a:solidFill>
                <a:latin typeface="+mn-lt"/>
                <a:cs typeface="Arial" charset="0"/>
              </a:rPr>
              <a:t> левого АГК-77-15 №0693773 и фальсификацию года выпуска блоков контроля крена БКК-18 и сигнализатора нарушения питания СНП-1, установленных на данном ВС в сторону завышения («омоложения»), соответственно на 20 лет и на 6 лет. </a:t>
            </a:r>
          </a:p>
        </p:txBody>
      </p:sp>
      <p:sp>
        <p:nvSpPr>
          <p:cNvPr id="2054" name="Rectangle 16"/>
          <p:cNvSpPr>
            <a:spLocks noChangeArrowheads="1"/>
          </p:cNvSpPr>
          <p:nvPr/>
        </p:nvSpPr>
        <p:spPr bwMode="auto">
          <a:xfrm>
            <a:off x="-19050" y="5229225"/>
            <a:ext cx="200086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ru-RU" sz="1400" b="1" u="sng" dirty="0" smtClean="0">
                <a:solidFill>
                  <a:srgbClr val="660066"/>
                </a:solidFill>
                <a:latin typeface="Calibri" panose="020F0502020204030204" pitchFamily="34" charset="0"/>
              </a:rPr>
              <a:t>   </a:t>
            </a:r>
            <a:r>
              <a:rPr lang="ru-RU" altLang="ru-RU" sz="1400" b="1" u="sng" dirty="0" smtClean="0">
                <a:solidFill>
                  <a:srgbClr val="660066"/>
                </a:solidFill>
                <a:latin typeface="Calibri" panose="020F0502020204030204" pitchFamily="34" charset="0"/>
              </a:rPr>
              <a:t>Ми-8МТВ-1 </a:t>
            </a:r>
            <a:r>
              <a:rPr lang="en-US" altLang="ru-RU" sz="1400" b="1" u="sng" dirty="0">
                <a:solidFill>
                  <a:srgbClr val="660066"/>
                </a:solidFill>
                <a:latin typeface="Calibri" panose="020F0502020204030204" pitchFamily="34" charset="0"/>
              </a:rPr>
              <a:t>RA</a:t>
            </a:r>
            <a:r>
              <a:rPr lang="ru-RU" altLang="ru-RU" sz="1400" b="1" u="sng" dirty="0">
                <a:solidFill>
                  <a:srgbClr val="660066"/>
                </a:solidFill>
                <a:latin typeface="Calibri" panose="020F0502020204030204" pitchFamily="34" charset="0"/>
              </a:rPr>
              <a:t>-27114 </a:t>
            </a:r>
          </a:p>
          <a:p>
            <a:pPr eaLnBrk="1" hangingPunct="1"/>
            <a:r>
              <a:rPr lang="ru-RU" altLang="ru-RU" sz="1400" b="1" u="sng" dirty="0">
                <a:solidFill>
                  <a:srgbClr val="660066"/>
                </a:solidFill>
                <a:latin typeface="Calibri" panose="020F0502020204030204" pitchFamily="34" charset="0"/>
              </a:rPr>
              <a:t>      а/к ОАО «</a:t>
            </a:r>
            <a:r>
              <a:rPr lang="ru-RU" altLang="ru-RU" sz="1400" b="1" u="sng" dirty="0" err="1">
                <a:solidFill>
                  <a:srgbClr val="660066"/>
                </a:solidFill>
                <a:latin typeface="Calibri" panose="020F0502020204030204" pitchFamily="34" charset="0"/>
              </a:rPr>
              <a:t>ЮТэйр</a:t>
            </a:r>
            <a:r>
              <a:rPr lang="ru-RU" altLang="ru-RU" sz="1400" b="1" u="sng" dirty="0">
                <a:solidFill>
                  <a:srgbClr val="660066"/>
                </a:solidFill>
                <a:latin typeface="Calibri" panose="020F0502020204030204" pitchFamily="34" charset="0"/>
              </a:rPr>
              <a:t>»</a:t>
            </a:r>
          </a:p>
        </p:txBody>
      </p:sp>
      <p:sp>
        <p:nvSpPr>
          <p:cNvPr id="2055" name="Rectangle 17"/>
          <p:cNvSpPr>
            <a:spLocks noChangeArrowheads="1"/>
          </p:cNvSpPr>
          <p:nvPr/>
        </p:nvSpPr>
        <p:spPr bwMode="auto">
          <a:xfrm>
            <a:off x="1979613" y="5229225"/>
            <a:ext cx="6840537"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ru-RU" altLang="ru-RU" sz="1200">
                <a:solidFill>
                  <a:schemeClr val="tx2"/>
                </a:solidFill>
                <a:latin typeface="Calibri" panose="020F0502020204030204" pitchFamily="34" charset="0"/>
              </a:rPr>
              <a:t>02.11.2007г. Республика Либерия. Катастрофа вертолета по причине разрушения в полете лопасти рулевого винта. В результате расследования установлено, что был установлен РВ с неявным жизненным циклом (заводские номера на лопастях РВ перебиты, паспорт вызывает сомнения в своей подлинности).</a:t>
            </a:r>
          </a:p>
        </p:txBody>
      </p:sp>
      <p:sp>
        <p:nvSpPr>
          <p:cNvPr id="2056" name="Rectangle 18"/>
          <p:cNvSpPr>
            <a:spLocks noChangeArrowheads="1"/>
          </p:cNvSpPr>
          <p:nvPr/>
        </p:nvSpPr>
        <p:spPr bwMode="auto">
          <a:xfrm>
            <a:off x="2124075" y="1052513"/>
            <a:ext cx="669607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ru-RU" altLang="ru-RU" sz="1200">
                <a:solidFill>
                  <a:srgbClr val="CC0000"/>
                </a:solidFill>
                <a:latin typeface="Calibri" panose="020F0502020204030204" pitchFamily="34" charset="0"/>
              </a:rPr>
              <a:t>05.12.2002г.</a:t>
            </a:r>
            <a:r>
              <a:rPr lang="ru-RU" altLang="ru-RU" sz="1200">
                <a:latin typeface="Calibri" panose="020F0502020204030204" pitchFamily="34" charset="0"/>
              </a:rPr>
              <a:t>  </a:t>
            </a:r>
            <a:r>
              <a:rPr lang="ru-RU" altLang="ru-RU" sz="1200">
                <a:solidFill>
                  <a:schemeClr val="accent2"/>
                </a:solidFill>
                <a:latin typeface="Calibri" panose="020F0502020204030204" pitchFamily="34" charset="0"/>
              </a:rPr>
              <a:t>В полете произошла разгерметизация гидросистемы №4.                                                                                   Расследованием установлено, что разгерметизация произошла по причине обрыва винтов крепления механизма МР-30ТН, который имел поддельный паспорт и предприятием – изготовителем не выпускался.</a:t>
            </a:r>
          </a:p>
        </p:txBody>
      </p:sp>
      <p:sp>
        <p:nvSpPr>
          <p:cNvPr id="2057" name="Rectangle 19"/>
          <p:cNvSpPr>
            <a:spLocks noChangeArrowheads="1"/>
          </p:cNvSpPr>
          <p:nvPr/>
        </p:nvSpPr>
        <p:spPr bwMode="auto">
          <a:xfrm>
            <a:off x="458788" y="1125538"/>
            <a:ext cx="13589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ru-RU" altLang="ru-RU" sz="1400" b="1" u="sng">
                <a:solidFill>
                  <a:srgbClr val="660066"/>
                </a:solidFill>
                <a:latin typeface="Calibri" panose="020F0502020204030204" pitchFamily="34" charset="0"/>
              </a:rPr>
              <a:t>Ил-86 № 86095</a:t>
            </a:r>
          </a:p>
          <a:p>
            <a:pPr eaLnBrk="1" hangingPunct="1"/>
            <a:r>
              <a:rPr lang="ru-RU" altLang="ru-RU" sz="1400" b="1" u="sng">
                <a:solidFill>
                  <a:srgbClr val="660066"/>
                </a:solidFill>
                <a:latin typeface="Calibri" panose="020F0502020204030204" pitchFamily="34" charset="0"/>
              </a:rPr>
              <a:t>а/к  Аэрофлот</a:t>
            </a:r>
          </a:p>
        </p:txBody>
      </p:sp>
      <p:sp>
        <p:nvSpPr>
          <p:cNvPr id="2058" name="Rectangle 22"/>
          <p:cNvSpPr>
            <a:spLocks noChangeArrowheads="1"/>
          </p:cNvSpPr>
          <p:nvPr/>
        </p:nvSpPr>
        <p:spPr bwMode="auto">
          <a:xfrm>
            <a:off x="107950" y="981075"/>
            <a:ext cx="8928100" cy="5472113"/>
          </a:xfrm>
          <a:prstGeom prst="rect">
            <a:avLst/>
          </a:prstGeom>
          <a:noFill/>
          <a:ln w="38100">
            <a:solidFill>
              <a:srgbClr val="660066"/>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ru-RU" altLang="ru-RU">
              <a:latin typeface="Calibri" panose="020F0502020204030204" pitchFamily="34" charset="0"/>
            </a:endParaRPr>
          </a:p>
        </p:txBody>
      </p:sp>
      <p:pic>
        <p:nvPicPr>
          <p:cNvPr id="2059" name="Picture 2" descr="333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2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0" name="Picture 5" descr="path240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2888" y="38100"/>
            <a:ext cx="728662"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61" name="Text Box 4"/>
          <p:cNvSpPr txBox="1">
            <a:spLocks noChangeArrowheads="1"/>
          </p:cNvSpPr>
          <p:nvPr/>
        </p:nvSpPr>
        <p:spPr bwMode="auto">
          <a:xfrm>
            <a:off x="1187450" y="-9525"/>
            <a:ext cx="7323138"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110000"/>
              </a:lnSpc>
            </a:pPr>
            <a:r>
              <a:rPr lang="ru-RU" altLang="ru-RU" sz="1400">
                <a:solidFill>
                  <a:schemeClr val="bg1"/>
                </a:solidFill>
                <a:latin typeface="Times New Roman" panose="02020603050405020304" pitchFamily="18" charset="0"/>
              </a:rPr>
              <a:t>АВИАЦИОННЫЕ  ПРОИСШЕСТВИЯ, при расследовании которых обнаружены неаутентичные компоненты  и фальсифицированная пономерная документация</a:t>
            </a:r>
            <a:endParaRPr lang="ru-RU" altLang="ru-RU" sz="1400">
              <a:solidFill>
                <a:srgbClr val="FF6600"/>
              </a:solidFill>
              <a:latin typeface="Times New Roman" panose="02020603050405020304" pitchFamily="18" charset="0"/>
            </a:endParaRPr>
          </a:p>
        </p:txBody>
      </p:sp>
      <p:sp>
        <p:nvSpPr>
          <p:cNvPr id="17" name="Прямоугольник 16"/>
          <p:cNvSpPr/>
          <p:nvPr/>
        </p:nvSpPr>
        <p:spPr>
          <a:xfrm>
            <a:off x="2195513" y="4076700"/>
            <a:ext cx="6697662" cy="369888"/>
          </a:xfrm>
          <a:prstGeom prst="rect">
            <a:avLst/>
          </a:prstGeom>
        </p:spPr>
        <p:txBody>
          <a:bodyPr>
            <a:spAutoFit/>
          </a:bodyPr>
          <a:lstStyle/>
          <a:p>
            <a:pPr>
              <a:defRPr/>
            </a:pPr>
            <a:r>
              <a:rPr lang="ru-RU" dirty="0">
                <a:latin typeface="Arial" charset="0"/>
                <a:cs typeface="Arial" charset="0"/>
              </a:rPr>
              <a:t>    </a:t>
            </a:r>
            <a:endParaRPr lang="ru-RU" sz="1200" dirty="0">
              <a:solidFill>
                <a:srgbClr val="C00000"/>
              </a:solidFill>
              <a:latin typeface="+mn-lt"/>
              <a:cs typeface="Arial" charset="0"/>
            </a:endParaRPr>
          </a:p>
        </p:txBody>
      </p:sp>
    </p:spTree>
    <p:extLst>
      <p:ext uri="{BB962C8B-B14F-4D97-AF65-F5344CB8AC3E}">
        <p14:creationId xmlns:p14="http://schemas.microsoft.com/office/powerpoint/2010/main" val="2336577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pPr algn="ctr"/>
            <a:r>
              <a:rPr lang="ru-RU" dirty="0" smtClean="0">
                <a:solidFill>
                  <a:srgbClr val="3333FF"/>
                </a:solidFill>
              </a:rPr>
              <a:t>Сфера действия законопроекта</a:t>
            </a:r>
            <a:endParaRPr lang="ru-RU" dirty="0">
              <a:solidFill>
                <a:srgbClr val="3333FF"/>
              </a:solidFill>
            </a:endParaRPr>
          </a:p>
        </p:txBody>
      </p:sp>
      <p:pic>
        <p:nvPicPr>
          <p:cNvPr id="7" name="Рисунок 6"/>
          <p:cNvPicPr>
            <a:picLocks noGrp="1" noChangeAspect="1"/>
          </p:cNvPicPr>
          <p:nvPr>
            <p:ph type="pic" idx="1"/>
          </p:nvPr>
        </p:nvPicPr>
        <p:blipFill>
          <a:blip r:embed="rId2"/>
          <a:srcRect t="9930" b="9930"/>
          <a:stretch>
            <a:fillRect/>
          </a:stretch>
        </p:blipFill>
        <p:spPr>
          <a:prstGeom prst="rect">
            <a:avLst/>
          </a:prstGeom>
        </p:spPr>
      </p:pic>
      <p:sp>
        <p:nvSpPr>
          <p:cNvPr id="6" name="Текст 5"/>
          <p:cNvSpPr>
            <a:spLocks noGrp="1"/>
          </p:cNvSpPr>
          <p:nvPr>
            <p:ph type="body" sz="half" idx="2"/>
          </p:nvPr>
        </p:nvSpPr>
        <p:spPr>
          <a:xfrm>
            <a:off x="1792288" y="5367338"/>
            <a:ext cx="5486400" cy="1230014"/>
          </a:xfrm>
        </p:spPr>
        <p:txBody>
          <a:bodyPr/>
          <a:lstStyle/>
          <a:p>
            <a:r>
              <a:rPr lang="ru-RU" sz="1200" dirty="0" smtClean="0"/>
              <a:t>В российской юрисдикции по приведенным выше данным РБК находятся </a:t>
            </a:r>
            <a:r>
              <a:rPr lang="ru-RU" sz="1200" dirty="0" smtClean="0">
                <a:solidFill>
                  <a:srgbClr val="C00000"/>
                </a:solidFill>
              </a:rPr>
              <a:t>24%</a:t>
            </a:r>
            <a:r>
              <a:rPr lang="ru-RU" sz="1200" dirty="0" smtClean="0"/>
              <a:t> эксплуатируемых российскими авиаперевозчиками гражданских ВС. По экспертной оценке </a:t>
            </a:r>
            <a:r>
              <a:rPr lang="ru-RU" sz="1200" dirty="0" err="1" smtClean="0"/>
              <a:t>ГосНИИ</a:t>
            </a:r>
            <a:r>
              <a:rPr lang="ru-RU" sz="1200" dirty="0" smtClean="0"/>
              <a:t> ГА этот показатель выше – </a:t>
            </a:r>
            <a:r>
              <a:rPr lang="ru-RU" sz="1200" dirty="0" smtClean="0">
                <a:solidFill>
                  <a:srgbClr val="FF0000"/>
                </a:solidFill>
              </a:rPr>
              <a:t>30,7%</a:t>
            </a:r>
            <a:r>
              <a:rPr lang="ru-RU" sz="1200" dirty="0" smtClean="0"/>
              <a:t>.</a:t>
            </a:r>
          </a:p>
          <a:p>
            <a:r>
              <a:rPr lang="ru-RU" sz="1200" dirty="0" smtClean="0">
                <a:solidFill>
                  <a:srgbClr val="FF0000"/>
                </a:solidFill>
              </a:rPr>
              <a:t>Итоговое процентное значение будет еще более высоким</a:t>
            </a:r>
            <a:r>
              <a:rPr lang="ru-RU" sz="1200" dirty="0" smtClean="0"/>
              <a:t>, т.к. действие законопроекта распространяется и на всю государственную авиацию.</a:t>
            </a:r>
            <a:endParaRPr lang="ru-RU" sz="1200" dirty="0"/>
          </a:p>
        </p:txBody>
      </p:sp>
    </p:spTree>
    <p:extLst>
      <p:ext uri="{BB962C8B-B14F-4D97-AF65-F5344CB8AC3E}">
        <p14:creationId xmlns:p14="http://schemas.microsoft.com/office/powerpoint/2010/main" val="42009399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p:nvPr>
        </p:nvSpPr>
        <p:spPr/>
        <p:txBody>
          <a:bodyPr/>
          <a:lstStyle/>
          <a:p>
            <a:pPr marL="0" indent="0" algn="ctr">
              <a:buNone/>
            </a:pPr>
            <a:r>
              <a:rPr lang="ru-RU" dirty="0" smtClean="0">
                <a:solidFill>
                  <a:srgbClr val="00B050"/>
                </a:solidFill>
              </a:rPr>
              <a:t>СХОДНОЕ ЗАКОНОДАТЕЛЬНОЕ РЕГУЛИРОВАНИЕ В ДРУГИХ ОТРАСЛЯХ</a:t>
            </a:r>
          </a:p>
          <a:p>
            <a:pPr marL="0" indent="0" algn="ctr">
              <a:buNone/>
            </a:pPr>
            <a:endParaRPr lang="ru-RU" dirty="0" smtClean="0"/>
          </a:p>
          <a:p>
            <a:r>
              <a:rPr lang="ru-RU" sz="2400" dirty="0" smtClean="0">
                <a:solidFill>
                  <a:srgbClr val="3333FF"/>
                </a:solidFill>
              </a:rPr>
              <a:t>Маркировка и ЕГАИС учета </a:t>
            </a:r>
            <a:r>
              <a:rPr lang="ru-RU" sz="2400" dirty="0" smtClean="0">
                <a:solidFill>
                  <a:srgbClr val="FF0000"/>
                </a:solidFill>
              </a:rPr>
              <a:t>древесины ценных пород</a:t>
            </a:r>
            <a:r>
              <a:rPr lang="ru-RU" sz="2400" dirty="0" smtClean="0"/>
              <a:t> </a:t>
            </a:r>
            <a:r>
              <a:rPr lang="ru-RU" sz="2400" dirty="0" smtClean="0">
                <a:solidFill>
                  <a:srgbClr val="3333FF"/>
                </a:solidFill>
              </a:rPr>
              <a:t>и сделок с ней</a:t>
            </a:r>
            <a:r>
              <a:rPr lang="ru-RU" sz="2400" dirty="0" smtClean="0"/>
              <a:t> (Лесной кодекс РФ, главы 2</a:t>
            </a:r>
            <a:r>
              <a:rPr lang="ru-RU" sz="2400" baseline="30000" dirty="0" smtClean="0"/>
              <a:t>1</a:t>
            </a:r>
            <a:r>
              <a:rPr lang="ru-RU" sz="2400" dirty="0" smtClean="0"/>
              <a:t>-2</a:t>
            </a:r>
            <a:r>
              <a:rPr lang="ru-RU" sz="2400" baseline="30000" dirty="0" smtClean="0"/>
              <a:t>3</a:t>
            </a:r>
            <a:r>
              <a:rPr lang="ru-RU" sz="2400" dirty="0" smtClean="0"/>
              <a:t>)</a:t>
            </a:r>
          </a:p>
          <a:p>
            <a:r>
              <a:rPr lang="ru-RU" sz="2400" dirty="0" smtClean="0">
                <a:solidFill>
                  <a:srgbClr val="3333FF"/>
                </a:solidFill>
              </a:rPr>
              <a:t>Пилотный проект ЕАЭС по маркировке и контролю оборота</a:t>
            </a:r>
            <a:r>
              <a:rPr lang="ru-RU" sz="2400" dirty="0" smtClean="0"/>
              <a:t> </a:t>
            </a:r>
            <a:r>
              <a:rPr lang="ru-RU" sz="2400" dirty="0" smtClean="0">
                <a:solidFill>
                  <a:srgbClr val="FF0000"/>
                </a:solidFill>
              </a:rPr>
              <a:t>предметов одежды из натурального меха</a:t>
            </a:r>
            <a:r>
              <a:rPr lang="ru-RU" sz="2400" dirty="0" smtClean="0"/>
              <a:t> (Соглашение ЕАЭС)</a:t>
            </a:r>
          </a:p>
          <a:p>
            <a:r>
              <a:rPr lang="ru-RU" sz="2400" dirty="0" smtClean="0">
                <a:solidFill>
                  <a:srgbClr val="3333FF"/>
                </a:solidFill>
              </a:rPr>
              <a:t>ЕГАИС учета объема производства и оборота</a:t>
            </a:r>
            <a:r>
              <a:rPr lang="ru-RU" sz="2400" dirty="0" smtClean="0"/>
              <a:t> </a:t>
            </a:r>
            <a:r>
              <a:rPr lang="ru-RU" sz="2400" dirty="0" smtClean="0">
                <a:solidFill>
                  <a:srgbClr val="FF0000"/>
                </a:solidFill>
              </a:rPr>
              <a:t>этилового спирта, алкогольной и спиртосодержащей продукции</a:t>
            </a:r>
            <a:r>
              <a:rPr lang="ru-RU" sz="2400" dirty="0" smtClean="0"/>
              <a:t> (Федеральный закон от 22.11.1995 № 171-ФЗ)</a:t>
            </a:r>
          </a:p>
          <a:p>
            <a:pPr marL="0" indent="0">
              <a:buNone/>
            </a:pPr>
            <a:endParaRPr lang="ru-RU" dirty="0"/>
          </a:p>
        </p:txBody>
      </p:sp>
    </p:spTree>
    <p:extLst>
      <p:ext uri="{BB962C8B-B14F-4D97-AF65-F5344CB8AC3E}">
        <p14:creationId xmlns:p14="http://schemas.microsoft.com/office/powerpoint/2010/main" val="1967494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74604"/>
            <a:ext cx="9144000" cy="523220"/>
          </a:xfrm>
          <a:prstGeom prst="rect">
            <a:avLst/>
          </a:prstGeom>
          <a:noFill/>
        </p:spPr>
        <p:txBody>
          <a:bodyPr wrap="square" rtlCol="0">
            <a:spAutoFit/>
          </a:bodyPr>
          <a:lstStyle/>
          <a:p>
            <a:pPr algn="ctr"/>
            <a:r>
              <a:rPr lang="ru-RU" sz="2800" b="1" dirty="0" smtClean="0"/>
              <a:t>ОЦЕНКА   АУТЕНТИЧНОСТИ</a:t>
            </a:r>
            <a:endParaRPr lang="ru-RU" sz="2800" b="1" dirty="0"/>
          </a:p>
        </p:txBody>
      </p:sp>
      <p:sp>
        <p:nvSpPr>
          <p:cNvPr id="5" name="TextBox 4"/>
          <p:cNvSpPr txBox="1"/>
          <p:nvPr/>
        </p:nvSpPr>
        <p:spPr>
          <a:xfrm>
            <a:off x="357158" y="916528"/>
            <a:ext cx="2646750" cy="369332"/>
          </a:xfrm>
          <a:prstGeom prst="rect">
            <a:avLst/>
          </a:prstGeom>
        </p:spPr>
        <p:style>
          <a:lnRef idx="1">
            <a:schemeClr val="accent2"/>
          </a:lnRef>
          <a:fillRef idx="3">
            <a:schemeClr val="accent2"/>
          </a:fillRef>
          <a:effectRef idx="2">
            <a:schemeClr val="accent2"/>
          </a:effectRef>
          <a:fontRef idx="minor">
            <a:schemeClr val="lt1"/>
          </a:fontRef>
        </p:style>
        <p:txBody>
          <a:bodyPr wrap="none" rtlCol="0">
            <a:spAutoFit/>
          </a:bodyPr>
          <a:lstStyle/>
          <a:p>
            <a:r>
              <a:rPr lang="ru-RU" dirty="0" smtClean="0"/>
              <a:t>Государственные задачи</a:t>
            </a:r>
            <a:endParaRPr lang="ru-RU" dirty="0"/>
          </a:p>
        </p:txBody>
      </p:sp>
      <p:sp>
        <p:nvSpPr>
          <p:cNvPr id="6" name="TextBox 5"/>
          <p:cNvSpPr txBox="1"/>
          <p:nvPr/>
        </p:nvSpPr>
        <p:spPr>
          <a:xfrm>
            <a:off x="3500430" y="1142984"/>
            <a:ext cx="5429288" cy="646331"/>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ru-RU" dirty="0" smtClean="0"/>
              <a:t>Обеспечение экономической безопасности авиационно-промышленного комплекса</a:t>
            </a:r>
            <a:endParaRPr lang="ru-RU" dirty="0"/>
          </a:p>
        </p:txBody>
      </p:sp>
      <p:sp>
        <p:nvSpPr>
          <p:cNvPr id="7" name="TextBox 6"/>
          <p:cNvSpPr txBox="1"/>
          <p:nvPr/>
        </p:nvSpPr>
        <p:spPr>
          <a:xfrm>
            <a:off x="3500430" y="2000240"/>
            <a:ext cx="5429288" cy="923330"/>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ru-RU" dirty="0" smtClean="0"/>
              <a:t>Обеспечение безопасности полетов парка ВС Государственной и гражданской авиации Российской Федерации</a:t>
            </a:r>
            <a:endParaRPr lang="ru-RU" dirty="0"/>
          </a:p>
        </p:txBody>
      </p:sp>
      <p:sp>
        <p:nvSpPr>
          <p:cNvPr id="8" name="TextBox 7"/>
          <p:cNvSpPr txBox="1"/>
          <p:nvPr/>
        </p:nvSpPr>
        <p:spPr>
          <a:xfrm>
            <a:off x="325104" y="3010304"/>
            <a:ext cx="2671757" cy="369332"/>
          </a:xfrm>
          <a:prstGeom prst="rect">
            <a:avLst/>
          </a:prstGeom>
        </p:spPr>
        <p:style>
          <a:lnRef idx="1">
            <a:schemeClr val="accent5"/>
          </a:lnRef>
          <a:fillRef idx="3">
            <a:schemeClr val="accent5"/>
          </a:fillRef>
          <a:effectRef idx="2">
            <a:schemeClr val="accent5"/>
          </a:effectRef>
          <a:fontRef idx="minor">
            <a:schemeClr val="lt1"/>
          </a:fontRef>
        </p:style>
        <p:txBody>
          <a:bodyPr wrap="none" rtlCol="0">
            <a:spAutoFit/>
          </a:bodyPr>
          <a:lstStyle/>
          <a:p>
            <a:r>
              <a:rPr lang="ru-RU" dirty="0" smtClean="0"/>
              <a:t>Дополнительные задачи</a:t>
            </a:r>
            <a:endParaRPr lang="ru-RU" dirty="0"/>
          </a:p>
        </p:txBody>
      </p:sp>
      <p:sp>
        <p:nvSpPr>
          <p:cNvPr id="9" name="TextBox 8"/>
          <p:cNvSpPr txBox="1"/>
          <p:nvPr/>
        </p:nvSpPr>
        <p:spPr>
          <a:xfrm>
            <a:off x="3482968" y="3264458"/>
            <a:ext cx="5429288" cy="646331"/>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ru-RU" dirty="0" smtClean="0"/>
              <a:t>Управление жизненным циклом компонентов воздушных судов</a:t>
            </a:r>
            <a:endParaRPr lang="ru-RU" dirty="0"/>
          </a:p>
        </p:txBody>
      </p:sp>
      <p:sp>
        <p:nvSpPr>
          <p:cNvPr id="10" name="TextBox 9"/>
          <p:cNvSpPr txBox="1"/>
          <p:nvPr/>
        </p:nvSpPr>
        <p:spPr>
          <a:xfrm>
            <a:off x="3482968" y="3966696"/>
            <a:ext cx="5429288" cy="646331"/>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ru-RU" dirty="0" smtClean="0"/>
              <a:t>Авторское сопровождение эксплуатации авиационной техники (АТ)</a:t>
            </a:r>
            <a:endParaRPr lang="ru-RU" dirty="0"/>
          </a:p>
        </p:txBody>
      </p:sp>
      <p:sp>
        <p:nvSpPr>
          <p:cNvPr id="11" name="TextBox 10"/>
          <p:cNvSpPr txBox="1"/>
          <p:nvPr/>
        </p:nvSpPr>
        <p:spPr>
          <a:xfrm>
            <a:off x="3482968" y="4681076"/>
            <a:ext cx="5429288" cy="369332"/>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ru-RU" dirty="0" smtClean="0"/>
              <a:t>Сервисное сопровождение эксплуатации АТ</a:t>
            </a:r>
            <a:endParaRPr lang="ru-RU" dirty="0"/>
          </a:p>
        </p:txBody>
      </p:sp>
      <p:sp>
        <p:nvSpPr>
          <p:cNvPr id="12" name="TextBox 11"/>
          <p:cNvSpPr txBox="1"/>
          <p:nvPr/>
        </p:nvSpPr>
        <p:spPr>
          <a:xfrm>
            <a:off x="3482968" y="5109704"/>
            <a:ext cx="5429288" cy="646331"/>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ru-RU" dirty="0" smtClean="0"/>
              <a:t>Информационное обеспечение технической эксплуатации АТ</a:t>
            </a:r>
            <a:endParaRPr lang="ru-RU" dirty="0"/>
          </a:p>
        </p:txBody>
      </p:sp>
      <p:sp>
        <p:nvSpPr>
          <p:cNvPr id="13" name="TextBox 12"/>
          <p:cNvSpPr txBox="1"/>
          <p:nvPr/>
        </p:nvSpPr>
        <p:spPr>
          <a:xfrm>
            <a:off x="3482968" y="5836226"/>
            <a:ext cx="5429288" cy="369332"/>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ru-RU" dirty="0" smtClean="0"/>
              <a:t>Решение </a:t>
            </a:r>
            <a:r>
              <a:rPr lang="ru-RU" dirty="0" err="1" smtClean="0"/>
              <a:t>логистических</a:t>
            </a:r>
            <a:r>
              <a:rPr lang="ru-RU" dirty="0" smtClean="0"/>
              <a:t> задач</a:t>
            </a:r>
            <a:endParaRPr lang="ru-RU" dirty="0"/>
          </a:p>
        </p:txBody>
      </p:sp>
      <p:cxnSp>
        <p:nvCxnSpPr>
          <p:cNvPr id="17" name="Прямая соединительная линия 16"/>
          <p:cNvCxnSpPr>
            <a:stCxn id="5" idx="3"/>
          </p:cNvCxnSpPr>
          <p:nvPr/>
        </p:nvCxnSpPr>
        <p:spPr>
          <a:xfrm flipV="1">
            <a:off x="3003908" y="1100424"/>
            <a:ext cx="294744" cy="77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8" name="Прямая соединительная линия 27"/>
          <p:cNvCxnSpPr/>
          <p:nvPr/>
        </p:nvCxnSpPr>
        <p:spPr>
          <a:xfrm rot="16200000" flipH="1">
            <a:off x="2618231" y="1777195"/>
            <a:ext cx="1359019" cy="1824"/>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9" name="Прямая соединительная линия 28"/>
          <p:cNvCxnSpPr>
            <a:endCxn id="6" idx="1"/>
          </p:cNvCxnSpPr>
          <p:nvPr/>
        </p:nvCxnSpPr>
        <p:spPr>
          <a:xfrm flipV="1">
            <a:off x="3296032" y="1466150"/>
            <a:ext cx="204398" cy="1082"/>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3" name="Прямая соединительная линия 32"/>
          <p:cNvCxnSpPr>
            <a:endCxn id="7" idx="1"/>
          </p:cNvCxnSpPr>
          <p:nvPr/>
        </p:nvCxnSpPr>
        <p:spPr>
          <a:xfrm>
            <a:off x="3293412" y="2457614"/>
            <a:ext cx="207018" cy="429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3" name="Прямая соединительная линия 42"/>
          <p:cNvCxnSpPr/>
          <p:nvPr/>
        </p:nvCxnSpPr>
        <p:spPr>
          <a:xfrm flipV="1">
            <a:off x="2999314" y="3196736"/>
            <a:ext cx="294744" cy="77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4" name="Прямая соединительная линия 43"/>
          <p:cNvCxnSpPr/>
          <p:nvPr/>
        </p:nvCxnSpPr>
        <p:spPr>
          <a:xfrm rot="5400000">
            <a:off x="1618399" y="4865277"/>
            <a:ext cx="3344207" cy="3471"/>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5" name="Прямая соединительная линия 44"/>
          <p:cNvCxnSpPr>
            <a:endCxn id="9" idx="1"/>
          </p:cNvCxnSpPr>
          <p:nvPr/>
        </p:nvCxnSpPr>
        <p:spPr>
          <a:xfrm flipV="1">
            <a:off x="3291462" y="3587624"/>
            <a:ext cx="191506" cy="261"/>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6" name="Прямая соединительная линия 45"/>
          <p:cNvCxnSpPr/>
          <p:nvPr/>
        </p:nvCxnSpPr>
        <p:spPr>
          <a:xfrm flipV="1">
            <a:off x="3301189" y="4305297"/>
            <a:ext cx="184919" cy="2435"/>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1" name="Прямая соединительная линия 50"/>
          <p:cNvCxnSpPr/>
          <p:nvPr/>
        </p:nvCxnSpPr>
        <p:spPr>
          <a:xfrm flipV="1">
            <a:off x="3288220" y="4858705"/>
            <a:ext cx="191506" cy="261"/>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2" name="Прямая соединительная линия 51"/>
          <p:cNvCxnSpPr/>
          <p:nvPr/>
        </p:nvCxnSpPr>
        <p:spPr>
          <a:xfrm flipV="1">
            <a:off x="3288219" y="5432636"/>
            <a:ext cx="191506" cy="261"/>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3" name="Прямая соединительная линия 52"/>
          <p:cNvCxnSpPr/>
          <p:nvPr/>
        </p:nvCxnSpPr>
        <p:spPr>
          <a:xfrm flipV="1">
            <a:off x="3288219" y="6040615"/>
            <a:ext cx="191506" cy="261"/>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55" name="TextBox 54"/>
          <p:cNvSpPr txBox="1"/>
          <p:nvPr/>
        </p:nvSpPr>
        <p:spPr>
          <a:xfrm>
            <a:off x="3470268" y="6336268"/>
            <a:ext cx="5429288" cy="369332"/>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ru-RU" dirty="0" smtClean="0"/>
              <a:t>Планирование </a:t>
            </a:r>
            <a:r>
              <a:rPr lang="ru-RU" smtClean="0"/>
              <a:t>производственных процессов</a:t>
            </a:r>
            <a:endParaRPr lang="ru-RU" dirty="0"/>
          </a:p>
        </p:txBody>
      </p:sp>
      <p:cxnSp>
        <p:nvCxnSpPr>
          <p:cNvPr id="57" name="Прямая соединительная линия 56"/>
          <p:cNvCxnSpPr/>
          <p:nvPr/>
        </p:nvCxnSpPr>
        <p:spPr>
          <a:xfrm flipV="1">
            <a:off x="3279255" y="6538797"/>
            <a:ext cx="191506" cy="261"/>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4"/>
          <p:cNvPicPr>
            <a:picLocks noChangeAspect="1" noChangeArrowheads="1"/>
          </p:cNvPicPr>
          <p:nvPr/>
        </p:nvPicPr>
        <p:blipFill>
          <a:blip r:embed="rId2" cstate="print"/>
          <a:srcRect/>
          <a:stretch>
            <a:fillRect/>
          </a:stretch>
        </p:blipFill>
        <p:spPr bwMode="auto">
          <a:xfrm>
            <a:off x="434975" y="1700808"/>
            <a:ext cx="2936875" cy="2143125"/>
          </a:xfrm>
          <a:prstGeom prst="rect">
            <a:avLst/>
          </a:prstGeom>
          <a:noFill/>
          <a:ln w="9525">
            <a:noFill/>
            <a:miter lim="800000"/>
            <a:headEnd/>
            <a:tailEnd/>
          </a:ln>
        </p:spPr>
      </p:pic>
      <p:pic>
        <p:nvPicPr>
          <p:cNvPr id="40963" name="Picture 6" descr="2"/>
          <p:cNvPicPr>
            <a:picLocks noChangeAspect="1" noChangeArrowheads="1"/>
          </p:cNvPicPr>
          <p:nvPr/>
        </p:nvPicPr>
        <p:blipFill>
          <a:blip r:embed="rId3" cstate="print"/>
          <a:srcRect/>
          <a:stretch>
            <a:fillRect/>
          </a:stretch>
        </p:blipFill>
        <p:spPr bwMode="auto">
          <a:xfrm>
            <a:off x="7044134" y="3573016"/>
            <a:ext cx="984250" cy="931863"/>
          </a:xfrm>
          <a:prstGeom prst="rect">
            <a:avLst/>
          </a:prstGeom>
          <a:noFill/>
          <a:ln w="9525">
            <a:noFill/>
            <a:miter lim="800000"/>
            <a:headEnd/>
            <a:tailEnd/>
          </a:ln>
        </p:spPr>
      </p:pic>
      <p:sp>
        <p:nvSpPr>
          <p:cNvPr id="40964" name="Text Box 7"/>
          <p:cNvSpPr txBox="1">
            <a:spLocks noChangeArrowheads="1"/>
          </p:cNvSpPr>
          <p:nvPr/>
        </p:nvSpPr>
        <p:spPr bwMode="auto">
          <a:xfrm>
            <a:off x="-36512" y="980728"/>
            <a:ext cx="3859212" cy="703262"/>
          </a:xfrm>
          <a:prstGeom prst="rect">
            <a:avLst/>
          </a:prstGeom>
          <a:noFill/>
          <a:ln w="9525">
            <a:noFill/>
            <a:miter lim="800000"/>
            <a:headEnd/>
            <a:tailEnd/>
          </a:ln>
        </p:spPr>
        <p:txBody>
          <a:bodyPr>
            <a:spAutoFit/>
          </a:bodyPr>
          <a:lstStyle/>
          <a:p>
            <a:pPr algn="ctr">
              <a:spcBef>
                <a:spcPct val="50000"/>
              </a:spcBef>
            </a:pPr>
            <a:r>
              <a:rPr lang="ru-RU" sz="1600" b="1" dirty="0"/>
              <a:t>Система МЖЦ КВС</a:t>
            </a:r>
          </a:p>
          <a:p>
            <a:pPr algn="ctr">
              <a:spcBef>
                <a:spcPct val="50000"/>
              </a:spcBef>
            </a:pPr>
            <a:r>
              <a:rPr lang="ru-RU" sz="1600" b="1" dirty="0"/>
              <a:t>ЭЛЕКТРОННЫЙ ПАСПОРТ КВС</a:t>
            </a:r>
          </a:p>
        </p:txBody>
      </p:sp>
      <p:sp>
        <p:nvSpPr>
          <p:cNvPr id="40965" name="Text Box 8"/>
          <p:cNvSpPr txBox="1">
            <a:spLocks noChangeArrowheads="1"/>
          </p:cNvSpPr>
          <p:nvPr/>
        </p:nvSpPr>
        <p:spPr bwMode="auto">
          <a:xfrm>
            <a:off x="6329363" y="1148234"/>
            <a:ext cx="2163762" cy="336550"/>
          </a:xfrm>
          <a:prstGeom prst="rect">
            <a:avLst/>
          </a:prstGeom>
          <a:noFill/>
          <a:ln w="9525">
            <a:noFill/>
            <a:miter lim="800000"/>
            <a:headEnd/>
            <a:tailEnd/>
          </a:ln>
        </p:spPr>
        <p:txBody>
          <a:bodyPr>
            <a:spAutoFit/>
          </a:bodyPr>
          <a:lstStyle/>
          <a:p>
            <a:pPr algn="ctr">
              <a:spcBef>
                <a:spcPct val="50000"/>
              </a:spcBef>
            </a:pPr>
            <a:r>
              <a:rPr lang="ru-RU" sz="1600" b="1" dirty="0"/>
              <a:t>РЧ метка</a:t>
            </a:r>
          </a:p>
        </p:txBody>
      </p:sp>
      <p:sp>
        <p:nvSpPr>
          <p:cNvPr id="40966" name="AutoShape 9"/>
          <p:cNvSpPr>
            <a:spLocks noChangeArrowheads="1"/>
          </p:cNvSpPr>
          <p:nvPr/>
        </p:nvSpPr>
        <p:spPr bwMode="auto">
          <a:xfrm>
            <a:off x="3727450" y="5059363"/>
            <a:ext cx="4660974" cy="1481137"/>
          </a:xfrm>
          <a:prstGeom prst="wedgeRectCallout">
            <a:avLst>
              <a:gd name="adj1" fmla="val -15088"/>
              <a:gd name="adj2" fmla="val -106162"/>
            </a:avLst>
          </a:prstGeom>
          <a:solidFill>
            <a:schemeClr val="accent1"/>
          </a:solidFill>
          <a:ln w="9525">
            <a:solidFill>
              <a:schemeClr val="tx1"/>
            </a:solidFill>
            <a:miter lim="800000"/>
            <a:headEnd/>
            <a:tailEnd/>
          </a:ln>
        </p:spPr>
        <p:txBody>
          <a:bodyPr/>
          <a:lstStyle/>
          <a:p>
            <a:pPr algn="ctr"/>
            <a:r>
              <a:rPr lang="ru-RU" dirty="0"/>
              <a:t>Информация из электронного паспорта компонента ВС в формате файлов обмена между системой мониторинга Жизненного Цикла КВС и радиочастотного комплекса </a:t>
            </a:r>
          </a:p>
        </p:txBody>
      </p:sp>
      <p:pic>
        <p:nvPicPr>
          <p:cNvPr id="40967" name="Picture 10" descr="4"/>
          <p:cNvPicPr>
            <a:picLocks noChangeAspect="1" noChangeArrowheads="1"/>
          </p:cNvPicPr>
          <p:nvPr/>
        </p:nvPicPr>
        <p:blipFill>
          <a:blip r:embed="rId4" cstate="print"/>
          <a:srcRect/>
          <a:stretch>
            <a:fillRect/>
          </a:stretch>
        </p:blipFill>
        <p:spPr bwMode="auto">
          <a:xfrm>
            <a:off x="4139952" y="1844824"/>
            <a:ext cx="1231900" cy="1501775"/>
          </a:xfrm>
          <a:prstGeom prst="rect">
            <a:avLst/>
          </a:prstGeom>
          <a:noFill/>
          <a:ln w="9525">
            <a:noFill/>
            <a:miter lim="800000"/>
            <a:headEnd/>
            <a:tailEnd/>
          </a:ln>
        </p:spPr>
      </p:pic>
      <p:sp>
        <p:nvSpPr>
          <p:cNvPr id="40968" name="AutoShape 11"/>
          <p:cNvSpPr>
            <a:spLocks noChangeArrowheads="1"/>
          </p:cNvSpPr>
          <p:nvPr/>
        </p:nvSpPr>
        <p:spPr bwMode="auto">
          <a:xfrm>
            <a:off x="3897313" y="3935413"/>
            <a:ext cx="2722562" cy="325437"/>
          </a:xfrm>
          <a:prstGeom prst="leftRightArrow">
            <a:avLst>
              <a:gd name="adj1" fmla="val 50000"/>
              <a:gd name="adj2" fmla="val 167317"/>
            </a:avLst>
          </a:prstGeom>
          <a:solidFill>
            <a:schemeClr val="accent1"/>
          </a:solidFill>
          <a:ln w="9525">
            <a:solidFill>
              <a:schemeClr val="tx1"/>
            </a:solidFill>
            <a:miter lim="800000"/>
            <a:headEnd/>
            <a:tailEnd/>
          </a:ln>
        </p:spPr>
        <p:txBody>
          <a:bodyPr wrap="none" anchor="ctr"/>
          <a:lstStyle/>
          <a:p>
            <a:endParaRPr lang="ru-RU"/>
          </a:p>
        </p:txBody>
      </p:sp>
      <p:sp>
        <p:nvSpPr>
          <p:cNvPr id="40969" name="Text Box 12"/>
          <p:cNvSpPr txBox="1">
            <a:spLocks noChangeArrowheads="1"/>
          </p:cNvSpPr>
          <p:nvPr/>
        </p:nvSpPr>
        <p:spPr bwMode="auto">
          <a:xfrm>
            <a:off x="3707904" y="898550"/>
            <a:ext cx="2068512" cy="730250"/>
          </a:xfrm>
          <a:prstGeom prst="rect">
            <a:avLst/>
          </a:prstGeom>
          <a:noFill/>
          <a:ln w="9525">
            <a:noFill/>
            <a:miter lim="800000"/>
            <a:headEnd/>
            <a:tailEnd/>
          </a:ln>
        </p:spPr>
        <p:txBody>
          <a:bodyPr wrap="none">
            <a:spAutoFit/>
          </a:bodyPr>
          <a:lstStyle/>
          <a:p>
            <a:pPr algn="ctr"/>
            <a:r>
              <a:rPr lang="ru-RU" sz="1400" b="1" dirty="0"/>
              <a:t>Считыватель</a:t>
            </a:r>
          </a:p>
          <a:p>
            <a:pPr algn="ctr"/>
            <a:r>
              <a:rPr lang="ru-RU" sz="1400" b="1" dirty="0"/>
              <a:t>(устройство чтения-</a:t>
            </a:r>
          </a:p>
          <a:p>
            <a:pPr algn="ctr"/>
            <a:r>
              <a:rPr lang="ru-RU" sz="1400" b="1" dirty="0"/>
              <a:t>записи меток)</a:t>
            </a:r>
          </a:p>
        </p:txBody>
      </p:sp>
      <p:pic>
        <p:nvPicPr>
          <p:cNvPr id="40971" name="Picture 14"/>
          <p:cNvPicPr>
            <a:picLocks noChangeAspect="1" noChangeArrowheads="1"/>
          </p:cNvPicPr>
          <p:nvPr/>
        </p:nvPicPr>
        <p:blipFill>
          <a:blip r:embed="rId5" cstate="print"/>
          <a:srcRect/>
          <a:stretch>
            <a:fillRect/>
          </a:stretch>
        </p:blipFill>
        <p:spPr bwMode="auto">
          <a:xfrm>
            <a:off x="6228184" y="1700808"/>
            <a:ext cx="2432050" cy="1666875"/>
          </a:xfrm>
          <a:prstGeom prst="rect">
            <a:avLst/>
          </a:prstGeom>
          <a:noFill/>
          <a:ln w="9525">
            <a:noFill/>
            <a:miter lim="800000"/>
            <a:headEnd/>
            <a:tailEnd/>
          </a:ln>
        </p:spPr>
      </p:pic>
      <p:pic>
        <p:nvPicPr>
          <p:cNvPr id="40972" name="Picture 15"/>
          <p:cNvPicPr>
            <a:picLocks noChangeAspect="1" noChangeArrowheads="1"/>
          </p:cNvPicPr>
          <p:nvPr/>
        </p:nvPicPr>
        <p:blipFill>
          <a:blip r:embed="rId6" cstate="print"/>
          <a:srcRect/>
          <a:stretch>
            <a:fillRect/>
          </a:stretch>
        </p:blipFill>
        <p:spPr bwMode="auto">
          <a:xfrm>
            <a:off x="1090762" y="4365104"/>
            <a:ext cx="1897062" cy="2273300"/>
          </a:xfrm>
          <a:prstGeom prst="rect">
            <a:avLst/>
          </a:prstGeom>
          <a:noFill/>
          <a:ln w="9525">
            <a:noFill/>
            <a:miter lim="800000"/>
            <a:headEnd/>
            <a:tailEnd/>
          </a:ln>
        </p:spPr>
      </p:pic>
      <p:sp>
        <p:nvSpPr>
          <p:cNvPr id="40973" name="AutoShape 16"/>
          <p:cNvSpPr>
            <a:spLocks noChangeArrowheads="1"/>
          </p:cNvSpPr>
          <p:nvPr/>
        </p:nvSpPr>
        <p:spPr bwMode="auto">
          <a:xfrm rot="5400000">
            <a:off x="1369988" y="4148138"/>
            <a:ext cx="1112837" cy="325437"/>
          </a:xfrm>
          <a:prstGeom prst="leftRightArrow">
            <a:avLst>
              <a:gd name="adj1" fmla="val 50000"/>
              <a:gd name="adj2" fmla="val 68390"/>
            </a:avLst>
          </a:prstGeom>
          <a:solidFill>
            <a:schemeClr val="accent1"/>
          </a:solidFill>
          <a:ln w="9525">
            <a:solidFill>
              <a:schemeClr val="tx1"/>
            </a:solidFill>
            <a:miter lim="800000"/>
            <a:headEnd/>
            <a:tailEnd/>
          </a:ln>
        </p:spPr>
        <p:txBody>
          <a:bodyPr wrap="none" anchor="ctr"/>
          <a:lstStyle/>
          <a:p>
            <a:endParaRPr lang="ru-RU"/>
          </a:p>
        </p:txBody>
      </p:sp>
      <p:pic>
        <p:nvPicPr>
          <p:cNvPr id="14" name="Picture 2" descr="3333"/>
          <p:cNvPicPr>
            <a:picLocks noChangeAspect="1" noChangeArrowheads="1"/>
          </p:cNvPicPr>
          <p:nvPr/>
        </p:nvPicPr>
        <p:blipFill>
          <a:blip r:embed="rId7" cstate="print"/>
          <a:srcRect/>
          <a:stretch>
            <a:fillRect/>
          </a:stretch>
        </p:blipFill>
        <p:spPr bwMode="auto">
          <a:xfrm>
            <a:off x="0" y="0"/>
            <a:ext cx="9144000" cy="620713"/>
          </a:xfrm>
          <a:prstGeom prst="rect">
            <a:avLst/>
          </a:prstGeom>
          <a:noFill/>
          <a:ln w="9525">
            <a:noFill/>
            <a:miter lim="800000"/>
            <a:headEnd/>
            <a:tailEnd/>
          </a:ln>
        </p:spPr>
      </p:pic>
      <p:sp>
        <p:nvSpPr>
          <p:cNvPr id="16" name="Text Box 13"/>
          <p:cNvSpPr txBox="1">
            <a:spLocks noChangeArrowheads="1"/>
          </p:cNvSpPr>
          <p:nvPr/>
        </p:nvSpPr>
        <p:spPr bwMode="auto">
          <a:xfrm>
            <a:off x="1187624" y="-7268"/>
            <a:ext cx="7704855" cy="523220"/>
          </a:xfrm>
          <a:prstGeom prst="rect">
            <a:avLst/>
          </a:prstGeom>
          <a:noFill/>
          <a:ln w="9525">
            <a:noFill/>
            <a:miter lim="800000"/>
            <a:headEnd/>
            <a:tailEnd/>
          </a:ln>
        </p:spPr>
        <p:txBody>
          <a:bodyPr wrap="square">
            <a:spAutoFit/>
          </a:bodyPr>
          <a:lstStyle/>
          <a:p>
            <a:r>
              <a:rPr lang="ru-RU" sz="1400" dirty="0">
                <a:solidFill>
                  <a:schemeClr val="bg1"/>
                </a:solidFill>
                <a:latin typeface="Arial" pitchFamily="34" charset="0"/>
                <a:cs typeface="Arial" pitchFamily="34" charset="0"/>
              </a:rPr>
              <a:t>Схема обмена информацией между Системой </a:t>
            </a:r>
            <a:r>
              <a:rPr lang="ru-RU" sz="1400" dirty="0" smtClean="0">
                <a:solidFill>
                  <a:schemeClr val="bg1"/>
                </a:solidFill>
                <a:latin typeface="Arial" pitchFamily="34" charset="0"/>
                <a:cs typeface="Arial" pitchFamily="34" charset="0"/>
              </a:rPr>
              <a:t>мониторинга жизненного цикла компонентов </a:t>
            </a:r>
            <a:r>
              <a:rPr lang="ru-RU" sz="1400" dirty="0">
                <a:solidFill>
                  <a:schemeClr val="bg1"/>
                </a:solidFill>
                <a:latin typeface="Arial" pitchFamily="34" charset="0"/>
                <a:cs typeface="Arial" pitchFamily="34" charset="0"/>
              </a:rPr>
              <a:t>ВС </a:t>
            </a:r>
            <a:r>
              <a:rPr lang="ru-RU" sz="1400" dirty="0" smtClean="0">
                <a:solidFill>
                  <a:schemeClr val="bg1"/>
                </a:solidFill>
                <a:latin typeface="Arial" pitchFamily="34" charset="0"/>
                <a:cs typeface="Arial" pitchFamily="34" charset="0"/>
              </a:rPr>
              <a:t>и </a:t>
            </a:r>
            <a:r>
              <a:rPr lang="ru-RU" sz="1400" dirty="0">
                <a:solidFill>
                  <a:schemeClr val="bg1"/>
                </a:solidFill>
                <a:latin typeface="Arial" pitchFamily="34" charset="0"/>
                <a:cs typeface="Arial" pitchFamily="34" charset="0"/>
              </a:rPr>
              <a:t>средствами комплекса радиочастотной идентификации </a:t>
            </a:r>
            <a:r>
              <a:rPr lang="ru-RU" sz="1400" dirty="0">
                <a:solidFill>
                  <a:srgbClr val="FFC000"/>
                </a:solidFill>
                <a:latin typeface="Arial" pitchFamily="34" charset="0"/>
                <a:cs typeface="Arial" pitchFamily="34" charset="0"/>
              </a:rPr>
              <a:t>(РЧ метка)</a:t>
            </a:r>
          </a:p>
        </p:txBody>
      </p:sp>
    </p:spTree>
    <p:extLst>
      <p:ext uri="{BB962C8B-B14F-4D97-AF65-F5344CB8AC3E}">
        <p14:creationId xmlns:p14="http://schemas.microsoft.com/office/powerpoint/2010/main" val="3557620402"/>
      </p:ext>
    </p:extLst>
  </p:cSld>
  <p:clrMapOvr>
    <a:masterClrMapping/>
  </p:clrMapOvr>
  <p:timing>
    <p:tnLst>
      <p:par>
        <p:cTn id="1" dur="indefinite" restart="never" nodeType="tmRoot"/>
      </p:par>
    </p:tnLst>
  </p:timing>
</p:sld>
</file>

<file path=ppt/theme/theme1.xml><?xml version="1.0" encoding="utf-8"?>
<a:theme xmlns:a="http://schemas.openxmlformats.org/drawingml/2006/main" name="Оформление по умолчанию">
  <a:themeElements>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Оформление по умолчанию">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Оформление по умолчанию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Оформление по умолчани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Оформление по умолчанию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Оформление по умолчанию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Оформление по умолчанию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Оформление по умолчанию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3742</TotalTime>
  <Words>936</Words>
  <Application>Microsoft Office PowerPoint</Application>
  <PresentationFormat>Экран (4:3)</PresentationFormat>
  <Paragraphs>69</Paragraphs>
  <Slides>14</Slides>
  <Notes>0</Notes>
  <HiddenSlides>0</HiddenSlides>
  <MMClips>0</MMClips>
  <ScaleCrop>false</ScaleCrop>
  <HeadingPairs>
    <vt:vector size="8" baseType="variant">
      <vt:variant>
        <vt:lpstr>Использованные шрифты</vt:lpstr>
      </vt:variant>
      <vt:variant>
        <vt:i4>4</vt:i4>
      </vt:variant>
      <vt:variant>
        <vt:lpstr>Тема</vt:lpstr>
      </vt:variant>
      <vt:variant>
        <vt:i4>1</vt:i4>
      </vt:variant>
      <vt:variant>
        <vt:lpstr>Внедренные серверы OLE</vt:lpstr>
      </vt:variant>
      <vt:variant>
        <vt:i4>1</vt:i4>
      </vt:variant>
      <vt:variant>
        <vt:lpstr>Заголовки слайдов</vt:lpstr>
      </vt:variant>
      <vt:variant>
        <vt:i4>14</vt:i4>
      </vt:variant>
    </vt:vector>
  </HeadingPairs>
  <TitlesOfParts>
    <vt:vector size="20" baseType="lpstr">
      <vt:lpstr>Arial</vt:lpstr>
      <vt:lpstr>Calibri</vt:lpstr>
      <vt:lpstr>Franklin Gothic Medium</vt:lpstr>
      <vt:lpstr>Times New Roman</vt:lpstr>
      <vt:lpstr>Оформление по умолчанию</vt:lpstr>
      <vt:lpstr>Документ</vt:lpstr>
      <vt:lpstr>О проекте федерального закона  «О внесении изменений в Воздушный кодекс Российской Федерации и Кодекс Российской Федерации об административных правонарушениях» (в части обязательного контроля аутентичности  компонентов воздушных судов) </vt:lpstr>
      <vt:lpstr>Документы ИКАО и зарубежный опыт  законодательного регулирования</vt:lpstr>
      <vt:lpstr>О масштабе существующей проблемы</vt:lpstr>
      <vt:lpstr>В среднем в каждом проверенном гражданском воздушном судне обнаруживается неаутентичный компонент!</vt:lpstr>
      <vt:lpstr>Презентация PowerPoint</vt:lpstr>
      <vt:lpstr>Сфера действия законопроекта</vt:lpstr>
      <vt:lpstr>Презентация PowerPoint</vt:lpstr>
      <vt:lpstr>Презентация PowerPoint</vt:lpstr>
      <vt:lpstr>Презентация PowerPoint</vt:lpstr>
      <vt:lpstr>Презентация PowerPoint</vt:lpstr>
      <vt:lpstr>Концептуальные положения законопроекта</vt:lpstr>
      <vt:lpstr>О ФИНАНСОВО-ЭКОНОМИЧЕСКОМ ОБОСНОВАНИИ ЗАКОНОПРОЕКТА</vt:lpstr>
      <vt:lpstr>Решение Государственной комиссии по противодействию незаконному обороту промышленной продукции от 9 декабря 2015 года</vt:lpstr>
      <vt:lpstr>Презентация PowerPoint</vt:lpstr>
    </vt:vector>
  </TitlesOfParts>
  <Company>ГосНИИ ГА</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gubanov_ov</dc:creator>
  <cp:lastModifiedBy>Сидоров Юрий Владимирович</cp:lastModifiedBy>
  <cp:revision>276</cp:revision>
  <dcterms:created xsi:type="dcterms:W3CDTF">2013-02-13T11:34:30Z</dcterms:created>
  <dcterms:modified xsi:type="dcterms:W3CDTF">2016-05-10T12:27:48Z</dcterms:modified>
</cp:coreProperties>
</file>