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2" r:id="rId2"/>
    <p:sldId id="257" r:id="rId3"/>
    <p:sldId id="267" r:id="rId4"/>
    <p:sldId id="268" r:id="rId5"/>
    <p:sldId id="270" r:id="rId6"/>
    <p:sldId id="266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40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12" y="-5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613E1-81AE-7749-9AD8-8B8AE6B73339}" type="datetimeFigureOut">
              <a:rPr lang="ru-RU" smtClean="0"/>
              <a:t>04.09.17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9E625-7762-694C-AA97-5EE731A45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3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9E625-7762-694C-AA97-5EE731A459B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689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186F-577A-45C9-9E59-E4491060B1A1}" type="datetimeFigureOut">
              <a:rPr lang="ru-RU" smtClean="0"/>
              <a:t>04.09.17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FD2F-3C44-457A-9D93-6A2F8D578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11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186F-577A-45C9-9E59-E4491060B1A1}" type="datetimeFigureOut">
              <a:rPr lang="ru-RU" smtClean="0"/>
              <a:t>04.09.17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FD2F-3C44-457A-9D93-6A2F8D578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46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186F-577A-45C9-9E59-E4491060B1A1}" type="datetimeFigureOut">
              <a:rPr lang="ru-RU" smtClean="0"/>
              <a:t>04.09.17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FD2F-3C44-457A-9D93-6A2F8D578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86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186F-577A-45C9-9E59-E4491060B1A1}" type="datetimeFigureOut">
              <a:rPr lang="ru-RU" smtClean="0"/>
              <a:t>04.09.17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FD2F-3C44-457A-9D93-6A2F8D578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76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186F-577A-45C9-9E59-E4491060B1A1}" type="datetimeFigureOut">
              <a:rPr lang="ru-RU" smtClean="0"/>
              <a:t>04.09.17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FD2F-3C44-457A-9D93-6A2F8D578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950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186F-577A-45C9-9E59-E4491060B1A1}" type="datetimeFigureOut">
              <a:rPr lang="ru-RU" smtClean="0"/>
              <a:t>04.09.17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FD2F-3C44-457A-9D93-6A2F8D578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532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186F-577A-45C9-9E59-E4491060B1A1}" type="datetimeFigureOut">
              <a:rPr lang="ru-RU" smtClean="0"/>
              <a:t>04.09.17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FD2F-3C44-457A-9D93-6A2F8D578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440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186F-577A-45C9-9E59-E4491060B1A1}" type="datetimeFigureOut">
              <a:rPr lang="ru-RU" smtClean="0"/>
              <a:t>04.09.17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FD2F-3C44-457A-9D93-6A2F8D578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34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186F-577A-45C9-9E59-E4491060B1A1}" type="datetimeFigureOut">
              <a:rPr lang="ru-RU" smtClean="0"/>
              <a:t>04.09.17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FD2F-3C44-457A-9D93-6A2F8D578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29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186F-577A-45C9-9E59-E4491060B1A1}" type="datetimeFigureOut">
              <a:rPr lang="ru-RU" smtClean="0"/>
              <a:t>04.09.17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FD2F-3C44-457A-9D93-6A2F8D578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0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186F-577A-45C9-9E59-E4491060B1A1}" type="datetimeFigureOut">
              <a:rPr lang="ru-RU" smtClean="0"/>
              <a:t>04.09.17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FD2F-3C44-457A-9D93-6A2F8D578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9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1186F-577A-45C9-9E59-E4491060B1A1}" type="datetimeFigureOut">
              <a:rPr lang="ru-RU" smtClean="0"/>
              <a:t>04.09.17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FD2F-3C44-457A-9D93-6A2F8D578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g"/><Relationship Id="rId6" Type="http://schemas.openxmlformats.org/officeDocument/2006/relationships/image" Target="../media/image2.png"/><Relationship Id="rId7" Type="http://schemas.openxmlformats.org/officeDocument/2006/relationships/image" Target="../media/image3.jpg"/><Relationship Id="rId8" Type="http://schemas.openxmlformats.org/officeDocument/2006/relationships/image" Target="../media/image4.jp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6" Type="http://schemas.openxmlformats.org/officeDocument/2006/relationships/image" Target="../media/image3.jpg"/><Relationship Id="rId7" Type="http://schemas.openxmlformats.org/officeDocument/2006/relationships/image" Target="../media/image7.jpg"/><Relationship Id="rId8" Type="http://schemas.openxmlformats.org/officeDocument/2006/relationships/image" Target="../media/image6.png"/><Relationship Id="rId9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6" Type="http://schemas.openxmlformats.org/officeDocument/2006/relationships/image" Target="../media/image3.jpg"/><Relationship Id="rId7" Type="http://schemas.openxmlformats.org/officeDocument/2006/relationships/image" Target="../media/image8.jpg"/><Relationship Id="rId8" Type="http://schemas.openxmlformats.org/officeDocument/2006/relationships/image" Target="../media/image6.png"/><Relationship Id="rId9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6" Type="http://schemas.openxmlformats.org/officeDocument/2006/relationships/image" Target="../media/image3.jpg"/><Relationship Id="rId7" Type="http://schemas.openxmlformats.org/officeDocument/2006/relationships/image" Target="../media/image8.jpg"/><Relationship Id="rId8" Type="http://schemas.openxmlformats.org/officeDocument/2006/relationships/image" Target="../media/image6.png"/><Relationship Id="rId9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5407"/>
            <a:ext cx="12192000" cy="829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5723"/>
            <a:ext cx="12192000" cy="82905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9099" y="1098245"/>
            <a:ext cx="7638144" cy="537255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" y="157552"/>
            <a:ext cx="1440786" cy="144078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73" y="971005"/>
            <a:ext cx="8744982" cy="5606877"/>
          </a:xfrm>
          <a:prstGeom prst="rect">
            <a:avLst/>
          </a:prstGeom>
          <a:solidFill>
            <a:schemeClr val="accent1">
              <a:alpha val="8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12403" y="-24705"/>
            <a:ext cx="7318829" cy="708931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ln w="0"/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Итоги 1-го этапа «Навигация»</a:t>
            </a:r>
            <a:endParaRPr lang="ru-RU" sz="3200" b="1" u="sng" dirty="0">
              <a:ln w="0"/>
              <a:solidFill>
                <a:schemeClr val="accen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367400"/>
              </p:ext>
            </p:extLst>
          </p:nvPr>
        </p:nvGraphicFramePr>
        <p:xfrm>
          <a:off x="2094673" y="935843"/>
          <a:ext cx="8744983" cy="5697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69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31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41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84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099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41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41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418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4910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418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8977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5418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54188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55418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54188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43480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  <a:latin typeface="Arial" charset="0"/>
                        </a:rPr>
                        <a:t>№</a:t>
                      </a:r>
                      <a:endParaRPr lang="ru-RU" sz="1100" b="0" i="0" u="none" strike="noStrike" dirty="0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anchor="ctr">
                    <a:solidFill>
                      <a:srgbClr val="FFC000">
                        <a:alpha val="72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  <a:latin typeface="+mn-lt"/>
                        </a:rPr>
                        <a:t>Команда</a:t>
                      </a:r>
                      <a:endParaRPr lang="ru-RU" sz="1100" b="0" i="0" u="none" strike="noStrike" dirty="0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anchor="ctr">
                    <a:solidFill>
                      <a:srgbClr val="FFC000">
                        <a:alpha val="72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Время полета по маршруту</a:t>
                      </a:r>
                      <a:b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</a:br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заданное</a:t>
                      </a:r>
                      <a:endParaRPr lang="ru-RU" sz="1100" b="0" i="0" u="none" strike="noStrike" dirty="0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anchor="ctr">
                    <a:solidFill>
                      <a:srgbClr val="FFC000">
                        <a:alpha val="72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Время от старта до линии прибытия  "А" фактическое</a:t>
                      </a:r>
                      <a:endParaRPr lang="ru-RU" sz="1100" b="0" i="0" u="none" strike="noStrike" dirty="0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anchor="ctr">
                    <a:solidFill>
                      <a:srgbClr val="FFC000">
                        <a:alpha val="72000"/>
                      </a:srgb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ШТРАФНЫЕ ОЧКИ</a:t>
                      </a:r>
                      <a:endParaRPr lang="ru-RU" sz="1100" b="0" i="0" u="none" strike="noStrike" dirty="0">
                        <a:effectLst/>
                        <a:latin typeface="Arial Cyr" charset="0"/>
                      </a:endParaRPr>
                    </a:p>
                  </a:txBody>
                  <a:tcPr marL="4111" marR="4111" marT="4111" marB="0" anchor="ctr">
                    <a:solidFill>
                      <a:srgbClr val="FFC000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ИТОГО очков за упр.</a:t>
                      </a:r>
                      <a:endParaRPr lang="ru-RU" sz="1100" b="1" i="0" u="none" strike="noStrike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vert="vert270" anchor="ctr">
                    <a:solidFill>
                      <a:srgbClr val="FFC000">
                        <a:alpha val="72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МЕСТО</a:t>
                      </a:r>
                      <a:endParaRPr lang="ru-RU" sz="1100" b="1" i="0" u="none" strike="noStrike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vert="vert270" anchor="ctr">
                    <a:solidFill>
                      <a:srgbClr val="FFC000">
                        <a:alpha val="7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4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Не обнаружение пострадавшего</a:t>
                      </a:r>
                      <a:endParaRPr lang="ru-RU" sz="1100" b="0" i="0" u="none" strike="noStrike" dirty="0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vert="vert270" anchor="ctr">
                    <a:solidFill>
                      <a:srgbClr val="FFC000">
                        <a:alpha val="72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Точность посадки в квадрат эвакуации</a:t>
                      </a:r>
                      <a:endParaRPr lang="ru-RU" sz="1100" b="0" i="0" u="none" strike="noStrike" dirty="0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vert="vert270" anchor="ctr">
                    <a:solidFill>
                      <a:srgbClr val="FFC000">
                        <a:alpha val="72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Обнаружение </a:t>
                      </a:r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аварийного маяка</a:t>
                      </a:r>
                      <a:endParaRPr lang="ru-RU" sz="1100" b="0" i="0" u="none" strike="noStrike" dirty="0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vert="vert270" anchor="ctr">
                    <a:solidFill>
                      <a:srgbClr val="FFC000">
                        <a:alpha val="72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Вскрытие конверта</a:t>
                      </a:r>
                      <a:endParaRPr lang="ru-RU" sz="1100" b="0" i="0" u="none" strike="noStrike" dirty="0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vert="vert270" anchor="ctr">
                    <a:solidFill>
                      <a:srgbClr val="FFC000">
                        <a:alpha val="72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Прибытие на линию «А»</a:t>
                      </a:r>
                      <a:endParaRPr lang="ru-RU" sz="1100" b="0" i="0" u="none" strike="noStrike" dirty="0"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anchor="ctr">
                    <a:solidFill>
                      <a:srgbClr val="FFC000">
                        <a:alpha val="7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Сброс груза с водой </a:t>
                      </a:r>
                      <a:endParaRPr lang="ru-RU" sz="1100" b="0" i="0" u="none" strike="noStrike" dirty="0"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anchor="ctr">
                    <a:solidFill>
                      <a:srgbClr val="FFC000">
                        <a:alpha val="72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Другие нарушения</a:t>
                      </a:r>
                      <a:endParaRPr lang="ru-RU" sz="1100" b="0" i="0" u="none" strike="noStrike" dirty="0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vert="vert270" anchor="ctr">
                    <a:solidFill>
                      <a:srgbClr val="FFC000">
                        <a:alpha val="72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Всего </a:t>
                      </a:r>
                      <a:r>
                        <a:rPr lang="ru-RU" sz="1100" u="none" strike="noStrike" dirty="0" err="1" smtClean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штраф.очков</a:t>
                      </a:r>
                      <a:endParaRPr lang="ru-RU" sz="1100" b="0" i="0" u="none" strike="noStrike" dirty="0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vert="vert270" anchor="ctr">
                    <a:solidFill>
                      <a:srgbClr val="FFC000">
                        <a:alpha val="72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17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Точность прибытия</a:t>
                      </a:r>
                      <a:endParaRPr lang="ru-RU" sz="1100" b="0" i="0" u="none" strike="noStrike" dirty="0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vert="vert270" anchor="ctr">
                    <a:solidFill>
                      <a:srgbClr val="FFC000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Непроход</a:t>
                      </a:r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/>
                      </a:r>
                      <a:b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</a:br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линии «А»</a:t>
                      </a:r>
                      <a:endParaRPr lang="ru-RU" sz="1100" b="0" i="0" u="none" strike="noStrike" dirty="0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vert="vert270" anchor="ctr">
                    <a:solidFill>
                      <a:srgbClr val="FFC000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dk1"/>
                          </a:solidFill>
                          <a:effectLst>
                            <a:outerShdw blurRad="50800" dist="50800" dir="5400000" sx="1000" sy="1000" algn="ctr" rotWithShape="0">
                              <a:srgbClr val="000000"/>
                            </a:outerShdw>
                          </a:effectLst>
                        </a:rPr>
                        <a:t>Точность </a:t>
                      </a:r>
                      <a:endParaRPr lang="ru-RU" sz="1100" b="0" i="0" u="none" strike="noStrike" dirty="0">
                        <a:solidFill>
                          <a:schemeClr val="dk1"/>
                        </a:solidFill>
                        <a:effectLst>
                          <a:outerShdw blurRad="50800" dist="50800" dir="5400000" sx="1000" sy="1000" algn="ctr" rotWithShape="0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4111" marR="4111" marT="4111" marB="0" vert="vert270" anchor="ctr">
                    <a:solidFill>
                      <a:srgbClr val="FFC000">
                        <a:alpha val="6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328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u="none" strike="noStrike" dirty="0" smtClean="0">
                          <a:solidFill>
                            <a:schemeClr val="dk1"/>
                          </a:solidFill>
                          <a:effectLst/>
                        </a:rPr>
                        <a:t>1</a:t>
                      </a:r>
                      <a:endParaRPr lang="is-IS" sz="1000" b="0" i="0" u="none" strike="noStrike" dirty="0">
                        <a:solidFill>
                          <a:schemeClr val="dk1"/>
                        </a:solidFill>
                        <a:effectLst/>
                        <a:latin typeface="Arial" charset="0"/>
                      </a:endParaRPr>
                    </a:p>
                  </a:txBody>
                  <a:tcPr marL="4111" marR="4111" marT="4111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Международная академия вертолетного спорта</a:t>
                      </a:r>
                    </a:p>
                  </a:txBody>
                  <a:tcPr marL="4111" marR="4111" marT="4111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Arial" panose="020B0604020202020204" pitchFamily="34" charset="0"/>
                        </a:rPr>
                        <a:t>35`00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Arial" panose="020B0604020202020204" pitchFamily="34" charset="0"/>
                        </a:rPr>
                        <a:t>35`00"2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15,0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 Cyr" panose="020B0604020202020204" pitchFamily="34" charset="0"/>
                        </a:rPr>
                        <a:t>15,2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 Cyr" panose="020B0604020202020204" pitchFamily="34" charset="0"/>
                        </a:rPr>
                        <a:t>184,8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 Cyr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3369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u="none" strike="noStrike" dirty="0" smtClean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endParaRPr lang="fi-FI" sz="1000" b="0" i="0" u="none" strike="noStrike" dirty="0">
                        <a:solidFill>
                          <a:schemeClr val="dk1"/>
                        </a:solidFill>
                        <a:effectLst/>
                        <a:latin typeface="Arial" charset="0"/>
                      </a:endParaRPr>
                    </a:p>
                  </a:txBody>
                  <a:tcPr marL="4111" marR="4111" marT="4111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Нижегородский территориальный центр медицины катастроф</a:t>
                      </a:r>
                    </a:p>
                  </a:txBody>
                  <a:tcPr marL="4111" marR="4111" marT="4111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Arial" panose="020B0604020202020204" pitchFamily="34" charset="0"/>
                        </a:rPr>
                        <a:t>35`00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Arial" panose="020B0604020202020204" pitchFamily="34" charset="0"/>
                        </a:rPr>
                        <a:t>35`03"1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20,0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 Cyr" panose="020B0604020202020204" pitchFamily="34" charset="0"/>
                        </a:rPr>
                        <a:t>23,1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 Cyr" panose="020B0604020202020204" pitchFamily="34" charset="0"/>
                        </a:rPr>
                        <a:t>176,9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 Cyr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4328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is-IS" sz="1000" b="0" i="0" u="none" strike="noStrike" dirty="0">
                        <a:solidFill>
                          <a:schemeClr val="dk1"/>
                        </a:solidFill>
                        <a:effectLst/>
                        <a:latin typeface="Arial" charset="0"/>
                      </a:endParaRPr>
                    </a:p>
                  </a:txBody>
                  <a:tcPr marL="4111" marR="4111" marT="4111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HeliMed</a:t>
                      </a:r>
                      <a:endParaRPr lang="ru-RU" sz="10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11" marR="4111" marT="4111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Arial" panose="020B0604020202020204" pitchFamily="34" charset="0"/>
                        </a:rPr>
                        <a:t>35`00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Arial" panose="020B0604020202020204" pitchFamily="34" charset="0"/>
                        </a:rPr>
                        <a:t>35`09"7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9,7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45,0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 Cyr" panose="020B0604020202020204" pitchFamily="34" charset="0"/>
                        </a:rPr>
                        <a:t>54,7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 Cyr" panose="020B0604020202020204" pitchFamily="34" charset="0"/>
                        </a:rPr>
                        <a:t>145,3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 Cyr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4328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u="none" strike="noStrike" dirty="0" smtClean="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endParaRPr lang="is-IS" sz="1000" b="0" i="0" u="none" strike="noStrike" dirty="0">
                        <a:solidFill>
                          <a:schemeClr val="dk1"/>
                        </a:solidFill>
                        <a:effectLst/>
                        <a:latin typeface="Arial" charset="0"/>
                      </a:endParaRPr>
                    </a:p>
                  </a:txBody>
                  <a:tcPr marL="4111" marR="4111" marT="4111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Центральный авиационный поисково-спасательный центр</a:t>
                      </a:r>
                    </a:p>
                  </a:txBody>
                  <a:tcPr marL="4111" marR="4111" marT="4111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Arial" panose="020B0604020202020204" pitchFamily="34" charset="0"/>
                        </a:rPr>
                        <a:t>35`00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Arial" panose="020B0604020202020204" pitchFamily="34" charset="0"/>
                        </a:rPr>
                        <a:t>36`21"2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81,2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20,0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 Cyr" panose="020B0604020202020204" pitchFamily="34" charset="0"/>
                        </a:rPr>
                        <a:t>101,2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 Cyr" panose="020B0604020202020204" pitchFamily="34" charset="0"/>
                        </a:rPr>
                        <a:t>98,8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 Cyr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0336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u="none" strike="noStrike" dirty="0" smtClean="0">
                          <a:solidFill>
                            <a:schemeClr val="dk1"/>
                          </a:solidFill>
                          <a:effectLst/>
                        </a:rPr>
                        <a:t>5</a:t>
                      </a:r>
                      <a:endParaRPr lang="is-IS" sz="1000" b="0" i="0" u="none" strike="noStrike" dirty="0">
                        <a:solidFill>
                          <a:schemeClr val="dk1"/>
                        </a:solidFill>
                        <a:effectLst/>
                        <a:latin typeface="Arial" charset="0"/>
                      </a:endParaRPr>
                    </a:p>
                  </a:txBody>
                  <a:tcPr marL="4111" marR="4111" marT="4111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Команда пилота-любителя Максима 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effectLst/>
                        </a:rPr>
                        <a:t>Замотина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4111" marR="4111" marT="4111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Arial" panose="020B0604020202020204" pitchFamily="34" charset="0"/>
                        </a:rPr>
                        <a:t>35`00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Arial" panose="020B0604020202020204" pitchFamily="34" charset="0"/>
                        </a:rPr>
                        <a:t>33`24"8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95,2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10,0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 Cyr" panose="020B0604020202020204" pitchFamily="34" charset="0"/>
                        </a:rPr>
                        <a:t>105,2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Arial Cyr" panose="020B0604020202020204" pitchFamily="34" charset="0"/>
                        </a:rPr>
                        <a:t>94,8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 Cyr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Изображение 5" descr="RH_logos_rus копия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5" y="1878321"/>
            <a:ext cx="1832969" cy="449883"/>
          </a:xfrm>
          <a:prstGeom prst="rect">
            <a:avLst/>
          </a:prstGeom>
        </p:spPr>
      </p:pic>
      <p:pic>
        <p:nvPicPr>
          <p:cNvPr id="9" name="Изображение 8" descr="РВС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2" y="2475425"/>
            <a:ext cx="1670147" cy="9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66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4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5723"/>
            <a:ext cx="12192000" cy="82905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9099" y="1098245"/>
            <a:ext cx="7638144" cy="537255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" y="112198"/>
            <a:ext cx="1440786" cy="144078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73" y="825500"/>
            <a:ext cx="9364002" cy="564324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12403" y="-24705"/>
            <a:ext cx="7318829" cy="708931"/>
          </a:xfrm>
        </p:spPr>
        <p:txBody>
          <a:bodyPr>
            <a:normAutofit/>
          </a:bodyPr>
          <a:lstStyle/>
          <a:p>
            <a:r>
              <a:rPr lang="ru-RU" sz="3200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Итоги 2-го этапа «Первая помощь»</a:t>
            </a:r>
            <a:endParaRPr lang="ru-RU" sz="3200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477833"/>
              </p:ext>
            </p:extLst>
          </p:nvPr>
        </p:nvGraphicFramePr>
        <p:xfrm>
          <a:off x="2094673" y="823445"/>
          <a:ext cx="9364002" cy="56452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7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61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41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65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17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57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156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237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4116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3156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3220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4116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90278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2271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smtClean="0">
                          <a:solidFill>
                            <a:schemeClr val="tx1"/>
                          </a:solidFill>
                          <a:effectLst/>
                        </a:rPr>
                        <a:t>Название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команды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время прохождение дистанции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Рейтинг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Штрафные баллы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определение характера травмы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Штрафные баллы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алгоритма при оказании первой помощи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Штрафные баллы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слаженность работы</a:t>
                      </a:r>
                    </a:p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Штрафные баллы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Штрафные баллы за этап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Итого баллов за этап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02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Команда 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HeliMed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95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8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Команда Международной академии вертолетного спорта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95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79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Команда Нижегородского территориального центра медицины катастроф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79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Команда Центрального авиационного поисково-спасательного центра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95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8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Команда пилота-любителя Максима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Замотина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95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2" name="Изображение 11" descr="РВС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4" y="2430068"/>
            <a:ext cx="1670147" cy="956409"/>
          </a:xfrm>
          <a:prstGeom prst="rect">
            <a:avLst/>
          </a:prstGeom>
        </p:spPr>
      </p:pic>
      <p:pic>
        <p:nvPicPr>
          <p:cNvPr id="13" name="Изображение 12" descr="RH_logos_rus копия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5" y="1908558"/>
            <a:ext cx="1832969" cy="44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6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4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5723"/>
            <a:ext cx="12192000" cy="82905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9099" y="1098245"/>
            <a:ext cx="7638144" cy="537255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" y="187788"/>
            <a:ext cx="1440786" cy="144078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504" y="1207838"/>
            <a:ext cx="8828150" cy="537004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830033"/>
              </p:ext>
            </p:extLst>
          </p:nvPr>
        </p:nvGraphicFramePr>
        <p:xfrm>
          <a:off x="2011597" y="1207839"/>
          <a:ext cx="9721148" cy="52778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642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09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95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129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09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35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9937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225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42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275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0822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2334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23346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59422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755976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83825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</a:tblGrid>
              <a:tr h="21385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№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Название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команды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Время прохождение дистанции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Рейтинг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Штрафные баллы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Слаженность работы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Штрафные баллы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Прохождение препятствий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Штрафные баллы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Объем воды к началу старта</a:t>
                      </a:r>
                    </a:p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Объем воды к финишу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Результат</a:t>
                      </a:r>
                    </a:p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</a:rPr>
                        <a:t>Штрафные баллы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Погрузка в вертолет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Штрафные баллы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Итого баллов за этап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  <a:p>
                      <a:pPr marL="71755" marR="71755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  <a:p>
                      <a:pPr marL="71755" marR="71755"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  Результат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FFC000">
                        <a:alpha val="8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8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</a:rPr>
                        <a:t>Команда </a:t>
                      </a:r>
                      <a:r>
                        <a:rPr lang="ru-RU" sz="1050" b="1" dirty="0" err="1">
                          <a:solidFill>
                            <a:schemeClr val="tx1"/>
                          </a:solidFill>
                          <a:effectLst/>
                        </a:rPr>
                        <a:t>HeliMed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’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46''21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16,5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1755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 16,5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1755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75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24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</a:rPr>
                        <a:t>Команда Международной академии вертолетного спорта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4'17''29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16,5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16,5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85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69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</a:rPr>
                        <a:t>Команда Нижегородского территориального центра медицины катастроф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’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49''00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16,5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16,5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2,5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97,5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69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</a:rPr>
                        <a:t>Команда Центрального авиационного поисково-спасательного центра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4'27''74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16,4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0,6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0,3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89,7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46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</a:rPr>
                        <a:t>Команда пилота-любителя Максима </a:t>
                      </a:r>
                      <a:r>
                        <a:rPr lang="ru-RU" sz="1050" b="1" dirty="0" err="1">
                          <a:solidFill>
                            <a:schemeClr val="tx1"/>
                          </a:solidFill>
                          <a:effectLst/>
                        </a:rPr>
                        <a:t>Замотина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4'50''62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01613" y="317482"/>
            <a:ext cx="95706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Итоги </a:t>
            </a:r>
            <a:r>
              <a:rPr lang="ru-RU" sz="3200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3-</a:t>
            </a:r>
            <a:r>
              <a:rPr lang="ru-RU" sz="320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го этапа </a:t>
            </a:r>
            <a:r>
              <a:rPr lang="ru-RU" sz="3200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«Эвакуация пострадавшего»</a:t>
            </a:r>
            <a:endParaRPr lang="ru-RU" sz="3200" dirty="0"/>
          </a:p>
        </p:txBody>
      </p:sp>
      <p:pic>
        <p:nvPicPr>
          <p:cNvPr id="12" name="Изображение 11" descr="РВС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2" y="2430071"/>
            <a:ext cx="1670147" cy="956409"/>
          </a:xfrm>
          <a:prstGeom prst="rect">
            <a:avLst/>
          </a:prstGeom>
        </p:spPr>
      </p:pic>
      <p:pic>
        <p:nvPicPr>
          <p:cNvPr id="13" name="Изображение 12" descr="RH_logos_rus копия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6" y="1832967"/>
            <a:ext cx="1832969" cy="44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4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5723"/>
            <a:ext cx="12192000" cy="82905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9099" y="1098245"/>
            <a:ext cx="7638144" cy="537255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0" y="120946"/>
            <a:ext cx="1440786" cy="144078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504" y="1207838"/>
            <a:ext cx="8828150" cy="537004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01612" y="365126"/>
            <a:ext cx="9495057" cy="55708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Итоговая таблица соревнований</a:t>
            </a:r>
            <a:endParaRPr lang="ru-RU" b="1" dirty="0">
              <a:solidFill>
                <a:schemeClr val="accent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3863"/>
              </p:ext>
            </p:extLst>
          </p:nvPr>
        </p:nvGraphicFramePr>
        <p:xfrm>
          <a:off x="2094674" y="975067"/>
          <a:ext cx="9501995" cy="5641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2510">
                  <a:extLst>
                    <a:ext uri="{9D8B030D-6E8A-4147-A177-3AD203B41FA5}">
                      <a16:colId xmlns:a16="http://schemas.microsoft.com/office/drawing/2014/main" xmlns="" val="2685660924"/>
                    </a:ext>
                  </a:extLst>
                </a:gridCol>
                <a:gridCol w="1912351">
                  <a:extLst>
                    <a:ext uri="{9D8B030D-6E8A-4147-A177-3AD203B41FA5}">
                      <a16:colId xmlns:a16="http://schemas.microsoft.com/office/drawing/2014/main" xmlns="" val="903344795"/>
                    </a:ext>
                  </a:extLst>
                </a:gridCol>
                <a:gridCol w="1912351">
                  <a:extLst>
                    <a:ext uri="{9D8B030D-6E8A-4147-A177-3AD203B41FA5}">
                      <a16:colId xmlns:a16="http://schemas.microsoft.com/office/drawing/2014/main" xmlns="" val="1570951909"/>
                    </a:ext>
                  </a:extLst>
                </a:gridCol>
                <a:gridCol w="1912351">
                  <a:extLst>
                    <a:ext uri="{9D8B030D-6E8A-4147-A177-3AD203B41FA5}">
                      <a16:colId xmlns:a16="http://schemas.microsoft.com/office/drawing/2014/main" xmlns="" val="3496539339"/>
                    </a:ext>
                  </a:extLst>
                </a:gridCol>
                <a:gridCol w="936256">
                  <a:extLst>
                    <a:ext uri="{9D8B030D-6E8A-4147-A177-3AD203B41FA5}">
                      <a16:colId xmlns:a16="http://schemas.microsoft.com/office/drawing/2014/main" xmlns="" val="1205816363"/>
                    </a:ext>
                  </a:extLst>
                </a:gridCol>
                <a:gridCol w="956176">
                  <a:extLst>
                    <a:ext uri="{9D8B030D-6E8A-4147-A177-3AD203B41FA5}">
                      <a16:colId xmlns:a16="http://schemas.microsoft.com/office/drawing/2014/main" xmlns="" val="3650836387"/>
                    </a:ext>
                  </a:extLst>
                </a:gridCol>
              </a:tblGrid>
              <a:tr h="700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Название команды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№1 Навигация</a:t>
                      </a:r>
                      <a:endParaRPr lang="ru-RU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№2 Первая помощь</a:t>
                      </a:r>
                      <a:endParaRPr lang="ru-RU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№3 Эвакуация</a:t>
                      </a:r>
                      <a:endParaRPr lang="ru-RU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Итого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1555369"/>
                  </a:ext>
                </a:extLst>
              </a:tr>
              <a:tr h="11642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Международная </a:t>
                      </a:r>
                      <a:r>
                        <a:rPr lang="ru-RU" sz="1400" b="1" u="none" strike="noStrike" dirty="0">
                          <a:effectLst/>
                        </a:rPr>
                        <a:t>академия вертолетного </a:t>
                      </a:r>
                      <a:r>
                        <a:rPr lang="ru-RU" sz="1400" b="1" u="none" strike="noStrike" dirty="0" smtClean="0">
                          <a:effectLst/>
                        </a:rPr>
                        <a:t>спорта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184,8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95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85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</a:rPr>
                        <a:t>364,8</a:t>
                      </a:r>
                      <a:endParaRPr lang="ru-RU" sz="20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8135122"/>
                  </a:ext>
                </a:extLst>
              </a:tr>
              <a:tr h="971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Нижегородский </a:t>
                      </a:r>
                      <a:r>
                        <a:rPr lang="ru-RU" sz="1400" b="1" u="none" strike="noStrike" dirty="0">
                          <a:effectLst/>
                        </a:rPr>
                        <a:t>территориальный центр медицины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катастроф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176,9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80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97,5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</a:rPr>
                        <a:t>354,9</a:t>
                      </a:r>
                      <a:endParaRPr lang="ru-RU" sz="20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9226418"/>
                  </a:ext>
                </a:extLst>
              </a:tr>
              <a:tr h="7681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err="1" smtClean="0">
                          <a:effectLst/>
                        </a:rPr>
                        <a:t>HeliMed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145,4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95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75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</a:rPr>
                        <a:t>315,3</a:t>
                      </a:r>
                      <a:endParaRPr lang="ru-RU" sz="20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3890058"/>
                  </a:ext>
                </a:extLst>
              </a:tr>
              <a:tr h="1062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Центральный </a:t>
                      </a:r>
                      <a:r>
                        <a:rPr lang="ru-RU" sz="1400" b="1" u="none" strike="noStrike" dirty="0">
                          <a:effectLst/>
                        </a:rPr>
                        <a:t>авиационный поисково-спасательный </a:t>
                      </a:r>
                      <a:r>
                        <a:rPr lang="ru-RU" sz="1400" b="1" u="none" strike="noStrike" dirty="0" smtClean="0">
                          <a:effectLst/>
                        </a:rPr>
                        <a:t>центр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98,8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95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89,7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</a:rPr>
                        <a:t>283,5</a:t>
                      </a:r>
                      <a:endParaRPr lang="ru-RU" sz="20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</a:rPr>
                        <a:t>4</a:t>
                      </a:r>
                      <a:endParaRPr lang="ru-RU" sz="20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2182922"/>
                  </a:ext>
                </a:extLst>
              </a:tr>
              <a:tr h="891141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Команда пилота-любителя Максима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Замотина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90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94,8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95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70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</a:rPr>
                        <a:t>259,8</a:t>
                      </a:r>
                      <a:endParaRPr lang="ru-RU" sz="20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</a:rPr>
                        <a:t>5</a:t>
                      </a:r>
                      <a:endParaRPr lang="ru-RU" sz="20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609" marR="6609" marT="6609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5103123"/>
                  </a:ext>
                </a:extLst>
              </a:tr>
            </a:tbl>
          </a:graphicData>
        </a:graphic>
      </p:graphicFrame>
      <p:pic>
        <p:nvPicPr>
          <p:cNvPr id="12" name="Изображение 11" descr="РВС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2" y="2460309"/>
            <a:ext cx="1670147" cy="956409"/>
          </a:xfrm>
          <a:prstGeom prst="rect">
            <a:avLst/>
          </a:prstGeom>
        </p:spPr>
      </p:pic>
      <p:pic>
        <p:nvPicPr>
          <p:cNvPr id="13" name="Изображение 12" descr="RH_logos_rus копия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6" y="1832968"/>
            <a:ext cx="1832969" cy="44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7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4600" y="466725"/>
            <a:ext cx="3777343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14065" y="541678"/>
            <a:ext cx="4314371" cy="708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u="sng" dirty="0" smtClean="0">
                <a:solidFill>
                  <a:schemeClr val="bg1"/>
                </a:solidFill>
              </a:rPr>
              <a:t>ПОЗДАВЛЯЕМ!</a:t>
            </a:r>
            <a:endParaRPr lang="ru-RU" b="1" u="sng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3347" y="468666"/>
            <a:ext cx="10901172" cy="67403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Изображение 5" descr="POD0348.JPG копия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402</Words>
  <Application>Microsoft Macintosh PowerPoint</Application>
  <PresentationFormat>Другой</PresentationFormat>
  <Paragraphs>327</Paragraphs>
  <Slides>6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Office Theme</vt:lpstr>
      <vt:lpstr>Презентация PowerPoint</vt:lpstr>
      <vt:lpstr>Итоги 1-го этапа «Навигация»</vt:lpstr>
      <vt:lpstr>Итоги 2-го этапа «Первая помощь»</vt:lpstr>
      <vt:lpstr>Презентация PowerPoint</vt:lpstr>
      <vt:lpstr>Итоговая таблица соревнований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Ekaterina Noskina</dc:creator>
  <cp:lastModifiedBy>Julia</cp:lastModifiedBy>
  <cp:revision>69</cp:revision>
  <dcterms:created xsi:type="dcterms:W3CDTF">2015-09-17T12:07:57Z</dcterms:created>
  <dcterms:modified xsi:type="dcterms:W3CDTF">2017-09-04T14:22:44Z</dcterms:modified>
</cp:coreProperties>
</file>