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96" r:id="rId3"/>
    <p:sldId id="258" r:id="rId4"/>
    <p:sldId id="294" r:id="rId5"/>
    <p:sldId id="276" r:id="rId6"/>
    <p:sldId id="286" r:id="rId7"/>
    <p:sldId id="289" r:id="rId8"/>
    <p:sldId id="280" r:id="rId9"/>
    <p:sldId id="282" r:id="rId10"/>
    <p:sldId id="299" r:id="rId11"/>
    <p:sldId id="291" r:id="rId12"/>
    <p:sldId id="300" r:id="rId13"/>
    <p:sldId id="301" r:id="rId14"/>
    <p:sldId id="302" r:id="rId15"/>
    <p:sldId id="261" r:id="rId16"/>
    <p:sldId id="292" r:id="rId17"/>
    <p:sldId id="263" r:id="rId18"/>
    <p:sldId id="264" r:id="rId19"/>
    <p:sldId id="30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59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173" autoAdjust="0"/>
  </p:normalViewPr>
  <p:slideViewPr>
    <p:cSldViewPr>
      <p:cViewPr varScale="1">
        <p:scale>
          <a:sx n="66" d="100"/>
          <a:sy n="66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ocuments\&#1052;&#1072;&#1090;&#1077;&#1088;&#1080;&#1072;&#1083;&#1099;\erst%20from%20server%20update%20to%20analyzi\&#1041;&#1055;_&#1055;&#1056;&#1054;&#1048;&#1047;&#1042;\&#1050;&#1072;&#1083;&#1077;&#1085;&#1076;&#1072;&#1088;&#1085;&#1086;&#1077;%20&#1087;&#1083;&#1072;&#1085;&#1080;&#1088;&#1086;&#1074;&#1072;&#1085;&#1080;&#1077;\&#1050;&#1072;&#1083;&#1077;&#1085;&#1076;&#1072;&#1088;&#1085;&#1099;&#1081;%20&#1087;&#1083;&#1072;&#1085;%20&#1087;&#1086;%20&#1048;&#1056;%20&#1089;%20&#1086;&#1073;&#1077;&#1089;&#1087;&#1077;&#1095;&#1077;&#1085;&#1080;&#1077;&#1084;%20&#1089;&#1086;&#1090;&#1088;&#1091;&#1076;&#1085;&#1080;&#1082;&#1086;&#1074;_&#1091;&#1090;&#1074;_10.1.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ocuments\&#1056;&#1091;&#1089;&#1052;&#1077;&#1085;&#1077;&#1076;&#1078;&#1084;&#1077;&#1085;&#1090;_&#1041;&#1055;\&#1050;&#1086;&#1085;&#1092;&#1077;&#1088;&#1077;&#1085;&#1094;&#1080;&#1080;\&#1088;&#1072;&#1089;&#1095;&#1077;&#1090;%20&#1076;&#1083;&#1103;%20&#1087;&#1088;&#1077;&#1079;&#1077;&#1085;&#1090;&#1072;&#1094;&#1080;&#1080;_0404201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93588417787033E-2"/>
          <c:y val="0.12881355932203389"/>
          <c:w val="0.72078593588417894"/>
          <c:h val="0.80338983050847657"/>
        </c:manualLayout>
      </c:layout>
      <c:lineChart>
        <c:grouping val="standard"/>
        <c:ser>
          <c:idx val="0"/>
          <c:order val="0"/>
          <c:tx>
            <c:strRef>
              <c:f>'Загрузка и себестоимость штата'!$A$4</c:f>
              <c:strCache>
                <c:ptCount val="1"/>
                <c:pt idx="0">
                  <c:v>Агенты влияния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'Загрузка и себестоимость штата'!$B$4:$L$4</c:f>
              <c:numCache>
                <c:formatCode>0.00</c:formatCode>
                <c:ptCount val="11"/>
                <c:pt idx="0">
                  <c:v>0.2</c:v>
                </c:pt>
                <c:pt idx="1">
                  <c:v>0.60625000000000062</c:v>
                </c:pt>
                <c:pt idx="2">
                  <c:v>0.56875000000000064</c:v>
                </c:pt>
                <c:pt idx="3">
                  <c:v>0.56875000000000064</c:v>
                </c:pt>
                <c:pt idx="4">
                  <c:v>0.56875000000000064</c:v>
                </c:pt>
                <c:pt idx="5">
                  <c:v>0.56875000000000064</c:v>
                </c:pt>
                <c:pt idx="6">
                  <c:v>0.56875000000000064</c:v>
                </c:pt>
                <c:pt idx="7">
                  <c:v>0.56875000000000064</c:v>
                </c:pt>
                <c:pt idx="8">
                  <c:v>0.43125000000000002</c:v>
                </c:pt>
                <c:pt idx="9">
                  <c:v>0.43125000000000002</c:v>
                </c:pt>
                <c:pt idx="10">
                  <c:v>0.43125000000000002</c:v>
                </c:pt>
              </c:numCache>
            </c:numRef>
          </c:val>
        </c:ser>
        <c:ser>
          <c:idx val="1"/>
          <c:order val="1"/>
          <c:tx>
            <c:strRef>
              <c:f>'Загрузка и себестоимость штата'!$A$5</c:f>
              <c:strCache>
                <c:ptCount val="1"/>
                <c:pt idx="0">
                  <c:v>Копирайтер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'Загрузка и себестоимость штата'!$B$5:$L$5</c:f>
              <c:numCache>
                <c:formatCode>0.00</c:formatCode>
                <c:ptCount val="11"/>
                <c:pt idx="0">
                  <c:v>0.65000000000000091</c:v>
                </c:pt>
                <c:pt idx="1">
                  <c:v>0.78749999999999998</c:v>
                </c:pt>
                <c:pt idx="2">
                  <c:v>0.89375000000000071</c:v>
                </c:pt>
                <c:pt idx="3">
                  <c:v>0.88125000000000031</c:v>
                </c:pt>
                <c:pt idx="4">
                  <c:v>0.86250000000000004</c:v>
                </c:pt>
                <c:pt idx="5">
                  <c:v>0.88125000000000031</c:v>
                </c:pt>
                <c:pt idx="6">
                  <c:v>0.86250000000000004</c:v>
                </c:pt>
                <c:pt idx="7">
                  <c:v>0.93125000000000002</c:v>
                </c:pt>
                <c:pt idx="8">
                  <c:v>0.86250000000000004</c:v>
                </c:pt>
                <c:pt idx="9">
                  <c:v>0.88125000000000031</c:v>
                </c:pt>
                <c:pt idx="10">
                  <c:v>0.86250000000000004</c:v>
                </c:pt>
              </c:numCache>
            </c:numRef>
          </c:val>
        </c:ser>
        <c:ser>
          <c:idx val="2"/>
          <c:order val="2"/>
          <c:tx>
            <c:strRef>
              <c:f>'Загрузка и себестоимость штата'!$A$6</c:f>
              <c:strCache>
                <c:ptCount val="1"/>
                <c:pt idx="0">
                  <c:v>копирайтер SEO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008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val>
            <c:numRef>
              <c:f>'Загрузка и себестоимость штата'!$B$6:$L$6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'Загрузка и себестоимость штата'!$A$7</c:f>
              <c:strCache>
                <c:ptCount val="1"/>
                <c:pt idx="0">
                  <c:v>Специалист отдела Пиар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val>
            <c:numRef>
              <c:f>'Загрузка и себестоимость штата'!$B$7:$L$7</c:f>
              <c:numCache>
                <c:formatCode>0.00</c:formatCode>
                <c:ptCount val="11"/>
                <c:pt idx="0">
                  <c:v>2.1625000000000001</c:v>
                </c:pt>
                <c:pt idx="1">
                  <c:v>2.756249999999997</c:v>
                </c:pt>
                <c:pt idx="2">
                  <c:v>2.2124999999999977</c:v>
                </c:pt>
                <c:pt idx="3">
                  <c:v>2.1375000000000002</c:v>
                </c:pt>
                <c:pt idx="4">
                  <c:v>2.0812499999999972</c:v>
                </c:pt>
                <c:pt idx="5">
                  <c:v>2.0812499999999972</c:v>
                </c:pt>
                <c:pt idx="6">
                  <c:v>2.0812499999999972</c:v>
                </c:pt>
                <c:pt idx="7">
                  <c:v>2.3624999999999972</c:v>
                </c:pt>
                <c:pt idx="8">
                  <c:v>2.0812499999999972</c:v>
                </c:pt>
                <c:pt idx="9">
                  <c:v>2.0812499999999972</c:v>
                </c:pt>
                <c:pt idx="10">
                  <c:v>2.1124999999999972</c:v>
                </c:pt>
              </c:numCache>
            </c:numRef>
          </c:val>
        </c:ser>
        <c:ser>
          <c:idx val="4"/>
          <c:order val="4"/>
          <c:tx>
            <c:strRef>
              <c:f>'Загрузка и себестоимость штата'!$A$8</c:f>
              <c:strCache>
                <c:ptCount val="1"/>
                <c:pt idx="0">
                  <c:v>Специалист отдела специальных проектов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val>
            <c:numRef>
              <c:f>'Загрузка и себестоимость штата'!$B$8:$L$8</c:f>
              <c:numCache>
                <c:formatCode>0.00</c:formatCode>
                <c:ptCount val="11"/>
                <c:pt idx="0">
                  <c:v>0.51249999999999996</c:v>
                </c:pt>
                <c:pt idx="1">
                  <c:v>1.1375</c:v>
                </c:pt>
                <c:pt idx="2">
                  <c:v>0.8</c:v>
                </c:pt>
                <c:pt idx="3">
                  <c:v>0.61875000000000091</c:v>
                </c:pt>
                <c:pt idx="4">
                  <c:v>0.61875000000000091</c:v>
                </c:pt>
                <c:pt idx="5">
                  <c:v>0.61875000000000091</c:v>
                </c:pt>
                <c:pt idx="6">
                  <c:v>0.61875000000000091</c:v>
                </c:pt>
                <c:pt idx="7">
                  <c:v>0.71875000000000078</c:v>
                </c:pt>
                <c:pt idx="8">
                  <c:v>0.63125000000000064</c:v>
                </c:pt>
                <c:pt idx="9">
                  <c:v>0.66875000000000095</c:v>
                </c:pt>
                <c:pt idx="10">
                  <c:v>0.61250000000000004</c:v>
                </c:pt>
              </c:numCache>
            </c:numRef>
          </c:val>
        </c:ser>
        <c:ser>
          <c:idx val="5"/>
          <c:order val="5"/>
          <c:tx>
            <c:strRef>
              <c:f>'Загрузка и себестоимость штата'!$A$9</c:f>
              <c:strCache>
                <c:ptCount val="1"/>
                <c:pt idx="0">
                  <c:v>Специалист по контекстной рекламе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val>
            <c:numRef>
              <c:f>'Загрузка и себестоимость штата'!$B$9:$L$9</c:f>
              <c:numCache>
                <c:formatCode>0.00</c:formatCode>
                <c:ptCount val="11"/>
                <c:pt idx="0">
                  <c:v>0.98749999999999949</c:v>
                </c:pt>
                <c:pt idx="1">
                  <c:v>1.2562500000000001</c:v>
                </c:pt>
                <c:pt idx="2">
                  <c:v>1.09375</c:v>
                </c:pt>
                <c:pt idx="3">
                  <c:v>1.0562499999999999</c:v>
                </c:pt>
                <c:pt idx="4">
                  <c:v>1.0562499999999999</c:v>
                </c:pt>
                <c:pt idx="5">
                  <c:v>1.0562499999999999</c:v>
                </c:pt>
                <c:pt idx="6">
                  <c:v>1.0562499999999999</c:v>
                </c:pt>
                <c:pt idx="7">
                  <c:v>1.0562499999999999</c:v>
                </c:pt>
                <c:pt idx="8">
                  <c:v>0.9375</c:v>
                </c:pt>
                <c:pt idx="9">
                  <c:v>0.98749999999999949</c:v>
                </c:pt>
                <c:pt idx="10">
                  <c:v>0.9375</c:v>
                </c:pt>
              </c:numCache>
            </c:numRef>
          </c:val>
        </c:ser>
        <c:ser>
          <c:idx val="7"/>
          <c:order val="6"/>
          <c:tx>
            <c:strRef>
              <c:f>'Загрузка и себестоимость штата'!$A$10</c:f>
              <c:strCache>
                <c:ptCount val="1"/>
                <c:pt idx="0">
                  <c:v>Специалист по контенту сайт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val>
            <c:numRef>
              <c:f>'Загрузка и себестоимость штата'!$B$10:$L$10</c:f>
              <c:numCache>
                <c:formatCode>0.00</c:formatCode>
                <c:ptCount val="11"/>
                <c:pt idx="0">
                  <c:v>8.1250000000000044E-2</c:v>
                </c:pt>
                <c:pt idx="1">
                  <c:v>8.1250000000000044E-2</c:v>
                </c:pt>
                <c:pt idx="2">
                  <c:v>6.2500000000000042E-2</c:v>
                </c:pt>
                <c:pt idx="3">
                  <c:v>6.2500000000000042E-2</c:v>
                </c:pt>
                <c:pt idx="4">
                  <c:v>6.2500000000000042E-2</c:v>
                </c:pt>
                <c:pt idx="5">
                  <c:v>6.2500000000000042E-2</c:v>
                </c:pt>
                <c:pt idx="6">
                  <c:v>6.2500000000000042E-2</c:v>
                </c:pt>
                <c:pt idx="7">
                  <c:v>6.2500000000000042E-2</c:v>
                </c:pt>
                <c:pt idx="8">
                  <c:v>6.2500000000000042E-2</c:v>
                </c:pt>
                <c:pt idx="9">
                  <c:v>6.2500000000000042E-2</c:v>
                </c:pt>
                <c:pt idx="10">
                  <c:v>6.2500000000000042E-2</c:v>
                </c:pt>
              </c:numCache>
            </c:numRef>
          </c:val>
        </c:ser>
        <c:ser>
          <c:idx val="8"/>
          <c:order val="7"/>
          <c:tx>
            <c:strRef>
              <c:f>'Загрузка и себестоимость штата'!$A$11</c:f>
              <c:strCache>
                <c:ptCount val="1"/>
                <c:pt idx="0">
                  <c:v>Специалист по открытым социальным медиа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square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val>
            <c:numRef>
              <c:f>'Загрузка и себестоимость штата'!$B$11:$L$11</c:f>
              <c:numCache>
                <c:formatCode>0.00</c:formatCode>
                <c:ptCount val="11"/>
                <c:pt idx="0">
                  <c:v>1.4249999999999985</c:v>
                </c:pt>
                <c:pt idx="1">
                  <c:v>2.0812499999999972</c:v>
                </c:pt>
                <c:pt idx="2">
                  <c:v>2.4062499999999964</c:v>
                </c:pt>
                <c:pt idx="3">
                  <c:v>2.256249999999997</c:v>
                </c:pt>
                <c:pt idx="4">
                  <c:v>1.4874999999999985</c:v>
                </c:pt>
                <c:pt idx="5">
                  <c:v>1.7937500000000006</c:v>
                </c:pt>
                <c:pt idx="6">
                  <c:v>1.4749999999999988</c:v>
                </c:pt>
                <c:pt idx="7">
                  <c:v>1.7937500000000006</c:v>
                </c:pt>
                <c:pt idx="8">
                  <c:v>1.4749999999999988</c:v>
                </c:pt>
                <c:pt idx="9">
                  <c:v>1.7937500000000006</c:v>
                </c:pt>
                <c:pt idx="10">
                  <c:v>1.5</c:v>
                </c:pt>
              </c:numCache>
            </c:numRef>
          </c:val>
        </c:ser>
        <c:ser>
          <c:idx val="9"/>
          <c:order val="8"/>
          <c:tx>
            <c:strRef>
              <c:f>'Загрузка и себестоимость штата'!$A$12</c:f>
              <c:strCache>
                <c:ptCount val="1"/>
                <c:pt idx="0">
                  <c:v>Специалист по поисковой оптимизации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val>
            <c:numRef>
              <c:f>'Загрузка и себестоимость штата'!$B$12:$L$12</c:f>
              <c:numCache>
                <c:formatCode>0.00</c:formatCode>
                <c:ptCount val="11"/>
                <c:pt idx="0">
                  <c:v>0.75625000000000064</c:v>
                </c:pt>
                <c:pt idx="1">
                  <c:v>0.96250000000000002</c:v>
                </c:pt>
                <c:pt idx="2">
                  <c:v>0.78749999999999998</c:v>
                </c:pt>
                <c:pt idx="3">
                  <c:v>0.78749999999999998</c:v>
                </c:pt>
                <c:pt idx="4">
                  <c:v>0.78749999999999998</c:v>
                </c:pt>
                <c:pt idx="5">
                  <c:v>0.78749999999999998</c:v>
                </c:pt>
                <c:pt idx="6">
                  <c:v>0.78749999999999998</c:v>
                </c:pt>
                <c:pt idx="7">
                  <c:v>0.78749999999999998</c:v>
                </c:pt>
                <c:pt idx="8">
                  <c:v>0.78749999999999998</c:v>
                </c:pt>
                <c:pt idx="9">
                  <c:v>0.78749999999999998</c:v>
                </c:pt>
                <c:pt idx="10">
                  <c:v>0.78749999999999998</c:v>
                </c:pt>
              </c:numCache>
            </c:numRef>
          </c:val>
        </c:ser>
        <c:ser>
          <c:idx val="11"/>
          <c:order val="9"/>
          <c:tx>
            <c:strRef>
              <c:f>'Загрузка и себестоимость штата'!$A$13</c:f>
              <c:strCache>
                <c:ptCount val="1"/>
                <c:pt idx="0">
                  <c:v>Специалист по скрытым социальным медиа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99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val>
            <c:numRef>
              <c:f>'Загрузка и себестоимость штата'!$B$13:$L$13</c:f>
              <c:numCache>
                <c:formatCode>0.00</c:formatCode>
                <c:ptCount val="11"/>
                <c:pt idx="0">
                  <c:v>0.62500000000000078</c:v>
                </c:pt>
                <c:pt idx="1">
                  <c:v>1.1625000000000001</c:v>
                </c:pt>
                <c:pt idx="2">
                  <c:v>1.1062500000000013</c:v>
                </c:pt>
                <c:pt idx="3">
                  <c:v>1.1062500000000013</c:v>
                </c:pt>
                <c:pt idx="4">
                  <c:v>1.1062500000000013</c:v>
                </c:pt>
                <c:pt idx="5">
                  <c:v>1.1062500000000013</c:v>
                </c:pt>
                <c:pt idx="6">
                  <c:v>1.1062500000000013</c:v>
                </c:pt>
                <c:pt idx="7">
                  <c:v>1.1062500000000013</c:v>
                </c:pt>
                <c:pt idx="8">
                  <c:v>0.98124999999999996</c:v>
                </c:pt>
                <c:pt idx="9">
                  <c:v>1.04375</c:v>
                </c:pt>
                <c:pt idx="10">
                  <c:v>0.98124999999999996</c:v>
                </c:pt>
              </c:numCache>
            </c:numRef>
          </c:val>
        </c:ser>
        <c:ser>
          <c:idx val="6"/>
          <c:order val="10"/>
          <c:tx>
            <c:strRef>
              <c:f>'Загрузка и себестоимость штата'!$A$14</c:f>
              <c:strCache>
                <c:ptCount val="1"/>
                <c:pt idx="0">
                  <c:v>Руководитель ИР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val>
            <c:numRef>
              <c:f>'Загрузка и себестоимость штата'!$B$14:$L$14</c:f>
              <c:numCache>
                <c:formatCode>0.00</c:formatCode>
                <c:ptCount val="11"/>
                <c:pt idx="0">
                  <c:v>0.98749999999999949</c:v>
                </c:pt>
                <c:pt idx="1">
                  <c:v>0.99375000000000002</c:v>
                </c:pt>
                <c:pt idx="2">
                  <c:v>1.0062500000000001</c:v>
                </c:pt>
                <c:pt idx="3">
                  <c:v>1.0062500000000001</c:v>
                </c:pt>
                <c:pt idx="4">
                  <c:v>1.0062500000000001</c:v>
                </c:pt>
                <c:pt idx="5">
                  <c:v>1.0062500000000001</c:v>
                </c:pt>
                <c:pt idx="6">
                  <c:v>1.0062500000000001</c:v>
                </c:pt>
                <c:pt idx="7">
                  <c:v>1.0062500000000001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10"/>
          <c:order val="11"/>
          <c:tx>
            <c:strRef>
              <c:f>'Загрузка и себестоимость штата'!#ССЫЛКА!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CC"/>
              </a:solidFill>
              <a:ln>
                <a:solidFill>
                  <a:srgbClr val="CCFFCC"/>
                </a:solidFill>
                <a:prstDash val="solid"/>
              </a:ln>
            </c:spPr>
          </c:marker>
          <c:val>
            <c:numRef>
              <c:f>'Загрузка и себестоимость штата'!#ССЫЛКА!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2"/>
          <c:order val="12"/>
          <c:tx>
            <c:strRef>
              <c:f>'Загрузка и себестоимость штата'!$A$15</c:f>
              <c:strCache>
                <c:ptCount val="1"/>
                <c:pt idx="0">
                  <c:v>Редактор сайта</c:v>
                </c:pt>
              </c:strCache>
            </c:strRef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val>
            <c:numRef>
              <c:f>'Загрузка и себестоимость штата'!$B$15:$L$15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9.3750000000000194E-2</c:v>
                </c:pt>
                <c:pt idx="3">
                  <c:v>9.3750000000000194E-2</c:v>
                </c:pt>
                <c:pt idx="4">
                  <c:v>9.3750000000000194E-2</c:v>
                </c:pt>
                <c:pt idx="5">
                  <c:v>9.3750000000000194E-2</c:v>
                </c:pt>
                <c:pt idx="6">
                  <c:v>9.3750000000000194E-2</c:v>
                </c:pt>
                <c:pt idx="7">
                  <c:v>9.3750000000000194E-2</c:v>
                </c:pt>
                <c:pt idx="8">
                  <c:v>9.3750000000000194E-2</c:v>
                </c:pt>
                <c:pt idx="9">
                  <c:v>9.3750000000000194E-2</c:v>
                </c:pt>
                <c:pt idx="10">
                  <c:v>9.3750000000000194E-2</c:v>
                </c:pt>
              </c:numCache>
            </c:numRef>
          </c:val>
        </c:ser>
        <c:ser>
          <c:idx val="13"/>
          <c:order val="13"/>
          <c:tx>
            <c:strRef>
              <c:f>'Загрузка и себестоимость штата'!$A$16</c:f>
              <c:strCache>
                <c:ptCount val="1"/>
                <c:pt idx="0">
                  <c:v>Модератор</c:v>
                </c:pt>
              </c:strCache>
            </c:strRef>
          </c:tx>
          <c:spPr>
            <a:ln w="12700">
              <a:solidFill>
                <a:srgbClr val="FF99CC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val>
            <c:numRef>
              <c:f>'Загрузка и себестоимость штата'!$B$16:$L$16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0.15625000000000017</c:v>
                </c:pt>
                <c:pt idx="3">
                  <c:v>0.15625000000000017</c:v>
                </c:pt>
                <c:pt idx="4">
                  <c:v>0.15625000000000017</c:v>
                </c:pt>
                <c:pt idx="5">
                  <c:v>0.15625000000000017</c:v>
                </c:pt>
                <c:pt idx="6">
                  <c:v>0.15625000000000017</c:v>
                </c:pt>
                <c:pt idx="7">
                  <c:v>0.15625000000000017</c:v>
                </c:pt>
                <c:pt idx="8">
                  <c:v>0.15625000000000017</c:v>
                </c:pt>
                <c:pt idx="9">
                  <c:v>0.15625000000000017</c:v>
                </c:pt>
                <c:pt idx="10">
                  <c:v>0.15625000000000017</c:v>
                </c:pt>
              </c:numCache>
            </c:numRef>
          </c:val>
        </c:ser>
        <c:dLbls/>
        <c:marker val="1"/>
        <c:axId val="87725184"/>
        <c:axId val="87726720"/>
      </c:lineChart>
      <c:catAx>
        <c:axId val="87725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726720"/>
        <c:crosses val="autoZero"/>
        <c:auto val="1"/>
        <c:lblAlgn val="ctr"/>
        <c:lblOffset val="100"/>
        <c:tickLblSkip val="1"/>
        <c:tickMarkSkip val="1"/>
      </c:catAx>
      <c:valAx>
        <c:axId val="87726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Кол-во сотрудников</a:t>
                </a:r>
              </a:p>
            </c:rich>
          </c:tx>
          <c:layout>
            <c:manualLayout>
              <c:xMode val="edge"/>
              <c:yMode val="edge"/>
              <c:x val="1.654601861427097E-2"/>
              <c:y val="0.4152542372881356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725184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79708636836628421"/>
          <c:y val="0.19727891156462599"/>
          <c:w val="0.2029136316337149"/>
          <c:h val="0.6683673469387756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Лист1!$A$3</c:f>
              <c:strCache>
                <c:ptCount val="1"/>
                <c:pt idx="0">
                  <c:v>Численность, шт.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Лист1!$B$2:$Q$2</c:f>
              <c:numCache>
                <c:formatCode>mmm/yy</c:formatCode>
                <c:ptCount val="1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</c:numCache>
            </c:numRef>
          </c:cat>
          <c:val>
            <c:numRef>
              <c:f>Лист1!$B$3:$Q$3</c:f>
              <c:numCache>
                <c:formatCode>General</c:formatCode>
                <c:ptCount val="16"/>
                <c:pt idx="0">
                  <c:v>25</c:v>
                </c:pt>
                <c:pt idx="1">
                  <c:v>25</c:v>
                </c:pt>
                <c:pt idx="2">
                  <c:v>27</c:v>
                </c:pt>
                <c:pt idx="3">
                  <c:v>30</c:v>
                </c:pt>
                <c:pt idx="4">
                  <c:v>30</c:v>
                </c:pt>
                <c:pt idx="5">
                  <c:v>29</c:v>
                </c:pt>
                <c:pt idx="6">
                  <c:v>28</c:v>
                </c:pt>
                <c:pt idx="7">
                  <c:v>12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16</c:v>
                </c:pt>
                <c:pt idx="15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Количество проектов, шт.</c:v>
                </c:pt>
              </c:strCache>
            </c:strRef>
          </c:tx>
          <c:spPr>
            <a:ln>
              <a:solidFill>
                <a:srgbClr val="00B050"/>
              </a:solidFill>
              <a:tailEnd type="arrow"/>
            </a:ln>
          </c:spPr>
          <c:marker>
            <c:symbol val="none"/>
          </c:marker>
          <c:cat>
            <c:numRef>
              <c:f>Лист1!$B$2:$Q$2</c:f>
              <c:numCache>
                <c:formatCode>mmm/yy</c:formatCode>
                <c:ptCount val="1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</c:numCache>
            </c:numRef>
          </c:cat>
          <c:val>
            <c:numRef>
              <c:f>Лист1!$B$4:$Q$4</c:f>
              <c:numCache>
                <c:formatCode>General</c:formatCode>
                <c:ptCount val="16"/>
                <c:pt idx="0">
                  <c:v>57</c:v>
                </c:pt>
                <c:pt idx="1">
                  <c:v>57</c:v>
                </c:pt>
                <c:pt idx="2">
                  <c:v>58</c:v>
                </c:pt>
                <c:pt idx="3">
                  <c:v>60</c:v>
                </c:pt>
                <c:pt idx="4">
                  <c:v>65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45</c:v>
                </c:pt>
                <c:pt idx="9">
                  <c:v>40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70</c:v>
                </c:pt>
                <c:pt idx="15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Разработка и внедрение ИСУ, 10-работа, 0-нет</c:v>
                </c:pt>
              </c:strCache>
            </c:strRef>
          </c:tx>
          <c:spPr>
            <a:ln w="38100">
              <a:solidFill>
                <a:srgbClr val="00B0F0"/>
              </a:solidFill>
              <a:headEnd type="diamond"/>
              <a:tailEnd type="triangle" w="lg" len="med"/>
            </a:ln>
          </c:spPr>
          <c:marker>
            <c:symbol val="none"/>
          </c:marker>
          <c:cat>
            <c:numRef>
              <c:f>Лист1!$B$2:$Q$2</c:f>
              <c:numCache>
                <c:formatCode>mmm/yy</c:formatCode>
                <c:ptCount val="1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</c:numCache>
            </c:numRef>
          </c:cat>
          <c:val>
            <c:numRef>
              <c:f>Лист1!$B$5:$Q$5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Оценка и решение обновить команду, 11-да, 0-нет</c:v>
                </c:pt>
              </c:strCache>
            </c:strRef>
          </c:tx>
          <c:spPr>
            <a:ln w="41275">
              <a:headEnd type="oval"/>
              <a:tailEnd type="triangle"/>
            </a:ln>
          </c:spPr>
          <c:marker>
            <c:symbol val="none"/>
          </c:marker>
          <c:cat>
            <c:numRef>
              <c:f>Лист1!$B$2:$Q$2</c:f>
              <c:numCache>
                <c:formatCode>mmm/yy</c:formatCode>
                <c:ptCount val="1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</c:numCache>
            </c:numRef>
          </c:cat>
          <c:val>
            <c:numRef>
              <c:f>Лист1!$B$6:$Q$6</c:f>
              <c:numCache>
                <c:formatCode>General</c:formatCode>
                <c:ptCount val="16"/>
                <c:pt idx="6">
                  <c:v>11</c:v>
                </c:pt>
                <c:pt idx="7">
                  <c:v>11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</c:ser>
        <c:ser>
          <c:idx val="5"/>
          <c:order val="4"/>
          <c:tx>
            <c:strRef>
              <c:f>Лист1!$A$8</c:f>
              <c:strCache>
                <c:ptCount val="1"/>
                <c:pt idx="0">
                  <c:v>Производительность руб. на 1 чел., %</c:v>
                </c:pt>
              </c:strCache>
            </c:strRef>
          </c:tx>
          <c:spPr>
            <a:ln w="34925">
              <a:prstDash val="solid"/>
              <a:headEnd type="oval"/>
              <a:tailEnd type="triangle"/>
            </a:ln>
          </c:spPr>
          <c:marker>
            <c:symbol val="none"/>
          </c:marker>
          <c:cat>
            <c:numRef>
              <c:f>Лист1!$B$2:$Q$2</c:f>
              <c:numCache>
                <c:formatCode>mmm/yy</c:formatCode>
                <c:ptCount val="1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</c:numCache>
            </c:numRef>
          </c:cat>
          <c:val>
            <c:numRef>
              <c:f>Лист1!$B$8:$Q$8</c:f>
              <c:numCache>
                <c:formatCode>0</c:formatCode>
                <c:ptCount val="16"/>
                <c:pt idx="0">
                  <c:v>14.000000000000002</c:v>
                </c:pt>
                <c:pt idx="1">
                  <c:v>14.000000000000002</c:v>
                </c:pt>
                <c:pt idx="2">
                  <c:v>15.555555555555568</c:v>
                </c:pt>
                <c:pt idx="3">
                  <c:v>16.666666666666664</c:v>
                </c:pt>
                <c:pt idx="4">
                  <c:v>23.33333333333329</c:v>
                </c:pt>
                <c:pt idx="5">
                  <c:v>12.758620689655162</c:v>
                </c:pt>
                <c:pt idx="6">
                  <c:v>12.5</c:v>
                </c:pt>
                <c:pt idx="7">
                  <c:v>29.166666666666668</c:v>
                </c:pt>
                <c:pt idx="8">
                  <c:v>18.000000000000004</c:v>
                </c:pt>
                <c:pt idx="9">
                  <c:v>18.000000000000004</c:v>
                </c:pt>
                <c:pt idx="10">
                  <c:v>18.000000000000004</c:v>
                </c:pt>
                <c:pt idx="11">
                  <c:v>22.5</c:v>
                </c:pt>
                <c:pt idx="12">
                  <c:v>20.76923076923077</c:v>
                </c:pt>
                <c:pt idx="13">
                  <c:v>20.76923076923077</c:v>
                </c:pt>
                <c:pt idx="14">
                  <c:v>33.125000000000043</c:v>
                </c:pt>
                <c:pt idx="15">
                  <c:v>33.125000000000043</c:v>
                </c:pt>
              </c:numCache>
            </c:numRef>
          </c:val>
        </c:ser>
        <c:ser>
          <c:idx val="6"/>
          <c:order val="5"/>
          <c:tx>
            <c:strRef>
              <c:f>Лист1!$A$9</c:f>
              <c:strCache>
                <c:ptCount val="1"/>
                <c:pt idx="0">
                  <c:v>Дефектность продукции,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Лист1!$B$2:$Q$2</c:f>
              <c:numCache>
                <c:formatCode>mmm/yy</c:formatCode>
                <c:ptCount val="1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</c:numCache>
            </c:numRef>
          </c:cat>
          <c:val>
            <c:numRef>
              <c:f>Лист1!$B$9:$Q$9</c:f>
              <c:numCache>
                <c:formatCode>General</c:formatCode>
                <c:ptCount val="16"/>
                <c:pt idx="0">
                  <c:v>40</c:v>
                </c:pt>
                <c:pt idx="1">
                  <c:v>38</c:v>
                </c:pt>
                <c:pt idx="2">
                  <c:v>37</c:v>
                </c:pt>
                <c:pt idx="3">
                  <c:v>42</c:v>
                </c:pt>
                <c:pt idx="4">
                  <c:v>36</c:v>
                </c:pt>
                <c:pt idx="5">
                  <c:v>38</c:v>
                </c:pt>
                <c:pt idx="6">
                  <c:v>45</c:v>
                </c:pt>
                <c:pt idx="7">
                  <c:v>51</c:v>
                </c:pt>
                <c:pt idx="8">
                  <c:v>60</c:v>
                </c:pt>
                <c:pt idx="9">
                  <c:v>55</c:v>
                </c:pt>
                <c:pt idx="10">
                  <c:v>45</c:v>
                </c:pt>
                <c:pt idx="11">
                  <c:v>35</c:v>
                </c:pt>
                <c:pt idx="12">
                  <c:v>40</c:v>
                </c:pt>
                <c:pt idx="13">
                  <c:v>25</c:v>
                </c:pt>
                <c:pt idx="14">
                  <c:v>19</c:v>
                </c:pt>
                <c:pt idx="15">
                  <c:v>14</c:v>
                </c:pt>
              </c:numCache>
            </c:numRef>
          </c:val>
        </c:ser>
        <c:dLbls/>
        <c:marker val="1"/>
        <c:axId val="88331392"/>
        <c:axId val="88332928"/>
      </c:lineChart>
      <c:dateAx>
        <c:axId val="88331392"/>
        <c:scaling>
          <c:orientation val="minMax"/>
        </c:scaling>
        <c:axPos val="b"/>
        <c:numFmt formatCode="mmm/yy" sourceLinked="1"/>
        <c:tickLblPos val="nextTo"/>
        <c:crossAx val="88332928"/>
        <c:crosses val="autoZero"/>
        <c:auto val="1"/>
        <c:lblOffset val="100"/>
        <c:baseTimeUnit val="months"/>
      </c:dateAx>
      <c:valAx>
        <c:axId val="88332928"/>
        <c:scaling>
          <c:orientation val="minMax"/>
        </c:scaling>
        <c:axPos val="l"/>
        <c:majorGridlines/>
        <c:numFmt formatCode="General" sourceLinked="1"/>
        <c:tickLblPos val="nextTo"/>
        <c:crossAx val="8833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8625123639975"/>
          <c:y val="7.4166765871328852E-2"/>
          <c:w val="0.33926805143422406"/>
          <c:h val="0.6846398303883745"/>
        </c:manualLayout>
      </c:layout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9884A-C2CA-4E39-B519-2A8891A86284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</dgm:pt>
    <dgm:pt modelId="{DBA122C0-F119-4B04-A519-EAB60D1D670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Искал</a:t>
          </a:r>
          <a:endParaRPr lang="ru-RU" sz="2400" b="1" dirty="0">
            <a:solidFill>
              <a:schemeClr val="tx1"/>
            </a:solidFill>
          </a:endParaRPr>
        </a:p>
      </dgm:t>
    </dgm:pt>
    <dgm:pt modelId="{59E33810-F64B-485D-94A2-7EB55ECA5397}" type="parTrans" cxnId="{F156081D-91DA-4BEC-A941-8A7FCC4DFE46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09C3390C-4FF8-4F82-81B2-BC1D7339C42D}" type="sibTrans" cxnId="{F156081D-91DA-4BEC-A941-8A7FCC4DFE46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D1E2BA21-22E8-4E9A-850E-DDD195D1AD2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Месил</a:t>
          </a:r>
          <a:endParaRPr lang="ru-RU" sz="2400" b="1" dirty="0">
            <a:solidFill>
              <a:schemeClr val="tx1"/>
            </a:solidFill>
          </a:endParaRPr>
        </a:p>
      </dgm:t>
    </dgm:pt>
    <dgm:pt modelId="{6B7E9AE0-52E2-4D40-9980-ACBED94DF031}" type="parTrans" cxnId="{C80E0A2F-5CA6-4D5D-AA7D-7173C15B5C83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81867532-463A-4EB4-8E49-B00EEB5887DF}" type="sibTrans" cxnId="{C80E0A2F-5CA6-4D5D-AA7D-7173C15B5C83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9013697A-89FB-4647-B4D2-90F9630A84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Формовал</a:t>
          </a:r>
          <a:endParaRPr lang="ru-RU" sz="2400" b="1" dirty="0">
            <a:solidFill>
              <a:schemeClr val="tx1"/>
            </a:solidFill>
          </a:endParaRPr>
        </a:p>
      </dgm:t>
    </dgm:pt>
    <dgm:pt modelId="{E2668364-C955-4472-933E-8DD7753AB352}" type="parTrans" cxnId="{70E40F0F-291F-4054-AF13-050B65B87290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F6D0BD55-DA29-4491-A6E4-77FC82ABB918}" type="sibTrans" cxnId="{70E40F0F-291F-4054-AF13-050B65B87290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5698EC1D-ABC0-4C48-9181-B74F74F641B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Сушил</a:t>
          </a:r>
          <a:endParaRPr lang="ru-RU" sz="2400" b="1" dirty="0">
            <a:solidFill>
              <a:schemeClr val="tx1"/>
            </a:solidFill>
          </a:endParaRPr>
        </a:p>
      </dgm:t>
    </dgm:pt>
    <dgm:pt modelId="{82CF4DC1-6F2C-467B-BD64-B48C788DB440}" type="parTrans" cxnId="{44DCA245-0863-4B9B-A710-65AA1971AF72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4E170960-563E-415D-B7C8-615D148EAB9C}" type="sibTrans" cxnId="{44DCA245-0863-4B9B-A710-65AA1971AF72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B6C614D4-4F5A-42BA-BA9B-BD877BCD14C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Разрисовывал</a:t>
          </a:r>
          <a:endParaRPr lang="ru-RU" sz="1800" b="1" dirty="0">
            <a:solidFill>
              <a:schemeClr val="tx1"/>
            </a:solidFill>
          </a:endParaRPr>
        </a:p>
      </dgm:t>
    </dgm:pt>
    <dgm:pt modelId="{1B3F51C0-23F1-4AA5-B455-95C0652DECC1}" type="parTrans" cxnId="{757B159F-B903-4EC9-96F5-B5F168BBAAF4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4849DF66-A839-4A86-8AD8-9F34A813FA02}" type="sibTrans" cxnId="{757B159F-B903-4EC9-96F5-B5F168BBAAF4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BA198751-CA5C-44F4-BC2E-7E0CE6AD2E6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Обжигал</a:t>
          </a:r>
          <a:endParaRPr lang="ru-RU" sz="2400" b="1" dirty="0">
            <a:solidFill>
              <a:schemeClr val="tx1"/>
            </a:solidFill>
          </a:endParaRPr>
        </a:p>
      </dgm:t>
    </dgm:pt>
    <dgm:pt modelId="{1CD5C7A1-5C91-4311-92AA-AD89AB0F052E}" type="parTrans" cxnId="{02A6D086-5065-47E3-94CE-E47CD7A522DA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6F8DBEAB-B468-4695-8354-7912BC56FD09}" type="sibTrans" cxnId="{02A6D086-5065-47E3-94CE-E47CD7A522DA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DB2607AC-4353-409F-A0F0-0F2E6883B41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Продавал</a:t>
          </a:r>
          <a:endParaRPr lang="ru-RU" sz="2400" b="1" dirty="0">
            <a:solidFill>
              <a:schemeClr val="tx1"/>
            </a:solidFill>
          </a:endParaRPr>
        </a:p>
      </dgm:t>
    </dgm:pt>
    <dgm:pt modelId="{A40DA596-B803-4D0E-8081-EDB0F1BD7786}" type="parTrans" cxnId="{974CCCF3-2B65-4044-835D-8C09015896A4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13B0A5C7-A633-45B9-802F-34ED54005EE7}" type="sibTrans" cxnId="{974CCCF3-2B65-4044-835D-8C09015896A4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874EC227-59A1-4D85-9E4F-44CE1F4862FC}" type="pres">
      <dgm:prSet presAssocID="{B559884A-C2CA-4E39-B519-2A8891A86284}" presName="Name0" presStyleCnt="0">
        <dgm:presLayoutVars>
          <dgm:dir/>
          <dgm:resizeHandles/>
        </dgm:presLayoutVars>
      </dgm:prSet>
      <dgm:spPr/>
    </dgm:pt>
    <dgm:pt modelId="{3637C2CC-FCBD-4C2C-B95E-848A9315E424}" type="pres">
      <dgm:prSet presAssocID="{DBA122C0-F119-4B04-A519-EAB60D1D6701}" presName="compNode" presStyleCnt="0"/>
      <dgm:spPr/>
    </dgm:pt>
    <dgm:pt modelId="{3731648B-88D9-48C0-ABFF-955C95EEA2BD}" type="pres">
      <dgm:prSet presAssocID="{DBA122C0-F119-4B04-A519-EAB60D1D6701}" presName="dummyConnPt" presStyleCnt="0"/>
      <dgm:spPr/>
    </dgm:pt>
    <dgm:pt modelId="{2D558AE2-1459-4CBD-8647-F21EFBC96746}" type="pres">
      <dgm:prSet presAssocID="{DBA122C0-F119-4B04-A519-EAB60D1D670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DABCE-EBAF-40BB-8580-B735E4145F30}" type="pres">
      <dgm:prSet presAssocID="{09C3390C-4FF8-4F82-81B2-BC1D7339C42D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3F5F9483-151B-430F-9591-0E33EB0703F0}" type="pres">
      <dgm:prSet presAssocID="{D1E2BA21-22E8-4E9A-850E-DDD195D1AD2F}" presName="compNode" presStyleCnt="0"/>
      <dgm:spPr/>
    </dgm:pt>
    <dgm:pt modelId="{3D392541-1385-431E-9077-888838483997}" type="pres">
      <dgm:prSet presAssocID="{D1E2BA21-22E8-4E9A-850E-DDD195D1AD2F}" presName="dummyConnPt" presStyleCnt="0"/>
      <dgm:spPr/>
    </dgm:pt>
    <dgm:pt modelId="{0DD81CC1-E595-48AB-BC2F-9FFB7893542E}" type="pres">
      <dgm:prSet presAssocID="{D1E2BA21-22E8-4E9A-850E-DDD195D1AD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B7F99-1405-490B-B34E-2CD4488BE9F5}" type="pres">
      <dgm:prSet presAssocID="{81867532-463A-4EB4-8E49-B00EEB5887DF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16EED7A1-0C66-4338-8B6B-14CECD625D93}" type="pres">
      <dgm:prSet presAssocID="{9013697A-89FB-4647-B4D2-90F9630A8403}" presName="compNode" presStyleCnt="0"/>
      <dgm:spPr/>
    </dgm:pt>
    <dgm:pt modelId="{C5C82BC4-2A0F-4192-A2F0-AFE8A70AED0B}" type="pres">
      <dgm:prSet presAssocID="{9013697A-89FB-4647-B4D2-90F9630A8403}" presName="dummyConnPt" presStyleCnt="0"/>
      <dgm:spPr/>
    </dgm:pt>
    <dgm:pt modelId="{FEF4B3A5-5DA8-4014-9B2B-799B4BA9D701}" type="pres">
      <dgm:prSet presAssocID="{9013697A-89FB-4647-B4D2-90F9630A840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ED50-A3C6-4EA6-AD49-DABD8BB8AE29}" type="pres">
      <dgm:prSet presAssocID="{F6D0BD55-DA29-4491-A6E4-77FC82ABB918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521C04E6-6EA5-48F8-9FD4-FCC054A78572}" type="pres">
      <dgm:prSet presAssocID="{5698EC1D-ABC0-4C48-9181-B74F74F641BC}" presName="compNode" presStyleCnt="0"/>
      <dgm:spPr/>
    </dgm:pt>
    <dgm:pt modelId="{F7484CC2-E13E-42DB-986E-7E91ED75BCBF}" type="pres">
      <dgm:prSet presAssocID="{5698EC1D-ABC0-4C48-9181-B74F74F641BC}" presName="dummyConnPt" presStyleCnt="0"/>
      <dgm:spPr/>
    </dgm:pt>
    <dgm:pt modelId="{0F4E52FF-349F-4ACF-9DC6-1C1E9AD03751}" type="pres">
      <dgm:prSet presAssocID="{5698EC1D-ABC0-4C48-9181-B74F74F641B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036D2-7065-47E7-8A99-61B4D9D051A2}" type="pres">
      <dgm:prSet presAssocID="{4E170960-563E-415D-B7C8-615D148EAB9C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7F2ADA2C-3083-47F8-9BD6-7B5B301AFFF3}" type="pres">
      <dgm:prSet presAssocID="{B6C614D4-4F5A-42BA-BA9B-BD877BCD14CC}" presName="compNode" presStyleCnt="0"/>
      <dgm:spPr/>
    </dgm:pt>
    <dgm:pt modelId="{74C1B57F-CAB4-4895-9139-16C5F34B91A1}" type="pres">
      <dgm:prSet presAssocID="{B6C614D4-4F5A-42BA-BA9B-BD877BCD14CC}" presName="dummyConnPt" presStyleCnt="0"/>
      <dgm:spPr/>
    </dgm:pt>
    <dgm:pt modelId="{98D1B020-17EE-4A50-AA83-5AC40368EBCD}" type="pres">
      <dgm:prSet presAssocID="{B6C614D4-4F5A-42BA-BA9B-BD877BCD14C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C3151-7821-45D7-B22D-D65858822770}" type="pres">
      <dgm:prSet presAssocID="{4849DF66-A839-4A86-8AD8-9F34A813FA02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817C6DB8-009E-4924-A088-80FD62542118}" type="pres">
      <dgm:prSet presAssocID="{BA198751-CA5C-44F4-BC2E-7E0CE6AD2E66}" presName="compNode" presStyleCnt="0"/>
      <dgm:spPr/>
    </dgm:pt>
    <dgm:pt modelId="{DC152472-26EE-4899-9E5A-16A85DC0AFEB}" type="pres">
      <dgm:prSet presAssocID="{BA198751-CA5C-44F4-BC2E-7E0CE6AD2E66}" presName="dummyConnPt" presStyleCnt="0"/>
      <dgm:spPr/>
    </dgm:pt>
    <dgm:pt modelId="{AD79880A-8010-4582-A6AA-293C767BEB9E}" type="pres">
      <dgm:prSet presAssocID="{BA198751-CA5C-44F4-BC2E-7E0CE6AD2E6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7780D-E354-4FF0-9D6E-A47C8656F0E2}" type="pres">
      <dgm:prSet presAssocID="{6F8DBEAB-B468-4695-8354-7912BC56FD09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A169109C-6282-42C9-B3D8-69EA26481A55}" type="pres">
      <dgm:prSet presAssocID="{DB2607AC-4353-409F-A0F0-0F2E6883B41F}" presName="compNode" presStyleCnt="0"/>
      <dgm:spPr/>
    </dgm:pt>
    <dgm:pt modelId="{B97F042B-C259-4BB5-90CF-C016574F65AF}" type="pres">
      <dgm:prSet presAssocID="{DB2607AC-4353-409F-A0F0-0F2E6883B41F}" presName="dummyConnPt" presStyleCnt="0"/>
      <dgm:spPr/>
    </dgm:pt>
    <dgm:pt modelId="{80A91884-03EC-4545-80C0-DBAC4C995ABA}" type="pres">
      <dgm:prSet presAssocID="{DB2607AC-4353-409F-A0F0-0F2E6883B41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F4C19-1185-49FD-B6A2-9EEC64A88C7D}" type="presOf" srcId="{BA198751-CA5C-44F4-BC2E-7E0CE6AD2E66}" destId="{AD79880A-8010-4582-A6AA-293C767BEB9E}" srcOrd="0" destOrd="0" presId="urn:microsoft.com/office/officeart/2005/8/layout/bProcess4"/>
    <dgm:cxn modelId="{25B0F10E-DD49-41CF-A8BE-5DBB18E8048D}" type="presOf" srcId="{F6D0BD55-DA29-4491-A6E4-77FC82ABB918}" destId="{C926ED50-A3C6-4EA6-AD49-DABD8BB8AE29}" srcOrd="0" destOrd="0" presId="urn:microsoft.com/office/officeart/2005/8/layout/bProcess4"/>
    <dgm:cxn modelId="{974CCCF3-2B65-4044-835D-8C09015896A4}" srcId="{B559884A-C2CA-4E39-B519-2A8891A86284}" destId="{DB2607AC-4353-409F-A0F0-0F2E6883B41F}" srcOrd="6" destOrd="0" parTransId="{A40DA596-B803-4D0E-8081-EDB0F1BD7786}" sibTransId="{13B0A5C7-A633-45B9-802F-34ED54005EE7}"/>
    <dgm:cxn modelId="{757B159F-B903-4EC9-96F5-B5F168BBAAF4}" srcId="{B559884A-C2CA-4E39-B519-2A8891A86284}" destId="{B6C614D4-4F5A-42BA-BA9B-BD877BCD14CC}" srcOrd="4" destOrd="0" parTransId="{1B3F51C0-23F1-4AA5-B455-95C0652DECC1}" sibTransId="{4849DF66-A839-4A86-8AD8-9F34A813FA02}"/>
    <dgm:cxn modelId="{F156081D-91DA-4BEC-A941-8A7FCC4DFE46}" srcId="{B559884A-C2CA-4E39-B519-2A8891A86284}" destId="{DBA122C0-F119-4B04-A519-EAB60D1D6701}" srcOrd="0" destOrd="0" parTransId="{59E33810-F64B-485D-94A2-7EB55ECA5397}" sibTransId="{09C3390C-4FF8-4F82-81B2-BC1D7339C42D}"/>
    <dgm:cxn modelId="{5F7DD0B1-C307-4075-896E-B9CBC47000C6}" type="presOf" srcId="{5698EC1D-ABC0-4C48-9181-B74F74F641BC}" destId="{0F4E52FF-349F-4ACF-9DC6-1C1E9AD03751}" srcOrd="0" destOrd="0" presId="urn:microsoft.com/office/officeart/2005/8/layout/bProcess4"/>
    <dgm:cxn modelId="{09D03FCD-EA4D-45B5-98CB-435961833AC3}" type="presOf" srcId="{D1E2BA21-22E8-4E9A-850E-DDD195D1AD2F}" destId="{0DD81CC1-E595-48AB-BC2F-9FFB7893542E}" srcOrd="0" destOrd="0" presId="urn:microsoft.com/office/officeart/2005/8/layout/bProcess4"/>
    <dgm:cxn modelId="{12FA0AC7-0644-4C7A-BE0C-4DBDD844C9B4}" type="presOf" srcId="{4E170960-563E-415D-B7C8-615D148EAB9C}" destId="{A7B036D2-7065-47E7-8A99-61B4D9D051A2}" srcOrd="0" destOrd="0" presId="urn:microsoft.com/office/officeart/2005/8/layout/bProcess4"/>
    <dgm:cxn modelId="{55F1B017-CE37-4242-80F2-717B0E667CF4}" type="presOf" srcId="{B559884A-C2CA-4E39-B519-2A8891A86284}" destId="{874EC227-59A1-4D85-9E4F-44CE1F4862FC}" srcOrd="0" destOrd="0" presId="urn:microsoft.com/office/officeart/2005/8/layout/bProcess4"/>
    <dgm:cxn modelId="{E8859E94-1C59-4700-9687-93F044F12F4C}" type="presOf" srcId="{DBA122C0-F119-4B04-A519-EAB60D1D6701}" destId="{2D558AE2-1459-4CBD-8647-F21EFBC96746}" srcOrd="0" destOrd="0" presId="urn:microsoft.com/office/officeart/2005/8/layout/bProcess4"/>
    <dgm:cxn modelId="{02A6D086-5065-47E3-94CE-E47CD7A522DA}" srcId="{B559884A-C2CA-4E39-B519-2A8891A86284}" destId="{BA198751-CA5C-44F4-BC2E-7E0CE6AD2E66}" srcOrd="5" destOrd="0" parTransId="{1CD5C7A1-5C91-4311-92AA-AD89AB0F052E}" sibTransId="{6F8DBEAB-B468-4695-8354-7912BC56FD09}"/>
    <dgm:cxn modelId="{F1D57863-821D-4007-A9CF-71B06C6E2345}" type="presOf" srcId="{6F8DBEAB-B468-4695-8354-7912BC56FD09}" destId="{0327780D-E354-4FF0-9D6E-A47C8656F0E2}" srcOrd="0" destOrd="0" presId="urn:microsoft.com/office/officeart/2005/8/layout/bProcess4"/>
    <dgm:cxn modelId="{4D230140-17DE-4E1E-B576-70B73F0DC9EF}" type="presOf" srcId="{DB2607AC-4353-409F-A0F0-0F2E6883B41F}" destId="{80A91884-03EC-4545-80C0-DBAC4C995ABA}" srcOrd="0" destOrd="0" presId="urn:microsoft.com/office/officeart/2005/8/layout/bProcess4"/>
    <dgm:cxn modelId="{F364277A-0603-4CF5-89A6-55F55479B08A}" type="presOf" srcId="{81867532-463A-4EB4-8E49-B00EEB5887DF}" destId="{541B7F99-1405-490B-B34E-2CD4488BE9F5}" srcOrd="0" destOrd="0" presId="urn:microsoft.com/office/officeart/2005/8/layout/bProcess4"/>
    <dgm:cxn modelId="{70E40F0F-291F-4054-AF13-050B65B87290}" srcId="{B559884A-C2CA-4E39-B519-2A8891A86284}" destId="{9013697A-89FB-4647-B4D2-90F9630A8403}" srcOrd="2" destOrd="0" parTransId="{E2668364-C955-4472-933E-8DD7753AB352}" sibTransId="{F6D0BD55-DA29-4491-A6E4-77FC82ABB918}"/>
    <dgm:cxn modelId="{3FD4548F-346F-4EB2-BC86-B18E154C38B7}" type="presOf" srcId="{4849DF66-A839-4A86-8AD8-9F34A813FA02}" destId="{821C3151-7821-45D7-B22D-D65858822770}" srcOrd="0" destOrd="0" presId="urn:microsoft.com/office/officeart/2005/8/layout/bProcess4"/>
    <dgm:cxn modelId="{97A4229E-CA0C-4C7D-83CA-2D3D7B5132BB}" type="presOf" srcId="{9013697A-89FB-4647-B4D2-90F9630A8403}" destId="{FEF4B3A5-5DA8-4014-9B2B-799B4BA9D701}" srcOrd="0" destOrd="0" presId="urn:microsoft.com/office/officeart/2005/8/layout/bProcess4"/>
    <dgm:cxn modelId="{F00245C4-48B8-43C4-A1D6-FB06B29056D8}" type="presOf" srcId="{B6C614D4-4F5A-42BA-BA9B-BD877BCD14CC}" destId="{98D1B020-17EE-4A50-AA83-5AC40368EBCD}" srcOrd="0" destOrd="0" presId="urn:microsoft.com/office/officeart/2005/8/layout/bProcess4"/>
    <dgm:cxn modelId="{C80E0A2F-5CA6-4D5D-AA7D-7173C15B5C83}" srcId="{B559884A-C2CA-4E39-B519-2A8891A86284}" destId="{D1E2BA21-22E8-4E9A-850E-DDD195D1AD2F}" srcOrd="1" destOrd="0" parTransId="{6B7E9AE0-52E2-4D40-9980-ACBED94DF031}" sibTransId="{81867532-463A-4EB4-8E49-B00EEB5887DF}"/>
    <dgm:cxn modelId="{DDCD011D-1ACB-4F51-85A8-DEE175436792}" type="presOf" srcId="{09C3390C-4FF8-4F82-81B2-BC1D7339C42D}" destId="{770DABCE-EBAF-40BB-8580-B735E4145F30}" srcOrd="0" destOrd="0" presId="urn:microsoft.com/office/officeart/2005/8/layout/bProcess4"/>
    <dgm:cxn modelId="{44DCA245-0863-4B9B-A710-65AA1971AF72}" srcId="{B559884A-C2CA-4E39-B519-2A8891A86284}" destId="{5698EC1D-ABC0-4C48-9181-B74F74F641BC}" srcOrd="3" destOrd="0" parTransId="{82CF4DC1-6F2C-467B-BD64-B48C788DB440}" sibTransId="{4E170960-563E-415D-B7C8-615D148EAB9C}"/>
    <dgm:cxn modelId="{7CB5790B-0F78-4B08-8714-79866A994D42}" type="presParOf" srcId="{874EC227-59A1-4D85-9E4F-44CE1F4862FC}" destId="{3637C2CC-FCBD-4C2C-B95E-848A9315E424}" srcOrd="0" destOrd="0" presId="urn:microsoft.com/office/officeart/2005/8/layout/bProcess4"/>
    <dgm:cxn modelId="{E303009C-8287-4912-A48C-B72A7BBA18D8}" type="presParOf" srcId="{3637C2CC-FCBD-4C2C-B95E-848A9315E424}" destId="{3731648B-88D9-48C0-ABFF-955C95EEA2BD}" srcOrd="0" destOrd="0" presId="urn:microsoft.com/office/officeart/2005/8/layout/bProcess4"/>
    <dgm:cxn modelId="{3A36712C-62AD-4A7B-9633-5F342DA05672}" type="presParOf" srcId="{3637C2CC-FCBD-4C2C-B95E-848A9315E424}" destId="{2D558AE2-1459-4CBD-8647-F21EFBC96746}" srcOrd="1" destOrd="0" presId="urn:microsoft.com/office/officeart/2005/8/layout/bProcess4"/>
    <dgm:cxn modelId="{A93E7B35-9B5F-42A1-90DC-8D29D661B4FB}" type="presParOf" srcId="{874EC227-59A1-4D85-9E4F-44CE1F4862FC}" destId="{770DABCE-EBAF-40BB-8580-B735E4145F30}" srcOrd="1" destOrd="0" presId="urn:microsoft.com/office/officeart/2005/8/layout/bProcess4"/>
    <dgm:cxn modelId="{812EE434-47A1-4772-987F-B3098C22978F}" type="presParOf" srcId="{874EC227-59A1-4D85-9E4F-44CE1F4862FC}" destId="{3F5F9483-151B-430F-9591-0E33EB0703F0}" srcOrd="2" destOrd="0" presId="urn:microsoft.com/office/officeart/2005/8/layout/bProcess4"/>
    <dgm:cxn modelId="{30C8B6D4-AFC9-4481-BA52-1244B9D9D5CD}" type="presParOf" srcId="{3F5F9483-151B-430F-9591-0E33EB0703F0}" destId="{3D392541-1385-431E-9077-888838483997}" srcOrd="0" destOrd="0" presId="urn:microsoft.com/office/officeart/2005/8/layout/bProcess4"/>
    <dgm:cxn modelId="{BB094C46-9153-4147-A92F-CB9DC0C66285}" type="presParOf" srcId="{3F5F9483-151B-430F-9591-0E33EB0703F0}" destId="{0DD81CC1-E595-48AB-BC2F-9FFB7893542E}" srcOrd="1" destOrd="0" presId="urn:microsoft.com/office/officeart/2005/8/layout/bProcess4"/>
    <dgm:cxn modelId="{7CC0BFD3-3E6C-434A-8D0A-ADAE685038E2}" type="presParOf" srcId="{874EC227-59A1-4D85-9E4F-44CE1F4862FC}" destId="{541B7F99-1405-490B-B34E-2CD4488BE9F5}" srcOrd="3" destOrd="0" presId="urn:microsoft.com/office/officeart/2005/8/layout/bProcess4"/>
    <dgm:cxn modelId="{A11A866B-F8DF-44FB-9BB0-AA58B6081499}" type="presParOf" srcId="{874EC227-59A1-4D85-9E4F-44CE1F4862FC}" destId="{16EED7A1-0C66-4338-8B6B-14CECD625D93}" srcOrd="4" destOrd="0" presId="urn:microsoft.com/office/officeart/2005/8/layout/bProcess4"/>
    <dgm:cxn modelId="{6B4AD8C3-4A35-4263-8EF3-D63256CF1BE6}" type="presParOf" srcId="{16EED7A1-0C66-4338-8B6B-14CECD625D93}" destId="{C5C82BC4-2A0F-4192-A2F0-AFE8A70AED0B}" srcOrd="0" destOrd="0" presId="urn:microsoft.com/office/officeart/2005/8/layout/bProcess4"/>
    <dgm:cxn modelId="{6B80401F-3754-4F10-A0C7-25642B02C72C}" type="presParOf" srcId="{16EED7A1-0C66-4338-8B6B-14CECD625D93}" destId="{FEF4B3A5-5DA8-4014-9B2B-799B4BA9D701}" srcOrd="1" destOrd="0" presId="urn:microsoft.com/office/officeart/2005/8/layout/bProcess4"/>
    <dgm:cxn modelId="{3D0C7059-6606-4D44-9C26-C1139B632947}" type="presParOf" srcId="{874EC227-59A1-4D85-9E4F-44CE1F4862FC}" destId="{C926ED50-A3C6-4EA6-AD49-DABD8BB8AE29}" srcOrd="5" destOrd="0" presId="urn:microsoft.com/office/officeart/2005/8/layout/bProcess4"/>
    <dgm:cxn modelId="{D0AACF54-2A0C-4B97-921B-0A2C0D1E9B4B}" type="presParOf" srcId="{874EC227-59A1-4D85-9E4F-44CE1F4862FC}" destId="{521C04E6-6EA5-48F8-9FD4-FCC054A78572}" srcOrd="6" destOrd="0" presId="urn:microsoft.com/office/officeart/2005/8/layout/bProcess4"/>
    <dgm:cxn modelId="{D6ADF5CB-337E-4ED4-89E4-E05D685366CE}" type="presParOf" srcId="{521C04E6-6EA5-48F8-9FD4-FCC054A78572}" destId="{F7484CC2-E13E-42DB-986E-7E91ED75BCBF}" srcOrd="0" destOrd="0" presId="urn:microsoft.com/office/officeart/2005/8/layout/bProcess4"/>
    <dgm:cxn modelId="{13A577E8-8CF1-4932-BC8C-F40455B696CD}" type="presParOf" srcId="{521C04E6-6EA5-48F8-9FD4-FCC054A78572}" destId="{0F4E52FF-349F-4ACF-9DC6-1C1E9AD03751}" srcOrd="1" destOrd="0" presId="urn:microsoft.com/office/officeart/2005/8/layout/bProcess4"/>
    <dgm:cxn modelId="{380AA3BD-89F8-4463-A3E5-F46401E39791}" type="presParOf" srcId="{874EC227-59A1-4D85-9E4F-44CE1F4862FC}" destId="{A7B036D2-7065-47E7-8A99-61B4D9D051A2}" srcOrd="7" destOrd="0" presId="urn:microsoft.com/office/officeart/2005/8/layout/bProcess4"/>
    <dgm:cxn modelId="{72EA1736-6136-4CF9-96A9-7D9D494FD7A7}" type="presParOf" srcId="{874EC227-59A1-4D85-9E4F-44CE1F4862FC}" destId="{7F2ADA2C-3083-47F8-9BD6-7B5B301AFFF3}" srcOrd="8" destOrd="0" presId="urn:microsoft.com/office/officeart/2005/8/layout/bProcess4"/>
    <dgm:cxn modelId="{E8A010AA-6D5D-4FFF-9772-66B1DEFFCBD1}" type="presParOf" srcId="{7F2ADA2C-3083-47F8-9BD6-7B5B301AFFF3}" destId="{74C1B57F-CAB4-4895-9139-16C5F34B91A1}" srcOrd="0" destOrd="0" presId="urn:microsoft.com/office/officeart/2005/8/layout/bProcess4"/>
    <dgm:cxn modelId="{B5585B49-D986-4DB9-B595-DFE02BE428DB}" type="presParOf" srcId="{7F2ADA2C-3083-47F8-9BD6-7B5B301AFFF3}" destId="{98D1B020-17EE-4A50-AA83-5AC40368EBCD}" srcOrd="1" destOrd="0" presId="urn:microsoft.com/office/officeart/2005/8/layout/bProcess4"/>
    <dgm:cxn modelId="{FA796A51-777B-4AB5-B10B-43B011D7F034}" type="presParOf" srcId="{874EC227-59A1-4D85-9E4F-44CE1F4862FC}" destId="{821C3151-7821-45D7-B22D-D65858822770}" srcOrd="9" destOrd="0" presId="urn:microsoft.com/office/officeart/2005/8/layout/bProcess4"/>
    <dgm:cxn modelId="{8556C8F2-E9F5-400C-A59A-4C702F4DE55F}" type="presParOf" srcId="{874EC227-59A1-4D85-9E4F-44CE1F4862FC}" destId="{817C6DB8-009E-4924-A088-80FD62542118}" srcOrd="10" destOrd="0" presId="urn:microsoft.com/office/officeart/2005/8/layout/bProcess4"/>
    <dgm:cxn modelId="{D6C3D197-750A-4B93-B8D9-731D11C52A97}" type="presParOf" srcId="{817C6DB8-009E-4924-A088-80FD62542118}" destId="{DC152472-26EE-4899-9E5A-16A85DC0AFEB}" srcOrd="0" destOrd="0" presId="urn:microsoft.com/office/officeart/2005/8/layout/bProcess4"/>
    <dgm:cxn modelId="{E86F1956-FC96-4505-9ACD-87284F46C1D8}" type="presParOf" srcId="{817C6DB8-009E-4924-A088-80FD62542118}" destId="{AD79880A-8010-4582-A6AA-293C767BEB9E}" srcOrd="1" destOrd="0" presId="urn:microsoft.com/office/officeart/2005/8/layout/bProcess4"/>
    <dgm:cxn modelId="{7F378E49-D23C-474F-A232-E61A91EA33E6}" type="presParOf" srcId="{874EC227-59A1-4D85-9E4F-44CE1F4862FC}" destId="{0327780D-E354-4FF0-9D6E-A47C8656F0E2}" srcOrd="11" destOrd="0" presId="urn:microsoft.com/office/officeart/2005/8/layout/bProcess4"/>
    <dgm:cxn modelId="{5C266D7D-2939-4587-AFE8-A60C4C2801C6}" type="presParOf" srcId="{874EC227-59A1-4D85-9E4F-44CE1F4862FC}" destId="{A169109C-6282-42C9-B3D8-69EA26481A55}" srcOrd="12" destOrd="0" presId="urn:microsoft.com/office/officeart/2005/8/layout/bProcess4"/>
    <dgm:cxn modelId="{5F1876D3-9618-4B12-B5CB-271BDE0E71CD}" type="presParOf" srcId="{A169109C-6282-42C9-B3D8-69EA26481A55}" destId="{B97F042B-C259-4BB5-90CF-C016574F65AF}" srcOrd="0" destOrd="0" presId="urn:microsoft.com/office/officeart/2005/8/layout/bProcess4"/>
    <dgm:cxn modelId="{990490B8-D374-4CEF-9736-535D0E9A11D2}" type="presParOf" srcId="{A169109C-6282-42C9-B3D8-69EA26481A55}" destId="{80A91884-03EC-4545-80C0-DBAC4C995AB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9884A-C2CA-4E39-B519-2A8891A8628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BA122C0-F119-4B04-A519-EAB60D1D670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Ищет</a:t>
          </a:r>
          <a:endParaRPr lang="ru-RU" sz="1200" b="1" dirty="0">
            <a:solidFill>
              <a:schemeClr val="tx1"/>
            </a:solidFill>
          </a:endParaRPr>
        </a:p>
      </dgm:t>
    </dgm:pt>
    <dgm:pt modelId="{59E33810-F64B-485D-94A2-7EB55ECA5397}" type="parTrans" cxnId="{F156081D-91DA-4BEC-A941-8A7FCC4DFE46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09C3390C-4FF8-4F82-81B2-BC1D7339C42D}" type="sibTrans" cxnId="{F156081D-91DA-4BEC-A941-8A7FCC4DFE46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D1E2BA21-22E8-4E9A-850E-DDD195D1AD2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Месит</a:t>
          </a:r>
          <a:endParaRPr lang="ru-RU" sz="1200" b="1" dirty="0">
            <a:solidFill>
              <a:schemeClr val="tx1"/>
            </a:solidFill>
          </a:endParaRPr>
        </a:p>
      </dgm:t>
    </dgm:pt>
    <dgm:pt modelId="{6B7E9AE0-52E2-4D40-9980-ACBED94DF031}" type="parTrans" cxnId="{C80E0A2F-5CA6-4D5D-AA7D-7173C15B5C83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81867532-463A-4EB4-8E49-B00EEB5887DF}" type="sibTrans" cxnId="{C80E0A2F-5CA6-4D5D-AA7D-7173C15B5C83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9013697A-89FB-4647-B4D2-90F9630A8403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Формует</a:t>
          </a:r>
          <a:endParaRPr lang="ru-RU" sz="1100" b="1" dirty="0">
            <a:solidFill>
              <a:schemeClr val="tx1"/>
            </a:solidFill>
          </a:endParaRPr>
        </a:p>
      </dgm:t>
    </dgm:pt>
    <dgm:pt modelId="{E2668364-C955-4472-933E-8DD7753AB352}" type="parTrans" cxnId="{70E40F0F-291F-4054-AF13-050B65B87290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F6D0BD55-DA29-4491-A6E4-77FC82ABB918}" type="sibTrans" cxnId="{70E40F0F-291F-4054-AF13-050B65B87290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5698EC1D-ABC0-4C48-9181-B74F74F641B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Сушит</a:t>
          </a:r>
          <a:endParaRPr lang="ru-RU" sz="1200" b="1" dirty="0">
            <a:solidFill>
              <a:schemeClr val="tx1"/>
            </a:solidFill>
          </a:endParaRPr>
        </a:p>
      </dgm:t>
    </dgm:pt>
    <dgm:pt modelId="{82CF4DC1-6F2C-467B-BD64-B48C788DB440}" type="parTrans" cxnId="{44DCA245-0863-4B9B-A710-65AA1971AF72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4E170960-563E-415D-B7C8-615D148EAB9C}" type="sibTrans" cxnId="{44DCA245-0863-4B9B-A710-65AA1971AF72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B6C614D4-4F5A-42BA-BA9B-BD877BCD14C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Рисует</a:t>
          </a:r>
          <a:endParaRPr lang="ru-RU" sz="1200" b="1" dirty="0">
            <a:solidFill>
              <a:schemeClr val="tx1"/>
            </a:solidFill>
          </a:endParaRPr>
        </a:p>
      </dgm:t>
    </dgm:pt>
    <dgm:pt modelId="{1B3F51C0-23F1-4AA5-B455-95C0652DECC1}" type="parTrans" cxnId="{757B159F-B903-4EC9-96F5-B5F168BBAAF4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4849DF66-A839-4A86-8AD8-9F34A813FA02}" type="sibTrans" cxnId="{757B159F-B903-4EC9-96F5-B5F168BBAAF4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BA198751-CA5C-44F4-BC2E-7E0CE6AD2E66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Обжигает</a:t>
          </a:r>
          <a:endParaRPr lang="ru-RU" sz="1050" b="1" dirty="0">
            <a:solidFill>
              <a:schemeClr val="tx1"/>
            </a:solidFill>
          </a:endParaRPr>
        </a:p>
      </dgm:t>
    </dgm:pt>
    <dgm:pt modelId="{1CD5C7A1-5C91-4311-92AA-AD89AB0F052E}" type="parTrans" cxnId="{02A6D086-5065-47E3-94CE-E47CD7A522DA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6F8DBEAB-B468-4695-8354-7912BC56FD09}" type="sibTrans" cxnId="{02A6D086-5065-47E3-94CE-E47CD7A522DA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DB2607AC-4353-409F-A0F0-0F2E6883B41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Продает</a:t>
          </a:r>
          <a:endParaRPr lang="ru-RU" sz="1200" b="1" dirty="0">
            <a:solidFill>
              <a:schemeClr val="tx1"/>
            </a:solidFill>
          </a:endParaRPr>
        </a:p>
      </dgm:t>
    </dgm:pt>
    <dgm:pt modelId="{A40DA596-B803-4D0E-8081-EDB0F1BD7786}" type="parTrans" cxnId="{974CCCF3-2B65-4044-835D-8C09015896A4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13B0A5C7-A633-45B9-802F-34ED54005EE7}" type="sibTrans" cxnId="{974CCCF3-2B65-4044-835D-8C09015896A4}">
      <dgm:prSet/>
      <dgm:spPr/>
      <dgm:t>
        <a:bodyPr/>
        <a:lstStyle/>
        <a:p>
          <a:endParaRPr lang="ru-RU" sz="4000" b="1">
            <a:solidFill>
              <a:schemeClr val="tx1"/>
            </a:solidFill>
          </a:endParaRPr>
        </a:p>
      </dgm:t>
    </dgm:pt>
    <dgm:pt modelId="{4EADA8A7-5E37-4919-886A-0BECCD2051FA}" type="pres">
      <dgm:prSet presAssocID="{B559884A-C2CA-4E39-B519-2A8891A86284}" presName="Name0" presStyleCnt="0">
        <dgm:presLayoutVars>
          <dgm:dir/>
          <dgm:animLvl val="lvl"/>
          <dgm:resizeHandles val="exact"/>
        </dgm:presLayoutVars>
      </dgm:prSet>
      <dgm:spPr/>
    </dgm:pt>
    <dgm:pt modelId="{C842B595-D2CB-466F-889D-44DC39B34A5B}" type="pres">
      <dgm:prSet presAssocID="{DBA122C0-F119-4B04-A519-EAB60D1D6701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40DFB-6A75-453D-B303-FA20AADAB968}" type="pres">
      <dgm:prSet presAssocID="{09C3390C-4FF8-4F82-81B2-BC1D7339C42D}" presName="parTxOnlySpace" presStyleCnt="0"/>
      <dgm:spPr/>
    </dgm:pt>
    <dgm:pt modelId="{6ECD4E2F-122C-4F1A-9FD0-8F6D233B744D}" type="pres">
      <dgm:prSet presAssocID="{D1E2BA21-22E8-4E9A-850E-DDD195D1AD2F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F13DB-239E-468B-AE15-2AC1C73CF9B3}" type="pres">
      <dgm:prSet presAssocID="{81867532-463A-4EB4-8E49-B00EEB5887DF}" presName="parTxOnlySpace" presStyleCnt="0"/>
      <dgm:spPr/>
    </dgm:pt>
    <dgm:pt modelId="{B1CEFB02-855C-4047-97BA-D0196A14D2DD}" type="pres">
      <dgm:prSet presAssocID="{9013697A-89FB-4647-B4D2-90F9630A8403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55EFC-F31F-4272-873C-8E8E6C0ED20B}" type="pres">
      <dgm:prSet presAssocID="{F6D0BD55-DA29-4491-A6E4-77FC82ABB918}" presName="parTxOnlySpace" presStyleCnt="0"/>
      <dgm:spPr/>
    </dgm:pt>
    <dgm:pt modelId="{D67B73F8-179F-4B35-805D-DFCF6596D243}" type="pres">
      <dgm:prSet presAssocID="{5698EC1D-ABC0-4C48-9181-B74F74F641B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41EC-4D56-4011-9460-E28A1C22CF21}" type="pres">
      <dgm:prSet presAssocID="{4E170960-563E-415D-B7C8-615D148EAB9C}" presName="parTxOnlySpace" presStyleCnt="0"/>
      <dgm:spPr/>
    </dgm:pt>
    <dgm:pt modelId="{10177EA7-0B19-4C67-94E8-886399A09D3B}" type="pres">
      <dgm:prSet presAssocID="{B6C614D4-4F5A-42BA-BA9B-BD877BCD14C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4D3B8-8903-4E15-A2DD-581D54AED462}" type="pres">
      <dgm:prSet presAssocID="{4849DF66-A839-4A86-8AD8-9F34A813FA02}" presName="parTxOnlySpace" presStyleCnt="0"/>
      <dgm:spPr/>
    </dgm:pt>
    <dgm:pt modelId="{C2EC91B6-C412-4D75-A95D-6847527E1ACE}" type="pres">
      <dgm:prSet presAssocID="{BA198751-CA5C-44F4-BC2E-7E0CE6AD2E66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CCEF2-BDDE-4112-956A-98BEBBA3BBC5}" type="pres">
      <dgm:prSet presAssocID="{6F8DBEAB-B468-4695-8354-7912BC56FD09}" presName="parTxOnlySpace" presStyleCnt="0"/>
      <dgm:spPr/>
    </dgm:pt>
    <dgm:pt modelId="{5B26BAF5-D90D-4BD3-A1E3-1EB5E6EB8486}" type="pres">
      <dgm:prSet presAssocID="{DB2607AC-4353-409F-A0F0-0F2E6883B41F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B0153-D7DF-4998-87BE-9981F7FDCB8A}" type="presOf" srcId="{B559884A-C2CA-4E39-B519-2A8891A86284}" destId="{4EADA8A7-5E37-4919-886A-0BECCD2051FA}" srcOrd="0" destOrd="0" presId="urn:microsoft.com/office/officeart/2005/8/layout/chevron1"/>
    <dgm:cxn modelId="{D4011310-5A53-44D2-9F9C-AD7C43C5D633}" type="presOf" srcId="{DB2607AC-4353-409F-A0F0-0F2E6883B41F}" destId="{5B26BAF5-D90D-4BD3-A1E3-1EB5E6EB8486}" srcOrd="0" destOrd="0" presId="urn:microsoft.com/office/officeart/2005/8/layout/chevron1"/>
    <dgm:cxn modelId="{44DCA245-0863-4B9B-A710-65AA1971AF72}" srcId="{B559884A-C2CA-4E39-B519-2A8891A86284}" destId="{5698EC1D-ABC0-4C48-9181-B74F74F641BC}" srcOrd="3" destOrd="0" parTransId="{82CF4DC1-6F2C-467B-BD64-B48C788DB440}" sibTransId="{4E170960-563E-415D-B7C8-615D148EAB9C}"/>
    <dgm:cxn modelId="{5E996C84-5309-4D27-9BA1-3A8F233FA985}" type="presOf" srcId="{DBA122C0-F119-4B04-A519-EAB60D1D6701}" destId="{C842B595-D2CB-466F-889D-44DC39B34A5B}" srcOrd="0" destOrd="0" presId="urn:microsoft.com/office/officeart/2005/8/layout/chevron1"/>
    <dgm:cxn modelId="{2051A76C-399D-4C8C-A437-E42CF6D08AEC}" type="presOf" srcId="{9013697A-89FB-4647-B4D2-90F9630A8403}" destId="{B1CEFB02-855C-4047-97BA-D0196A14D2DD}" srcOrd="0" destOrd="0" presId="urn:microsoft.com/office/officeart/2005/8/layout/chevron1"/>
    <dgm:cxn modelId="{09E798B5-AFD8-409F-B594-FB66EA7C4F92}" type="presOf" srcId="{5698EC1D-ABC0-4C48-9181-B74F74F641BC}" destId="{D67B73F8-179F-4B35-805D-DFCF6596D243}" srcOrd="0" destOrd="0" presId="urn:microsoft.com/office/officeart/2005/8/layout/chevron1"/>
    <dgm:cxn modelId="{F156081D-91DA-4BEC-A941-8A7FCC4DFE46}" srcId="{B559884A-C2CA-4E39-B519-2A8891A86284}" destId="{DBA122C0-F119-4B04-A519-EAB60D1D6701}" srcOrd="0" destOrd="0" parTransId="{59E33810-F64B-485D-94A2-7EB55ECA5397}" sibTransId="{09C3390C-4FF8-4F82-81B2-BC1D7339C42D}"/>
    <dgm:cxn modelId="{140636CA-1979-4864-AC25-5648DB0473E3}" type="presOf" srcId="{BA198751-CA5C-44F4-BC2E-7E0CE6AD2E66}" destId="{C2EC91B6-C412-4D75-A95D-6847527E1ACE}" srcOrd="0" destOrd="0" presId="urn:microsoft.com/office/officeart/2005/8/layout/chevron1"/>
    <dgm:cxn modelId="{DEBF4E03-DCD1-4C97-BDC3-9644A8201E2E}" type="presOf" srcId="{B6C614D4-4F5A-42BA-BA9B-BD877BCD14CC}" destId="{10177EA7-0B19-4C67-94E8-886399A09D3B}" srcOrd="0" destOrd="0" presId="urn:microsoft.com/office/officeart/2005/8/layout/chevron1"/>
    <dgm:cxn modelId="{757B159F-B903-4EC9-96F5-B5F168BBAAF4}" srcId="{B559884A-C2CA-4E39-B519-2A8891A86284}" destId="{B6C614D4-4F5A-42BA-BA9B-BD877BCD14CC}" srcOrd="4" destOrd="0" parTransId="{1B3F51C0-23F1-4AA5-B455-95C0652DECC1}" sibTransId="{4849DF66-A839-4A86-8AD8-9F34A813FA02}"/>
    <dgm:cxn modelId="{02A6D086-5065-47E3-94CE-E47CD7A522DA}" srcId="{B559884A-C2CA-4E39-B519-2A8891A86284}" destId="{BA198751-CA5C-44F4-BC2E-7E0CE6AD2E66}" srcOrd="5" destOrd="0" parTransId="{1CD5C7A1-5C91-4311-92AA-AD89AB0F052E}" sibTransId="{6F8DBEAB-B468-4695-8354-7912BC56FD09}"/>
    <dgm:cxn modelId="{C055EF58-01B8-4A3F-993D-0534FDF6F4DD}" type="presOf" srcId="{D1E2BA21-22E8-4E9A-850E-DDD195D1AD2F}" destId="{6ECD4E2F-122C-4F1A-9FD0-8F6D233B744D}" srcOrd="0" destOrd="0" presId="urn:microsoft.com/office/officeart/2005/8/layout/chevron1"/>
    <dgm:cxn modelId="{C80E0A2F-5CA6-4D5D-AA7D-7173C15B5C83}" srcId="{B559884A-C2CA-4E39-B519-2A8891A86284}" destId="{D1E2BA21-22E8-4E9A-850E-DDD195D1AD2F}" srcOrd="1" destOrd="0" parTransId="{6B7E9AE0-52E2-4D40-9980-ACBED94DF031}" sibTransId="{81867532-463A-4EB4-8E49-B00EEB5887DF}"/>
    <dgm:cxn modelId="{70E40F0F-291F-4054-AF13-050B65B87290}" srcId="{B559884A-C2CA-4E39-B519-2A8891A86284}" destId="{9013697A-89FB-4647-B4D2-90F9630A8403}" srcOrd="2" destOrd="0" parTransId="{E2668364-C955-4472-933E-8DD7753AB352}" sibTransId="{F6D0BD55-DA29-4491-A6E4-77FC82ABB918}"/>
    <dgm:cxn modelId="{974CCCF3-2B65-4044-835D-8C09015896A4}" srcId="{B559884A-C2CA-4E39-B519-2A8891A86284}" destId="{DB2607AC-4353-409F-A0F0-0F2E6883B41F}" srcOrd="6" destOrd="0" parTransId="{A40DA596-B803-4D0E-8081-EDB0F1BD7786}" sibTransId="{13B0A5C7-A633-45B9-802F-34ED54005EE7}"/>
    <dgm:cxn modelId="{B87AFC0D-907B-4024-9236-5E908733FC85}" type="presParOf" srcId="{4EADA8A7-5E37-4919-886A-0BECCD2051FA}" destId="{C842B595-D2CB-466F-889D-44DC39B34A5B}" srcOrd="0" destOrd="0" presId="urn:microsoft.com/office/officeart/2005/8/layout/chevron1"/>
    <dgm:cxn modelId="{55728552-6274-4780-8317-1F42BD609476}" type="presParOf" srcId="{4EADA8A7-5E37-4919-886A-0BECCD2051FA}" destId="{7D940DFB-6A75-453D-B303-FA20AADAB968}" srcOrd="1" destOrd="0" presId="urn:microsoft.com/office/officeart/2005/8/layout/chevron1"/>
    <dgm:cxn modelId="{FEE3A77C-67F8-41AE-BBCF-DD3655C22543}" type="presParOf" srcId="{4EADA8A7-5E37-4919-886A-0BECCD2051FA}" destId="{6ECD4E2F-122C-4F1A-9FD0-8F6D233B744D}" srcOrd="2" destOrd="0" presId="urn:microsoft.com/office/officeart/2005/8/layout/chevron1"/>
    <dgm:cxn modelId="{CE0CF6C6-C4E8-49CC-9C6B-753381972D11}" type="presParOf" srcId="{4EADA8A7-5E37-4919-886A-0BECCD2051FA}" destId="{FE9F13DB-239E-468B-AE15-2AC1C73CF9B3}" srcOrd="3" destOrd="0" presId="urn:microsoft.com/office/officeart/2005/8/layout/chevron1"/>
    <dgm:cxn modelId="{06A2CDEF-6383-4B7E-AB3D-DB8A2D98CA33}" type="presParOf" srcId="{4EADA8A7-5E37-4919-886A-0BECCD2051FA}" destId="{B1CEFB02-855C-4047-97BA-D0196A14D2DD}" srcOrd="4" destOrd="0" presId="urn:microsoft.com/office/officeart/2005/8/layout/chevron1"/>
    <dgm:cxn modelId="{4127BA4D-7ED0-46F9-883E-0D9EEACCC751}" type="presParOf" srcId="{4EADA8A7-5E37-4919-886A-0BECCD2051FA}" destId="{D2055EFC-F31F-4272-873C-8E8E6C0ED20B}" srcOrd="5" destOrd="0" presId="urn:microsoft.com/office/officeart/2005/8/layout/chevron1"/>
    <dgm:cxn modelId="{298FAAD5-A69C-4150-BD9D-49DC0FC9218E}" type="presParOf" srcId="{4EADA8A7-5E37-4919-886A-0BECCD2051FA}" destId="{D67B73F8-179F-4B35-805D-DFCF6596D243}" srcOrd="6" destOrd="0" presId="urn:microsoft.com/office/officeart/2005/8/layout/chevron1"/>
    <dgm:cxn modelId="{F7B0BBFD-A6E7-4AD7-BE86-EE12D30C36F6}" type="presParOf" srcId="{4EADA8A7-5E37-4919-886A-0BECCD2051FA}" destId="{894141EC-4D56-4011-9460-E28A1C22CF21}" srcOrd="7" destOrd="0" presId="urn:microsoft.com/office/officeart/2005/8/layout/chevron1"/>
    <dgm:cxn modelId="{2CCEA232-2798-43A5-A63F-F2FA329D6628}" type="presParOf" srcId="{4EADA8A7-5E37-4919-886A-0BECCD2051FA}" destId="{10177EA7-0B19-4C67-94E8-886399A09D3B}" srcOrd="8" destOrd="0" presId="urn:microsoft.com/office/officeart/2005/8/layout/chevron1"/>
    <dgm:cxn modelId="{84A9090C-7D72-49DC-8C70-57A3AF46706E}" type="presParOf" srcId="{4EADA8A7-5E37-4919-886A-0BECCD2051FA}" destId="{B7D4D3B8-8903-4E15-A2DD-581D54AED462}" srcOrd="9" destOrd="0" presId="urn:microsoft.com/office/officeart/2005/8/layout/chevron1"/>
    <dgm:cxn modelId="{283573CF-23D7-42AB-ABF1-8DC66B55ED7A}" type="presParOf" srcId="{4EADA8A7-5E37-4919-886A-0BECCD2051FA}" destId="{C2EC91B6-C412-4D75-A95D-6847527E1ACE}" srcOrd="10" destOrd="0" presId="urn:microsoft.com/office/officeart/2005/8/layout/chevron1"/>
    <dgm:cxn modelId="{05974FD8-447B-4DA5-9CE0-76CCD63303EC}" type="presParOf" srcId="{4EADA8A7-5E37-4919-886A-0BECCD2051FA}" destId="{E28CCEF2-BDDE-4112-956A-98BEBBA3BBC5}" srcOrd="11" destOrd="0" presId="urn:microsoft.com/office/officeart/2005/8/layout/chevron1"/>
    <dgm:cxn modelId="{D72282C8-C731-4AF3-9C7C-A38BC616734D}" type="presParOf" srcId="{4EADA8A7-5E37-4919-886A-0BECCD2051FA}" destId="{5B26BAF5-D90D-4BD3-A1E3-1EB5E6EB848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DABCE-EBAF-40BB-8580-B735E4145F30}">
      <dsp:nvSpPr>
        <dsp:cNvPr id="0" name=""/>
        <dsp:cNvSpPr/>
      </dsp:nvSpPr>
      <dsp:spPr>
        <a:xfrm rot="5400000">
          <a:off x="-350319" y="995767"/>
          <a:ext cx="1550078" cy="187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58AE2-1459-4CBD-8647-F21EFBC96746}">
      <dsp:nvSpPr>
        <dsp:cNvPr id="0" name=""/>
        <dsp:cNvSpPr/>
      </dsp:nvSpPr>
      <dsp:spPr>
        <a:xfrm>
          <a:off x="3832" y="2914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Искал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0382" y="39464"/>
        <a:ext cx="2006773" cy="1174823"/>
      </dsp:txXfrm>
    </dsp:sp>
    <dsp:sp modelId="{541B7F99-1405-490B-B34E-2CD4488BE9F5}">
      <dsp:nvSpPr>
        <dsp:cNvPr id="0" name=""/>
        <dsp:cNvSpPr/>
      </dsp:nvSpPr>
      <dsp:spPr>
        <a:xfrm rot="5400000">
          <a:off x="-350319" y="2555672"/>
          <a:ext cx="1550078" cy="187188"/>
        </a:xfrm>
        <a:prstGeom prst="rect">
          <a:avLst/>
        </a:prstGeom>
        <a:solidFill>
          <a:schemeClr val="accent2">
            <a:hueOff val="2103675"/>
            <a:satOff val="-12379"/>
            <a:lumOff val="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81CC1-E595-48AB-BC2F-9FFB7893542E}">
      <dsp:nvSpPr>
        <dsp:cNvPr id="0" name=""/>
        <dsp:cNvSpPr/>
      </dsp:nvSpPr>
      <dsp:spPr>
        <a:xfrm>
          <a:off x="3832" y="1562819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1753062"/>
            <a:satOff val="-10316"/>
            <a:lumOff val="39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Месил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0382" y="1599369"/>
        <a:ext cx="2006773" cy="1174823"/>
      </dsp:txXfrm>
    </dsp:sp>
    <dsp:sp modelId="{C926ED50-A3C6-4EA6-AD49-DABD8BB8AE29}">
      <dsp:nvSpPr>
        <dsp:cNvPr id="0" name=""/>
        <dsp:cNvSpPr/>
      </dsp:nvSpPr>
      <dsp:spPr>
        <a:xfrm>
          <a:off x="429633" y="3335624"/>
          <a:ext cx="2756404" cy="187188"/>
        </a:xfrm>
        <a:prstGeom prst="rect">
          <a:avLst/>
        </a:prstGeom>
        <a:solidFill>
          <a:schemeClr val="accent2">
            <a:hueOff val="4207349"/>
            <a:satOff val="-24758"/>
            <a:lumOff val="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4B3A5-5DA8-4014-9B2B-799B4BA9D701}">
      <dsp:nvSpPr>
        <dsp:cNvPr id="0" name=""/>
        <dsp:cNvSpPr/>
      </dsp:nvSpPr>
      <dsp:spPr>
        <a:xfrm>
          <a:off x="3832" y="3122724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3506125"/>
            <a:satOff val="-20632"/>
            <a:lumOff val="7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Формовал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0382" y="3159274"/>
        <a:ext cx="2006773" cy="1174823"/>
      </dsp:txXfrm>
    </dsp:sp>
    <dsp:sp modelId="{A7B036D2-7065-47E7-8A99-61B4D9D051A2}">
      <dsp:nvSpPr>
        <dsp:cNvPr id="0" name=""/>
        <dsp:cNvSpPr/>
      </dsp:nvSpPr>
      <dsp:spPr>
        <a:xfrm rot="16200000">
          <a:off x="2415911" y="2555672"/>
          <a:ext cx="1550078" cy="187188"/>
        </a:xfrm>
        <a:prstGeom prst="rect">
          <a:avLst/>
        </a:prstGeom>
        <a:solidFill>
          <a:schemeClr val="accent2">
            <a:hueOff val="6311024"/>
            <a:satOff val="-37137"/>
            <a:lumOff val="14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E52FF-349F-4ACF-9DC6-1C1E9AD03751}">
      <dsp:nvSpPr>
        <dsp:cNvPr id="0" name=""/>
        <dsp:cNvSpPr/>
      </dsp:nvSpPr>
      <dsp:spPr>
        <a:xfrm>
          <a:off x="2770063" y="3122724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Сушил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806613" y="3159274"/>
        <a:ext cx="2006773" cy="1174823"/>
      </dsp:txXfrm>
    </dsp:sp>
    <dsp:sp modelId="{821C3151-7821-45D7-B22D-D65858822770}">
      <dsp:nvSpPr>
        <dsp:cNvPr id="0" name=""/>
        <dsp:cNvSpPr/>
      </dsp:nvSpPr>
      <dsp:spPr>
        <a:xfrm rot="16200000">
          <a:off x="2415911" y="995767"/>
          <a:ext cx="1550078" cy="187188"/>
        </a:xfrm>
        <a:prstGeom prst="rect">
          <a:avLst/>
        </a:prstGeom>
        <a:solidFill>
          <a:schemeClr val="accent2">
            <a:hueOff val="8414699"/>
            <a:satOff val="-49516"/>
            <a:lumOff val="1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1B020-17EE-4A50-AA83-5AC40368EBCD}">
      <dsp:nvSpPr>
        <dsp:cNvPr id="0" name=""/>
        <dsp:cNvSpPr/>
      </dsp:nvSpPr>
      <dsp:spPr>
        <a:xfrm>
          <a:off x="2770063" y="1562819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7012249"/>
            <a:satOff val="-41263"/>
            <a:lumOff val="157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Разрисовывал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06613" y="1599369"/>
        <a:ext cx="2006773" cy="1174823"/>
      </dsp:txXfrm>
    </dsp:sp>
    <dsp:sp modelId="{0327780D-E354-4FF0-9D6E-A47C8656F0E2}">
      <dsp:nvSpPr>
        <dsp:cNvPr id="0" name=""/>
        <dsp:cNvSpPr/>
      </dsp:nvSpPr>
      <dsp:spPr>
        <a:xfrm>
          <a:off x="3195864" y="215815"/>
          <a:ext cx="2756404" cy="187188"/>
        </a:xfrm>
        <a:prstGeom prst="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9880A-8010-4582-A6AA-293C767BEB9E}">
      <dsp:nvSpPr>
        <dsp:cNvPr id="0" name=""/>
        <dsp:cNvSpPr/>
      </dsp:nvSpPr>
      <dsp:spPr>
        <a:xfrm>
          <a:off x="2770063" y="2914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8765311"/>
            <a:satOff val="-51579"/>
            <a:lumOff val="19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Обжигал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806613" y="39464"/>
        <a:ext cx="2006773" cy="1174823"/>
      </dsp:txXfrm>
    </dsp:sp>
    <dsp:sp modelId="{80A91884-03EC-4545-80C0-DBAC4C995ABA}">
      <dsp:nvSpPr>
        <dsp:cNvPr id="0" name=""/>
        <dsp:cNvSpPr/>
      </dsp:nvSpPr>
      <dsp:spPr>
        <a:xfrm>
          <a:off x="5536294" y="2914"/>
          <a:ext cx="2079873" cy="1247923"/>
        </a:xfrm>
        <a:prstGeom prst="roundRect">
          <a:avLst>
            <a:gd name="adj" fmla="val 1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Продавал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572844" y="39464"/>
        <a:ext cx="2006773" cy="1174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2B595-D2CB-466F-889D-44DC39B34A5B}">
      <dsp:nvSpPr>
        <dsp:cNvPr id="0" name=""/>
        <dsp:cNvSpPr/>
      </dsp:nvSpPr>
      <dsp:spPr>
        <a:xfrm>
          <a:off x="0" y="1948656"/>
          <a:ext cx="1190625" cy="4762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Ищет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38125" y="1948656"/>
        <a:ext cx="714375" cy="476250"/>
      </dsp:txXfrm>
    </dsp:sp>
    <dsp:sp modelId="{6ECD4E2F-122C-4F1A-9FD0-8F6D233B744D}">
      <dsp:nvSpPr>
        <dsp:cNvPr id="0" name=""/>
        <dsp:cNvSpPr/>
      </dsp:nvSpPr>
      <dsp:spPr>
        <a:xfrm>
          <a:off x="1071562" y="1948656"/>
          <a:ext cx="1190625" cy="476250"/>
        </a:xfrm>
        <a:prstGeom prst="chevron">
          <a:avLst/>
        </a:prstGeom>
        <a:solidFill>
          <a:schemeClr val="accent2">
            <a:hueOff val="1753062"/>
            <a:satOff val="-10316"/>
            <a:lumOff val="39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Месит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09687" y="1948656"/>
        <a:ext cx="714375" cy="476250"/>
      </dsp:txXfrm>
    </dsp:sp>
    <dsp:sp modelId="{B1CEFB02-855C-4047-97BA-D0196A14D2DD}">
      <dsp:nvSpPr>
        <dsp:cNvPr id="0" name=""/>
        <dsp:cNvSpPr/>
      </dsp:nvSpPr>
      <dsp:spPr>
        <a:xfrm>
          <a:off x="2143125" y="1948656"/>
          <a:ext cx="1190625" cy="476250"/>
        </a:xfrm>
        <a:prstGeom prst="chevron">
          <a:avLst/>
        </a:prstGeom>
        <a:solidFill>
          <a:schemeClr val="accent2">
            <a:hueOff val="3506125"/>
            <a:satOff val="-20632"/>
            <a:lumOff val="7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Формует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381250" y="1948656"/>
        <a:ext cx="714375" cy="476250"/>
      </dsp:txXfrm>
    </dsp:sp>
    <dsp:sp modelId="{D67B73F8-179F-4B35-805D-DFCF6596D243}">
      <dsp:nvSpPr>
        <dsp:cNvPr id="0" name=""/>
        <dsp:cNvSpPr/>
      </dsp:nvSpPr>
      <dsp:spPr>
        <a:xfrm>
          <a:off x="3214687" y="1948656"/>
          <a:ext cx="1190625" cy="476250"/>
        </a:xfrm>
        <a:prstGeom prst="chevron">
          <a:avLst/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Сушит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452812" y="1948656"/>
        <a:ext cx="714375" cy="476250"/>
      </dsp:txXfrm>
    </dsp:sp>
    <dsp:sp modelId="{10177EA7-0B19-4C67-94E8-886399A09D3B}">
      <dsp:nvSpPr>
        <dsp:cNvPr id="0" name=""/>
        <dsp:cNvSpPr/>
      </dsp:nvSpPr>
      <dsp:spPr>
        <a:xfrm>
          <a:off x="4286250" y="1948656"/>
          <a:ext cx="1190625" cy="476250"/>
        </a:xfrm>
        <a:prstGeom prst="chevron">
          <a:avLst/>
        </a:prstGeom>
        <a:solidFill>
          <a:schemeClr val="accent2">
            <a:hueOff val="7012249"/>
            <a:satOff val="-41263"/>
            <a:lumOff val="157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Рисует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524375" y="1948656"/>
        <a:ext cx="714375" cy="476250"/>
      </dsp:txXfrm>
    </dsp:sp>
    <dsp:sp modelId="{C2EC91B6-C412-4D75-A95D-6847527E1ACE}">
      <dsp:nvSpPr>
        <dsp:cNvPr id="0" name=""/>
        <dsp:cNvSpPr/>
      </dsp:nvSpPr>
      <dsp:spPr>
        <a:xfrm>
          <a:off x="5357812" y="1948656"/>
          <a:ext cx="1190625" cy="476250"/>
        </a:xfrm>
        <a:prstGeom prst="chevron">
          <a:avLst/>
        </a:prstGeom>
        <a:solidFill>
          <a:schemeClr val="accent2">
            <a:hueOff val="8765311"/>
            <a:satOff val="-51579"/>
            <a:lumOff val="19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Обжигает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5595937" y="1948656"/>
        <a:ext cx="714375" cy="476250"/>
      </dsp:txXfrm>
    </dsp:sp>
    <dsp:sp modelId="{5B26BAF5-D90D-4BD3-A1E3-1EB5E6EB8486}">
      <dsp:nvSpPr>
        <dsp:cNvPr id="0" name=""/>
        <dsp:cNvSpPr/>
      </dsp:nvSpPr>
      <dsp:spPr>
        <a:xfrm>
          <a:off x="6429375" y="1948656"/>
          <a:ext cx="1190625" cy="476250"/>
        </a:xfrm>
        <a:prstGeom prst="chevron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Продает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667500" y="1948656"/>
        <a:ext cx="714375" cy="4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ED2E-8108-43F0-BDC5-AE0F0CAE6CF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20C5-46F1-4D9F-BBD7-4BF429CCA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6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048B040-7976-4E9B-98A1-1A8250ACFE7D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C9A9B9-9FF3-4514-91FE-A3B1BDE36642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18CB02E-61C3-4676-900F-6826C388AA68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80D7991-810F-4B37-A958-D72224519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management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16921.userapi.com/v316921204/2aba/qZ7Hs77hT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882" y="4149080"/>
            <a:ext cx="3103173" cy="2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Создание системы управления предприятием в особенностях авиационной деятельности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Макарюк Роман Евгеньевич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Генеральный директор </a:t>
            </a:r>
            <a:r>
              <a:rPr lang="en-US" sz="1800" dirty="0" smtClean="0">
                <a:hlinkClick r:id="rId3"/>
              </a:rPr>
              <a:t>www.rusmanagement.ru</a:t>
            </a:r>
            <a:r>
              <a:rPr lang="en-US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5425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lang="ru-RU" dirty="0" smtClean="0"/>
              <a:t>МЫ ДУМАЕМ, ЧТО они успешны потому, что: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Есть реально внедренные системы управления;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Осознанное управление на фактах, выгодном сотрудничестве и партнерстве;</a:t>
            </a:r>
          </a:p>
          <a:p>
            <a:pPr marL="457200" indent="-457200">
              <a:buAutoNum type="arabicPeriod"/>
            </a:pPr>
            <a:r>
              <a:rPr lang="ru-RU" dirty="0" smtClean="0"/>
              <a:t>Системные и процессные подходы в управлении;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Налаженная функция маркетинга (работа под требования Покупателя);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Работа по циклу деятельности (АНАЛИЗ-ЦЕЛЬ-ПРОГРАММА..);</a:t>
            </a:r>
          </a:p>
          <a:p>
            <a:pPr marL="457200" indent="-457200">
              <a:buAutoNum type="arabicPeriod"/>
            </a:pPr>
            <a:r>
              <a:rPr lang="ru-RU" dirty="0" smtClean="0"/>
              <a:t>Высокая ответственность за результат и за любые ошибки;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Вертикальные и горизонтальные связи близки к 100%;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/>
              <a:t>Не покупают сертификаты </a:t>
            </a:r>
            <a:r>
              <a:rPr lang="en-US" dirty="0" smtClean="0"/>
              <a:t>ISO</a:t>
            </a:r>
            <a:r>
              <a:rPr lang="ru-RU" dirty="0" smtClean="0"/>
              <a:t>, а внедряют системы управления;</a:t>
            </a:r>
            <a:endParaRPr lang="en-US" dirty="0"/>
          </a:p>
          <a:p>
            <a:pPr marL="457200" indent="-457200">
              <a:buAutoNum type="arabicPeriod"/>
            </a:pPr>
            <a:r>
              <a:rPr lang="ru-RU" dirty="0" smtClean="0"/>
              <a:t>Уровень анализа высшим руководством более 60%;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Развито планирование и прогнозирование;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5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72808" cy="1371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Если вы желаете понять?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организовать функционирование топливно-заправочного комплекса;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наладить информационную систему </a:t>
            </a:r>
            <a:r>
              <a:rPr lang="ru-RU" dirty="0"/>
              <a:t>управления </a:t>
            </a:r>
            <a:r>
              <a:rPr lang="ru-RU" dirty="0" smtClean="0"/>
              <a:t>авиа предприятием;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сократить время на тех обслуживание;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сократить время логистики;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сократить расходы на персонал;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обеспечить устойчивое развитие бизнеса;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удовлетворить требования клиента;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организовать эффективное управление персоналом?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 многое другое!!!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590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 был гончар И САМ: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319789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uslugatovar.ru/userimages/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266638" cy="19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4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Карл-</a:t>
            </a:r>
            <a:r>
              <a:rPr lang="ru-RU" dirty="0" err="1" smtClean="0"/>
              <a:t>маркс</a:t>
            </a:r>
            <a:endParaRPr lang="ru-RU" dirty="0"/>
          </a:p>
        </p:txBody>
      </p:sp>
      <p:pic>
        <p:nvPicPr>
          <p:cNvPr id="5122" name="Picture 2" descr="http://pics.livejournal.com/analitik_tomsk/pic/00066qy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ntiqbook.ru/smallimages/big-marx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810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857038"/>
            <a:ext cx="389241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РАЗДЕЛЕНИЕ ТРУДА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31578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ГОНЧАР СТАЛ УПРАВЛЯТЬ ПРОЦЕССОМ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019291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02" y="4361549"/>
            <a:ext cx="816365" cy="95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1549"/>
            <a:ext cx="761272" cy="96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51532"/>
            <a:ext cx="896498" cy="9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51532"/>
            <a:ext cx="796331" cy="9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76574"/>
            <a:ext cx="896498" cy="9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476066" y="1754005"/>
            <a:ext cx="6624325" cy="12429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я должен делать? Как быть успешным?</a:t>
            </a:r>
            <a:endParaRPr lang="ru-RU" sz="20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0" y="1754005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127" y="4343533"/>
            <a:ext cx="796331" cy="9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585" y="4339010"/>
            <a:ext cx="796331" cy="9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Молния 12"/>
          <p:cNvSpPr/>
          <p:nvPr/>
        </p:nvSpPr>
        <p:spPr>
          <a:xfrm rot="20042641" flipH="1">
            <a:off x="1324629" y="3370090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олния 36"/>
          <p:cNvSpPr/>
          <p:nvPr/>
        </p:nvSpPr>
        <p:spPr>
          <a:xfrm rot="20042641" flipH="1">
            <a:off x="2396782" y="3370091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олния 37"/>
          <p:cNvSpPr/>
          <p:nvPr/>
        </p:nvSpPr>
        <p:spPr>
          <a:xfrm rot="20042641" flipH="1">
            <a:off x="3502803" y="3370089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олния 38"/>
          <p:cNvSpPr/>
          <p:nvPr/>
        </p:nvSpPr>
        <p:spPr>
          <a:xfrm rot="20042641" flipH="1">
            <a:off x="4608823" y="3370089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олния 39"/>
          <p:cNvSpPr/>
          <p:nvPr/>
        </p:nvSpPr>
        <p:spPr>
          <a:xfrm rot="20042641" flipH="1">
            <a:off x="6762799" y="3370089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олния 40"/>
          <p:cNvSpPr/>
          <p:nvPr/>
        </p:nvSpPr>
        <p:spPr>
          <a:xfrm rot="20042641" flipH="1">
            <a:off x="5592017" y="3370089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олния 41"/>
          <p:cNvSpPr/>
          <p:nvPr/>
        </p:nvSpPr>
        <p:spPr>
          <a:xfrm rot="20042641" flipH="1">
            <a:off x="5801665" y="3370089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9702" y="5572181"/>
            <a:ext cx="223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 мне не то дал!!!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665459" y="5572181"/>
            <a:ext cx="208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Господа Клиент говорит что мы шли лесом!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438281" y="5572181"/>
            <a:ext cx="208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Уже 10.00, еще ничего не сделано!!!!</a:t>
            </a:r>
            <a:endParaRPr lang="ru-RU" dirty="0"/>
          </a:p>
        </p:txBody>
      </p:sp>
      <p:sp>
        <p:nvSpPr>
          <p:cNvPr id="46" name="Молния 45"/>
          <p:cNvSpPr/>
          <p:nvPr/>
        </p:nvSpPr>
        <p:spPr>
          <a:xfrm rot="20042641" flipH="1">
            <a:off x="288343" y="5568484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/>
          <p:cNvSpPr/>
          <p:nvPr/>
        </p:nvSpPr>
        <p:spPr>
          <a:xfrm rot="20042641" flipH="1">
            <a:off x="3096654" y="5657286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олния 47"/>
          <p:cNvSpPr/>
          <p:nvPr/>
        </p:nvSpPr>
        <p:spPr>
          <a:xfrm rot="20042641" flipH="1">
            <a:off x="6295618" y="5582825"/>
            <a:ext cx="554218" cy="71737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1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643192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Практический опыт внедрения НА ПРЕДПРИЯТИИ ПРОИЗВОДСТВА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80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и методика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Отечественный Нормативный Цикл </a:t>
            </a:r>
            <a:r>
              <a:rPr lang="ru-RU" sz="3200" dirty="0" smtClean="0"/>
              <a:t>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Рефлексивные </a:t>
            </a:r>
            <a:r>
              <a:rPr lang="ru-RU" sz="3200" dirty="0"/>
              <a:t>игры открытого типа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Процессный подход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Стандарты: ИСО 9000, 9001, 9004, </a:t>
            </a:r>
            <a:r>
              <a:rPr lang="ru-RU" sz="3200" dirty="0" smtClean="0"/>
              <a:t>14001, </a:t>
            </a:r>
            <a:r>
              <a:rPr lang="en-US" sz="3200" dirty="0" smtClean="0"/>
              <a:t>OHSAS </a:t>
            </a:r>
            <a:r>
              <a:rPr lang="ru-RU" sz="3200" dirty="0" smtClean="0"/>
              <a:t>18001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  <p:pic>
        <p:nvPicPr>
          <p:cNvPr id="2050" name="Picture 2" descr="http://atnews.org/_nw/27/s31031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7968"/>
            <a:ext cx="2729880" cy="17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_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_0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27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7139136" cy="1371600"/>
          </a:xfrm>
        </p:spPr>
        <p:txBody>
          <a:bodyPr/>
          <a:lstStyle/>
          <a:p>
            <a:r>
              <a:rPr lang="ru-RU" dirty="0" smtClean="0"/>
              <a:t>ЦЕЛИ РУКОВОДИТЕЛЯ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383894"/>
              </p:ext>
            </p:extLst>
          </p:nvPr>
        </p:nvGraphicFramePr>
        <p:xfrm>
          <a:off x="611560" y="764704"/>
          <a:ext cx="7925117" cy="592600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80320"/>
                <a:gridCol w="1233265"/>
                <a:gridCol w="1585358"/>
                <a:gridCol w="2226174"/>
              </a:tblGrid>
              <a:tr h="39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вида деятельности: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Оказание услуг в </a:t>
                      </a:r>
                      <a:r>
                        <a:rPr lang="ru-RU" sz="1800" baseline="0" dirty="0" smtClean="0">
                          <a:effectLst/>
                        </a:rPr>
                        <a:t>бизнесе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Цель деятельности: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Гарантия </a:t>
                      </a:r>
                      <a:r>
                        <a:rPr lang="ru-RU" sz="1600" dirty="0" smtClean="0">
                          <a:effectLst/>
                        </a:rPr>
                        <a:t>безопасности и</a:t>
                      </a:r>
                      <a:r>
                        <a:rPr lang="ru-RU" sz="1600" baseline="0" dirty="0" smtClean="0">
                          <a:effectLst/>
                        </a:rPr>
                        <a:t> новых ощущений клиентов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целевых показателей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Ед. изм.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Старт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Финиш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/>
                </a:tc>
              </a:tr>
              <a:tr h="39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Доля рынка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39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Резервный фонд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545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Достаточность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резервного фонда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916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Платежеспособность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дней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79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Рентабельность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59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Свободное время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часы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19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Лишний</a:t>
                      </a:r>
                      <a:r>
                        <a:rPr lang="ru-RU" sz="2000" baseline="0" dirty="0" smtClean="0">
                          <a:effectLst/>
                        </a:rPr>
                        <a:t> вес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  <a:tr h="35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Счастливые </a:t>
                      </a:r>
                      <a:r>
                        <a:rPr lang="ru-RU" sz="2000" baseline="0" dirty="0" smtClean="0">
                          <a:effectLst/>
                        </a:rPr>
                        <a:t>дети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чел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93" marR="553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46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7725"/>
            <a:ext cx="7620000" cy="4373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Гипотеза ответа на вопрос: как решить текущие проблемы на авиа предприятии? Может быть стоить изменить систему управления?</a:t>
            </a:r>
            <a:endParaRPr lang="ru-RU" sz="2800" dirty="0"/>
          </a:p>
        </p:txBody>
      </p:sp>
      <p:pic>
        <p:nvPicPr>
          <p:cNvPr id="2056" name="Picture 8" descr="http://minus5.ru/files/articles/582.jpg?1327220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3816424" cy="26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36" y="632647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12269" y="634663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01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Процесс запуска ПРОИЗВОДСТВА</a:t>
            </a:r>
          </a:p>
        </p:txBody>
      </p:sp>
      <p:pic>
        <p:nvPicPr>
          <p:cNvPr id="18437" name="Picture 5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28788"/>
            <a:ext cx="8892480" cy="4054449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556792"/>
            <a:ext cx="1224136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ЗАЯВКА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5733256"/>
            <a:ext cx="2088232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6309320"/>
            <a:ext cx="4176464" cy="50405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ПРИРОСТ РЕЗЕРВНЫЙ ФОНД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547664" y="3429000"/>
            <a:ext cx="6660740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5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НЕОБХОДИМОЕ КОЛИЧЕСТВО ПЕРСОНАЛА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73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56563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dirty="0"/>
              <a:t>Себестоимость РАБОТЫ штатного ПЕРСОНАЛА </a:t>
            </a:r>
            <a:r>
              <a:rPr lang="ru-RU" sz="2700" dirty="0"/>
              <a:t>(стоимость часа*кол. Часов)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1641475"/>
            <a:ext cx="8524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23850" y="4941888"/>
            <a:ext cx="818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800" b="1">
                <a:solidFill>
                  <a:srgbClr val="FF0000"/>
                </a:solidFill>
              </a:rPr>
              <a:t>Красный цвет: </a:t>
            </a:r>
            <a:r>
              <a:rPr lang="ru-RU" sz="1800"/>
              <a:t>показатель простоя в работе по сотруднику, рублей/месяц</a:t>
            </a:r>
          </a:p>
          <a:p>
            <a:pPr eaLnBrk="1" hangingPunct="1"/>
            <a:r>
              <a:rPr lang="ru-RU" sz="1800" b="1"/>
              <a:t>Черный цвет: </a:t>
            </a:r>
            <a:r>
              <a:rPr lang="ru-RU" sz="1800"/>
              <a:t>показатель экономии по сотруднику, рублей/месяц</a:t>
            </a:r>
          </a:p>
        </p:txBody>
      </p:sp>
    </p:spTree>
    <p:extLst>
      <p:ext uri="{BB962C8B-B14F-4D97-AF65-F5344CB8AC3E}">
        <p14:creationId xmlns:p14="http://schemas.microsoft.com/office/powerpoint/2010/main" xmlns="" val="6788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Себестоимость проектов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23850" y="5013325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800"/>
              <a:t>*На основе таблиц: необходимое количество персонала и себестоимость работы штатного персонала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2133600"/>
          <a:ext cx="8353427" cy="2663827"/>
        </p:xfrm>
        <a:graphic>
          <a:graphicData uri="http://schemas.openxmlformats.org/drawingml/2006/table">
            <a:tbl>
              <a:tblPr/>
              <a:tblGrid>
                <a:gridCol w="1225753"/>
                <a:gridCol w="895438"/>
                <a:gridCol w="1038706"/>
                <a:gridCol w="1038706"/>
                <a:gridCol w="1038706"/>
                <a:gridCol w="1038706"/>
                <a:gridCol w="1038706"/>
                <a:gridCol w="1038706"/>
              </a:tblGrid>
              <a:tr h="319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Проект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Июнь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Июль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Август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Сентябрь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Ноябрь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Х1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13 404р.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184 034р.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417 955р.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253 379р.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181 238р.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188 556р.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Х2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3 268р.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227 433р.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225 525р.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234 064р.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207 773р.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235 078р.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209 996р.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Х3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110 636р.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213 025р.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247 586р.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209 170р.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224 083р.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247 071р.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224 429р.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Х4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259 125р.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535 015р.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313 409р.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305 529р.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321 771р.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319 063р.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316 356р.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Х5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3 988р.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851р.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584 289р.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270 857р.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273 040р.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272 035р.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270 470р.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 Х6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142 656р.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93 260р.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8 294р.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Общий итог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390 421р.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1 119 284р.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1 648 103р.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1 445 869р.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1 280 046р.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1 254 484р.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1 209 808р.</a:t>
                      </a:r>
                    </a:p>
                  </a:txBody>
                  <a:tcPr marL="8743" marR="8743" marT="8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10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931224" cy="1371600"/>
          </a:xfrm>
          <a:ln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dirty="0"/>
              <a:t>РЕЗУЛЬТАТ ВНЕДРЕНИЯ ИСУ </a:t>
            </a:r>
            <a:r>
              <a:rPr lang="ru-RU" sz="3200" dirty="0" smtClean="0"/>
              <a:t>ПРЕДПРИЯТИЯ</a:t>
            </a:r>
            <a:endParaRPr lang="en-US" sz="32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dirty="0" err="1" smtClean="0">
                <a:solidFill>
                  <a:srgbClr val="FF0000"/>
                </a:solidFill>
              </a:rPr>
              <a:t>взаимодействи</a:t>
            </a:r>
            <a:r>
              <a:rPr lang="ru-RU" sz="1600" dirty="0" smtClean="0">
                <a:solidFill>
                  <a:srgbClr val="FF0000"/>
                </a:solidFill>
              </a:rPr>
              <a:t>я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между</a:t>
            </a:r>
            <a:r>
              <a:rPr lang="en-US" sz="1600" dirty="0" smtClean="0"/>
              <a:t> </a:t>
            </a:r>
            <a:r>
              <a:rPr lang="en-US" sz="1600" dirty="0" err="1" smtClean="0"/>
              <a:t>подразделениями</a:t>
            </a:r>
            <a:r>
              <a:rPr lang="en-US" sz="1600" dirty="0" smtClean="0"/>
              <a:t> и </a:t>
            </a:r>
            <a:r>
              <a:rPr lang="en-US" sz="1600" dirty="0" err="1" smtClean="0"/>
              <a:t>специалистами</a:t>
            </a:r>
            <a:r>
              <a:rPr lang="en-US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«по вертикали и горизонтали» </a:t>
            </a:r>
            <a:r>
              <a:rPr lang="ru-RU" sz="1600" dirty="0" smtClean="0"/>
              <a:t>в системе управления составляют величину 100% (было 0%);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dirty="0" smtClean="0"/>
              <a:t>в </a:t>
            </a:r>
            <a:r>
              <a:rPr lang="en-US" sz="1600" dirty="0" err="1" smtClean="0"/>
              <a:t>деятельности</a:t>
            </a:r>
            <a:r>
              <a:rPr lang="en-US" sz="1600" dirty="0" smtClean="0"/>
              <a:t> </a:t>
            </a:r>
            <a:r>
              <a:rPr lang="ru-RU" sz="1600" dirty="0" smtClean="0"/>
              <a:t>руководителей проектов,</a:t>
            </a:r>
            <a:r>
              <a:rPr lang="en-US" sz="1600" dirty="0" smtClean="0"/>
              <a:t> </a:t>
            </a:r>
            <a:r>
              <a:rPr lang="en-US" sz="1600" dirty="0" err="1" smtClean="0"/>
              <a:t>функция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анализа</a:t>
            </a:r>
            <a:r>
              <a:rPr lang="ru-RU" sz="1600" dirty="0" smtClean="0">
                <a:solidFill>
                  <a:srgbClr val="FF0000"/>
                </a:solidFill>
              </a:rPr>
              <a:t> составляет величину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45-50% от всей деятельности</a:t>
            </a:r>
            <a:r>
              <a:rPr lang="ru-RU" sz="1600" dirty="0" smtClean="0"/>
              <a:t> (было решение задач за счет Руководителя компании);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/>
              <a:t>в</a:t>
            </a:r>
            <a:r>
              <a:rPr lang="en-US" sz="1600" dirty="0" err="1" smtClean="0"/>
              <a:t>се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автономно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оформленные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регламенты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подразделений сформированы </a:t>
            </a:r>
            <a:r>
              <a:rPr lang="en-US" sz="1600" dirty="0" smtClean="0"/>
              <a:t>в </a:t>
            </a:r>
            <a:r>
              <a:rPr lang="en-US" sz="1600" dirty="0" err="1" smtClean="0"/>
              <a:t>целостный</a:t>
            </a:r>
            <a:r>
              <a:rPr lang="en-US" sz="1600" dirty="0" smtClean="0"/>
              <a:t> </a:t>
            </a:r>
            <a:r>
              <a:rPr lang="en-US" sz="1600" dirty="0" err="1" smtClean="0"/>
              <a:t>регламент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предприятия</a:t>
            </a:r>
            <a:r>
              <a:rPr lang="en-US" sz="1600" dirty="0" smtClean="0"/>
              <a:t>, </a:t>
            </a:r>
            <a:r>
              <a:rPr lang="en-US" sz="1600" dirty="0" err="1" smtClean="0"/>
              <a:t>как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жизненн</a:t>
            </a:r>
            <a:r>
              <a:rPr lang="ru-RU" sz="1600" dirty="0" smtClean="0">
                <a:solidFill>
                  <a:srgbClr val="FF0000"/>
                </a:solidFill>
              </a:rPr>
              <a:t>ы</a:t>
            </a:r>
            <a:r>
              <a:rPr lang="en-US" sz="1600" dirty="0" smtClean="0">
                <a:solidFill>
                  <a:srgbClr val="FF0000"/>
                </a:solidFill>
              </a:rPr>
              <a:t>й </a:t>
            </a:r>
            <a:r>
              <a:rPr lang="en-US" sz="1600" dirty="0" err="1" smtClean="0">
                <a:solidFill>
                  <a:srgbClr val="FF0000"/>
                </a:solidFill>
              </a:rPr>
              <a:t>цикл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управления и </a:t>
            </a:r>
            <a:r>
              <a:rPr lang="en-US" sz="1600" dirty="0" err="1" smtClean="0">
                <a:solidFill>
                  <a:srgbClr val="FF0000"/>
                </a:solidFill>
              </a:rPr>
              <a:t>производства</a:t>
            </a:r>
            <a:r>
              <a:rPr lang="ru-RU" sz="1600" dirty="0" smtClean="0"/>
              <a:t>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/>
              <a:t>Регламенты связаны с бюджетом: считается стоимость качества операций и качества результата;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процедура принятия решений: встречи 5-10 минут </a:t>
            </a:r>
            <a:r>
              <a:rPr lang="ru-RU" sz="1600" dirty="0" smtClean="0"/>
              <a:t>на основе аналитических предложений от ответственных;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экономия </a:t>
            </a:r>
            <a:r>
              <a:rPr lang="ru-RU" sz="1600" dirty="0" smtClean="0"/>
              <a:t>временных ресурсов и денежных ресурсов: </a:t>
            </a:r>
            <a:r>
              <a:rPr lang="ru-RU" sz="1600" dirty="0" smtClean="0">
                <a:solidFill>
                  <a:srgbClr val="FF0000"/>
                </a:solidFill>
              </a:rPr>
              <a:t>положительная динамика</a:t>
            </a:r>
            <a:r>
              <a:rPr lang="ru-RU" sz="1600" dirty="0" smtClean="0"/>
              <a:t> (примерно 30-40%).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816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  <a:ln>
            <a:miter lim="800000"/>
            <a:headEnd/>
            <a:tailEnd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200" dirty="0"/>
              <a:t>Результаты от внедрения ИСУ </a:t>
            </a:r>
            <a:br>
              <a:rPr lang="ru-RU" sz="3200" dirty="0"/>
            </a:br>
            <a:r>
              <a:rPr lang="ru-RU" sz="3200" dirty="0"/>
              <a:t>янв10-апр11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3122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69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dirty="0" smtClean="0"/>
              <a:t>СДМ </a:t>
            </a:r>
            <a:r>
              <a:rPr lang="ru-RU" sz="3200" dirty="0"/>
              <a:t>позволяет: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Определять цену вопроса,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 знаете цену качества процессов и операций, когда регламенты «сращиваются» с бюджетом, можно посчитать стоимость любой операции или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(пример 116 000 рублей – стоимость управленческого решения по приему на работу специалист в отдел производства)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 течение года позволяет наблюдать процесс бюджета, выявлять скрытые закономерности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1185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554960" cy="557748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Опыт и практика управленца складывается согласно системным законам и пока не наступит пятница в субботу вступить нельзя.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Нельзя ускорить процесс по приказу.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Практический навык не возможен: сколько не читай книжек, – пока не окунешься в практику и не поставишь реальные задачи как системные и не попробуешь решить с коллективом, - ни у высшего руководства, ни у команды в целом.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481" y="1109555"/>
            <a:ext cx="2762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45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6437"/>
            <a:ext cx="8086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43197"/>
            <a:ext cx="8784976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dirty="0"/>
              <a:t>Чтобы не </a:t>
            </a:r>
            <a:r>
              <a:rPr lang="ru-RU" sz="2400" u="sng" dirty="0" err="1"/>
              <a:t>заблуДниться</a:t>
            </a:r>
            <a:r>
              <a:rPr lang="ru-RU" sz="2400" u="sng" dirty="0"/>
              <a:t> </a:t>
            </a:r>
            <a:r>
              <a:rPr lang="ru-RU" sz="2400" dirty="0"/>
              <a:t>в «лесу</a:t>
            </a:r>
            <a:r>
              <a:rPr lang="ru-RU" sz="2400" dirty="0" smtClean="0"/>
              <a:t>», </a:t>
            </a:r>
          </a:p>
          <a:p>
            <a:pPr marL="109728" indent="0" algn="ctr">
              <a:buNone/>
            </a:pPr>
            <a:r>
              <a:rPr lang="ru-RU" sz="2400" dirty="0" smtClean="0"/>
              <a:t>в </a:t>
            </a:r>
            <a:r>
              <a:rPr lang="ru-RU" sz="2400" dirty="0"/>
              <a:t>котором хозяйничают «неизвестные силы</a:t>
            </a:r>
            <a:r>
              <a:rPr lang="ru-RU" sz="2400" dirty="0" smtClean="0"/>
              <a:t>», </a:t>
            </a:r>
          </a:p>
          <a:p>
            <a:pPr marL="109728" indent="0" algn="ctr">
              <a:buNone/>
            </a:pPr>
            <a:r>
              <a:rPr lang="ru-RU" sz="2400" dirty="0" smtClean="0"/>
              <a:t>необходимо </a:t>
            </a:r>
            <a:r>
              <a:rPr lang="ru-RU" sz="2400" dirty="0"/>
              <a:t>«воспарить» над ним</a:t>
            </a:r>
            <a:r>
              <a:rPr lang="ru-RU" sz="2400" dirty="0" smtClean="0"/>
              <a:t>, </a:t>
            </a:r>
          </a:p>
          <a:p>
            <a:pPr marL="109728" indent="0" algn="ctr">
              <a:buNone/>
            </a:pPr>
            <a:r>
              <a:rPr lang="ru-RU" sz="2400" dirty="0" smtClean="0"/>
              <a:t>и </a:t>
            </a:r>
            <a:r>
              <a:rPr lang="ru-RU" sz="2400" dirty="0"/>
              <a:t>только </a:t>
            </a:r>
            <a:r>
              <a:rPr lang="ru-RU" sz="2400" dirty="0" smtClean="0"/>
              <a:t>ТОГДА мы </a:t>
            </a:r>
            <a:r>
              <a:rPr lang="ru-RU" sz="2400" dirty="0"/>
              <a:t>получим </a:t>
            </a:r>
            <a:r>
              <a:rPr lang="ru-RU" sz="2400" dirty="0" smtClean="0"/>
              <a:t>возможность, </a:t>
            </a:r>
          </a:p>
          <a:p>
            <a:pPr marL="109728" indent="0" algn="ctr">
              <a:buNone/>
            </a:pPr>
            <a:r>
              <a:rPr lang="ru-RU" sz="2400" dirty="0" smtClean="0"/>
              <a:t>увидеть </a:t>
            </a:r>
            <a:r>
              <a:rPr lang="ru-RU" sz="2400" dirty="0"/>
              <a:t>структуру </a:t>
            </a:r>
            <a:r>
              <a:rPr lang="ru-RU" sz="2400" dirty="0" smtClean="0"/>
              <a:t>и </a:t>
            </a:r>
            <a:r>
              <a:rPr lang="ru-RU" sz="2400" dirty="0"/>
              <a:t>границы «леса» </a:t>
            </a:r>
            <a:endParaRPr lang="ru-RU" sz="2400" dirty="0" smtClean="0"/>
          </a:p>
          <a:p>
            <a:pPr marL="109728" indent="0" algn="ctr">
              <a:buNone/>
            </a:pPr>
            <a:r>
              <a:rPr lang="ru-RU" sz="2400" dirty="0" smtClean="0"/>
              <a:t>с </a:t>
            </a:r>
            <a:r>
              <a:rPr lang="ru-RU" sz="2400" dirty="0"/>
              <a:t>чужим </a:t>
            </a:r>
            <a:r>
              <a:rPr lang="ru-RU" sz="2400" dirty="0" smtClean="0"/>
              <a:t>хозяйством, и </a:t>
            </a:r>
            <a:r>
              <a:rPr lang="ru-RU" sz="2400" dirty="0"/>
              <a:t>нашу </a:t>
            </a:r>
            <a:r>
              <a:rPr lang="ru-RU" sz="2400" dirty="0" smtClean="0"/>
              <a:t>позицию, для </a:t>
            </a:r>
            <a:r>
              <a:rPr lang="ru-RU" sz="2400" dirty="0"/>
              <a:t>того, </a:t>
            </a:r>
            <a:endParaRPr lang="ru-RU" sz="2400" dirty="0" smtClean="0"/>
          </a:p>
          <a:p>
            <a:pPr marL="109728" indent="0" algn="ctr">
              <a:buNone/>
            </a:pPr>
            <a:r>
              <a:rPr lang="ru-RU" sz="2400" dirty="0" smtClean="0"/>
              <a:t>чтобы проложить </a:t>
            </a:r>
            <a:r>
              <a:rPr lang="ru-RU" sz="2400" dirty="0"/>
              <a:t>путь из этой </a:t>
            </a:r>
            <a:r>
              <a:rPr lang="ru-RU" sz="2400" dirty="0" smtClean="0"/>
              <a:t>позиции </a:t>
            </a:r>
          </a:p>
          <a:p>
            <a:pPr marL="109728" indent="0" algn="ctr"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путь стратегического прорыва.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+</a:t>
            </a:r>
            <a:r>
              <a:rPr lang="ru-RU" sz="4400" dirty="0" smtClean="0"/>
              <a:t>7(495)543-68-08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Роман Евгеньевич Макарюк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Предлагаю общение по поиску методов и путей решения проблем.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6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Японцы говорят, что сегодня 50% успеха предприятия зависит от производства!</a:t>
            </a:r>
          </a:p>
          <a:p>
            <a:r>
              <a:rPr lang="ru-RU" sz="7200" dirty="0" smtClean="0"/>
              <a:t>А 50% - зависит от?</a:t>
            </a:r>
            <a:endParaRPr lang="ru-RU" sz="7200" dirty="0"/>
          </a:p>
        </p:txBody>
      </p:sp>
      <p:pic>
        <p:nvPicPr>
          <p:cNvPr id="1026" name="Picture 2" descr="http://travel.ria.ru/images/22532/87/225328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87588"/>
            <a:ext cx="4714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0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91632">
            <a:off x="6326072" y="4260564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7588">
            <a:off x="1250161" y="2834359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262821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можно управлять бизнесом, когда одновременно нужно чинить 20 самолетов в разных городах</a:t>
            </a:r>
            <a:r>
              <a:rPr lang="ru-RU" dirty="0" smtClean="0"/>
              <a:t>???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295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21385">
            <a:off x="7552613" y="4446083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0011">
            <a:off x="5748885" y="4188234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54" y="3868949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213">
            <a:off x="2628456" y="4475402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213">
            <a:off x="4130101" y="5183972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5696">
            <a:off x="3629883" y="3748654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78056">
            <a:off x="2342876" y="3384188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213">
            <a:off x="4856864" y="3248289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213">
            <a:off x="1174930" y="4846932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213">
            <a:off x="5583626" y="5706678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213">
            <a:off x="2628455" y="5369638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0011">
            <a:off x="4383598" y="4559765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0796" y="5981379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8836">
            <a:off x="272438" y="4902032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8836">
            <a:off x="6500318" y="5162013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5696">
            <a:off x="4209071" y="2505482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72939">
            <a:off x="232207" y="3117955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72939">
            <a:off x="7791574" y="5923039"/>
            <a:ext cx="1008112" cy="5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26600">
            <a:off x="7557612" y="2375360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1427">
            <a:off x="5634962" y="2411553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pro100ucoz.ru/img-files/lessons8/dilemma-vybora-web-dizay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094" y="2828442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38754">
            <a:off x="270815" y="5657360"/>
            <a:ext cx="1162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26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Текущая ситуация в АВИА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Неразвитость авиа бизнеса;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7" y="2564904"/>
            <a:ext cx="6004513" cy="38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23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WTO</a:t>
            </a:r>
            <a:r>
              <a:rPr lang="ru-RU" dirty="0" err="1" smtClean="0"/>
              <a:t>ржение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66162" cy="4373563"/>
          </a:xfrm>
        </p:spPr>
        <p:txBody>
          <a:bodyPr>
            <a:normAutofit/>
          </a:bodyPr>
          <a:lstStyle/>
          <a:p>
            <a:pPr lvl="1"/>
            <a:r>
              <a:rPr lang="ru-RU" sz="3200" dirty="0" smtClean="0"/>
              <a:t>Международные правила</a:t>
            </a:r>
            <a:endParaRPr lang="ru-RU" sz="3200" dirty="0"/>
          </a:p>
          <a:p>
            <a:pPr lvl="1"/>
            <a:r>
              <a:rPr lang="ru-RU" sz="3200" dirty="0" smtClean="0"/>
              <a:t>Конкурентоспособность</a:t>
            </a:r>
            <a:endParaRPr lang="ru-RU" sz="3200" dirty="0"/>
          </a:p>
          <a:p>
            <a:pPr lvl="1"/>
            <a:r>
              <a:rPr lang="ru-RU" sz="3200" dirty="0"/>
              <a:t>Разные </a:t>
            </a:r>
            <a:r>
              <a:rPr lang="ru-RU" sz="3200" dirty="0" smtClean="0"/>
              <a:t>менталитеты</a:t>
            </a:r>
            <a:endParaRPr lang="ru-RU" sz="3200" dirty="0"/>
          </a:p>
        </p:txBody>
      </p:sp>
      <p:pic>
        <p:nvPicPr>
          <p:cNvPr id="5122" name="Picture 2" descr="http://www.asianfashionlaw.com/wp-content/uploads/2012/05/11831420-japan-china-and-south-korea-representa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38686"/>
            <a:ext cx="56578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1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ru-RU" dirty="0" smtClean="0"/>
              <a:t>ГЛАВНОЕ ИЗ ПРОБЛЕМ: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00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/>
              <a:t>Создание авиационной техники идет не от потребностей рынка, а от технических </a:t>
            </a:r>
            <a:r>
              <a:rPr lang="ru-RU" sz="1800" dirty="0" smtClean="0"/>
              <a:t>возможностей</a:t>
            </a:r>
            <a:r>
              <a:rPr lang="ru-RU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У </a:t>
            </a:r>
            <a:r>
              <a:rPr lang="ru-RU" sz="1800" dirty="0"/>
              <a:t>российского авиапрома традиционно крайне слабые позиции на рынках развитых стран.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Избыточный </a:t>
            </a:r>
            <a:r>
              <a:rPr lang="ru-RU" sz="1800" dirty="0"/>
              <a:t>парк старых самолетов вступает в конкуренцию с новыми самолетами.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Структура </a:t>
            </a:r>
            <a:r>
              <a:rPr lang="ru-RU" sz="1800" dirty="0"/>
              <a:t>отрасли не отвечает потребностям </a:t>
            </a:r>
            <a:r>
              <a:rPr lang="ru-RU" sz="1800" dirty="0" smtClean="0"/>
              <a:t>бизнеса.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Недозагрузка </a:t>
            </a:r>
            <a:r>
              <a:rPr lang="ru-RU" sz="1800" dirty="0"/>
              <a:t>производственных </a:t>
            </a:r>
            <a:r>
              <a:rPr lang="ru-RU" sz="1800" dirty="0" smtClean="0"/>
              <a:t>мощностей.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Рост </a:t>
            </a:r>
            <a:r>
              <a:rPr lang="ru-RU" sz="1800" dirty="0"/>
              <a:t>цен на комплектующие, двигатели и, как следствие, на летательные </a:t>
            </a:r>
            <a:r>
              <a:rPr lang="ru-RU" sz="1800" dirty="0" smtClean="0"/>
              <a:t>аппараты.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Снижение </a:t>
            </a:r>
            <a:r>
              <a:rPr lang="ru-RU" sz="1800" dirty="0"/>
              <a:t>производительности труда, его низкая </a:t>
            </a:r>
            <a:r>
              <a:rPr lang="ru-RU" sz="1800" dirty="0" smtClean="0"/>
              <a:t>оплата.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Отсутствие </a:t>
            </a:r>
            <a:r>
              <a:rPr lang="ru-RU" sz="1800" dirty="0"/>
              <a:t>возможности осуществлять НИОКР.</a:t>
            </a:r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7170" name="Picture 2" descr="http://k-f-b.ru/public/fckeditor/image/%D0%BA%D1%83%D0%B1%D0%B8%D0%BA%20%D0%B8%D0%B7%20%D0%B4%D0%B5%D0%BD%D0%B5%D0%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55614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КГНКЖ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найти достойных менеджеров???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найти готовых инженеров???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смочь соответствовать одновременно КУЧЕ законов?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Какого ведомства требования учитывать в первую очередь?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конкурировать?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взять деньги?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получить прибыль?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контролировать бизнес </a:t>
            </a:r>
            <a:r>
              <a:rPr lang="ru-RU" dirty="0"/>
              <a:t>в режиме реального </a:t>
            </a:r>
            <a:r>
              <a:rPr lang="ru-RU" dirty="0" smtClean="0"/>
              <a:t>времени?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Информационная система – это еще что?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18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компании успешны?</a:t>
            </a:r>
            <a:endParaRPr lang="ru-RU" dirty="0"/>
          </a:p>
        </p:txBody>
      </p:sp>
      <p:pic>
        <p:nvPicPr>
          <p:cNvPr id="4104" name="Picture 8" descr="http://1001tours.com/sites/default/files/imagecache/prew_main/cheap-last-minute-f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994" y="1628800"/>
            <a:ext cx="6408712" cy="49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7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Technic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ゴシック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echnic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Technic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ゴシック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echnic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1229</TotalTime>
  <Words>1073</Words>
  <Application>Microsoft Office PowerPoint</Application>
  <PresentationFormat>Экран (4:3)</PresentationFormat>
  <Paragraphs>233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Главная</vt:lpstr>
      <vt:lpstr>Создание системы управления предприятием в особенностях авиационной деятельности</vt:lpstr>
      <vt:lpstr>Цель выступления</vt:lpstr>
      <vt:lpstr>Слайд 3</vt:lpstr>
      <vt:lpstr>Как можно управлять бизнесом, когда одновременно нужно чинить 20 самолетов в разных городах???</vt:lpstr>
      <vt:lpstr>Текущая ситуация в АВИА</vt:lpstr>
      <vt:lpstr>WTOржение</vt:lpstr>
      <vt:lpstr>ГЛАВНОЕ ИЗ ПРОБЛЕМ:</vt:lpstr>
      <vt:lpstr>КГНКЖ</vt:lpstr>
      <vt:lpstr>ПОЧЕМУ компании успешны?</vt:lpstr>
      <vt:lpstr>МЫ ДУМАЕМ, ЧТО они успешны потому, что:</vt:lpstr>
      <vt:lpstr>Если вы желаете понять?</vt:lpstr>
      <vt:lpstr>Жил был гончар И САМ:</vt:lpstr>
      <vt:lpstr>Карл-маркс</vt:lpstr>
      <vt:lpstr>ГОНЧАР СТАЛ УПРАВЛЯТЬ ПРОЦЕССОМ</vt:lpstr>
      <vt:lpstr>Практический опыт внедрения НА ПРЕДПРИЯТИИ ПРОИЗВОДСТВА </vt:lpstr>
      <vt:lpstr>Требования и методика</vt:lpstr>
      <vt:lpstr>Слайд 17</vt:lpstr>
      <vt:lpstr>Слайд 18</vt:lpstr>
      <vt:lpstr>ЦЕЛИ РУКОВОДИТЕЛЯ</vt:lpstr>
      <vt:lpstr>Процесс запуска ПРОИЗВОДСТВА</vt:lpstr>
      <vt:lpstr>НЕОБХОДИМОЕ КОЛИЧЕСТВО ПЕРСОНАЛА</vt:lpstr>
      <vt:lpstr>Себестоимость РАБОТЫ штатного ПЕРСОНАЛА (стоимость часа*кол. Часов)</vt:lpstr>
      <vt:lpstr>Себестоимость проектов</vt:lpstr>
      <vt:lpstr>РЕЗУЛЬТАТ ВНЕДРЕНИЯ ИСУ ПРЕДПРИЯТИЯ</vt:lpstr>
      <vt:lpstr>Результаты от внедрения ИСУ  янв10-апр11</vt:lpstr>
      <vt:lpstr>СДМ позволяет:</vt:lpstr>
      <vt:lpstr>Слайд 27</vt:lpstr>
      <vt:lpstr>Слайд 28</vt:lpstr>
      <vt:lpstr>+7(495)543-68-08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управления предприятием в особенностях авиационной деятельности</dc:title>
  <dc:creator>Roman Makaryuk</dc:creator>
  <cp:lastModifiedBy>user</cp:lastModifiedBy>
  <cp:revision>45</cp:revision>
  <dcterms:created xsi:type="dcterms:W3CDTF">2012-10-18T20:30:54Z</dcterms:created>
  <dcterms:modified xsi:type="dcterms:W3CDTF">2012-10-24T11:21:31Z</dcterms:modified>
</cp:coreProperties>
</file>