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lay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0FB1D-5C99-4D5C-BC3E-854E60670AE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17F36-86C2-455A-919C-2BFA5545A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B8414-8851-4241-B05F-BE409D53251C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F389E-06E0-4756-87E8-4752B9288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AF7-7941-4B38-9B1F-F2218242D364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9F43-B807-4DD2-AB8F-EE98902B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AF7-7941-4B38-9B1F-F2218242D364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9F43-B807-4DD2-AB8F-EE98902B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AF7-7941-4B38-9B1F-F2218242D364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9F43-B807-4DD2-AB8F-EE98902B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AF7-7941-4B38-9B1F-F2218242D364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9F43-B807-4DD2-AB8F-EE98902B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AF7-7941-4B38-9B1F-F2218242D364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9F43-B807-4DD2-AB8F-EE98902B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AF7-7941-4B38-9B1F-F2218242D364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9F43-B807-4DD2-AB8F-EE98902B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AF7-7941-4B38-9B1F-F2218242D364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9F43-B807-4DD2-AB8F-EE98902B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AF7-7941-4B38-9B1F-F2218242D364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9F43-B807-4DD2-AB8F-EE98902B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AF7-7941-4B38-9B1F-F2218242D364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9F43-B807-4DD2-AB8F-EE98902B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AF7-7941-4B38-9B1F-F2218242D364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9F43-B807-4DD2-AB8F-EE98902B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AF7-7941-4B38-9B1F-F2218242D364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9F43-B807-4DD2-AB8F-EE98902B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BAF7-7941-4B38-9B1F-F2218242D364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9F43-B807-4DD2-AB8F-EE98902B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gif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5" Type="http://schemas.openxmlformats.org/officeDocument/2006/relationships/image" Target="../media/image33.pn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43.jpeg"/><Relationship Id="rId12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jpeg"/><Relationship Id="rId10" Type="http://schemas.openxmlformats.org/officeDocument/2006/relationships/image" Target="../media/image25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t="23472" r="5325" b="61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 descr="https://helicopter.su/wp-content/uploads/2019/09/banner-new-logo4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4290"/>
            <a:ext cx="5643570" cy="955066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14414" y="1784338"/>
            <a:ext cx="7286676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00364" y="4927610"/>
            <a:ext cx="5500726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6929454" y="3355974"/>
            <a:ext cx="3143272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2357422" y="1498586"/>
            <a:ext cx="2571768" cy="64294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Users\kazancev\Documents\документы и все!\TEMP\слайды\новый-4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t="41005" b="40475"/>
          <a:stretch>
            <a:fillRect/>
          </a:stretch>
        </p:blipFill>
        <p:spPr bwMode="auto">
          <a:xfrm>
            <a:off x="2357422" y="1570024"/>
            <a:ext cx="250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C:\Users\User\Desktop\презентация\ансат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2627596"/>
            <a:ext cx="5715008" cy="42304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713032"/>
            <a:ext cx="5957902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000" cap="all" dirty="0" smtClean="0">
                <a:ln w="31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Новые технологии для проведения </a:t>
            </a:r>
            <a:r>
              <a:rPr lang="ru-RU" sz="2000" cap="all" dirty="0" err="1" smtClean="0">
                <a:ln w="31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авиамедицинских</a:t>
            </a:r>
            <a:r>
              <a:rPr lang="ru-RU" sz="2000" cap="all" dirty="0" smtClean="0">
                <a:ln w="31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эвакуаций </a:t>
            </a:r>
            <a:r>
              <a:rPr lang="ru-RU" sz="2000" cap="all" dirty="0" smtClean="0">
                <a:ln w="3175">
                  <a:solidFill>
                    <a:schemeClr val="bg1"/>
                  </a:solidFill>
                </a:ln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cap="all" dirty="0" smtClean="0">
                <a:ln w="3175">
                  <a:solidFill>
                    <a:schemeClr val="bg1"/>
                  </a:solidFill>
                </a:ln>
                <a:latin typeface="Arial Black" pitchFamily="34" charset="0"/>
                <a:cs typeface="Aharoni" pitchFamily="2" charset="-79"/>
              </a:rPr>
            </a:br>
            <a:r>
              <a:rPr lang="ru-RU" sz="2000" cap="all" dirty="0" smtClean="0">
                <a:ln w="3175">
                  <a:solidFill>
                    <a:schemeClr val="bg1"/>
                  </a:solidFill>
                </a:ln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cap="all" dirty="0" smtClean="0">
                <a:ln w="3175">
                  <a:solidFill>
                    <a:schemeClr val="bg1"/>
                  </a:solidFill>
                </a:ln>
                <a:latin typeface="Arial Black" pitchFamily="34" charset="0"/>
                <a:cs typeface="Aharoni" pitchFamily="2" charset="-79"/>
              </a:rPr>
            </a:br>
            <a:r>
              <a:rPr lang="ru-RU" sz="2000" cap="all" dirty="0" err="1" smtClean="0">
                <a:ln w="31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неонатологический</a:t>
            </a:r>
            <a:r>
              <a:rPr lang="ru-RU" sz="2000" cap="all" dirty="0" smtClean="0">
                <a:ln w="31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реанимационный комплекс</a:t>
            </a:r>
            <a:endParaRPr lang="ru-RU" sz="2000" cap="all" dirty="0">
              <a:ln w="3175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8" name="Picture 4" descr="https://www.aex.ru/images/media/600/146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43713"/>
            <a:ext cx="1392089" cy="9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t="23472" r="5325" b="6114"/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85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Реалии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0034" y="785794"/>
            <a:ext cx="8215370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14678" y="6286520"/>
            <a:ext cx="5500726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5965835" y="3535363"/>
            <a:ext cx="5500726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429388" y="5929330"/>
            <a:ext cx="2571768" cy="64294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kazancev\Documents\документы и все!\TEMP\слайды\новый-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t="41005" b="40475"/>
          <a:stretch>
            <a:fillRect/>
          </a:stretch>
        </p:blipFill>
        <p:spPr bwMode="auto">
          <a:xfrm>
            <a:off x="6429388" y="6000768"/>
            <a:ext cx="250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tverigrad.ru/wp-content/uploads/2013/07/288820e09e392ecfa8a1e2a11b523e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18033"/>
            <a:ext cx="3214710" cy="1808275"/>
          </a:xfrm>
          <a:prstGeom prst="rect">
            <a:avLst/>
          </a:prstGeom>
          <a:noFill/>
        </p:spPr>
      </p:pic>
      <p:pic>
        <p:nvPicPr>
          <p:cNvPr id="9220" name="Picture 4" descr="http://www.nnews.nnov.ru/media/W1siZiIsInRodW1icy8yMDE4XzA2XzE0LzY4MDgyODZfODAweDcwMC5qcGciXV0?sha=afbf32f706b23c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518033"/>
            <a:ext cx="2071702" cy="1812739"/>
          </a:xfrm>
          <a:prstGeom prst="rect">
            <a:avLst/>
          </a:prstGeom>
          <a:noFill/>
        </p:spPr>
      </p:pic>
      <p:pic>
        <p:nvPicPr>
          <p:cNvPr id="9226" name="Picture 10" descr="https://газетаивановское.рф/wp-content/uploads/2019/09/9644d086-6a8a-4244-8073-3d30ede9b152.jpg"/>
          <p:cNvPicPr>
            <a:picLocks noChangeAspect="1" noChangeArrowheads="1"/>
          </p:cNvPicPr>
          <p:nvPr/>
        </p:nvPicPr>
        <p:blipFill>
          <a:blip r:embed="rId6" cstate="print"/>
          <a:srcRect r="3478"/>
          <a:stretch>
            <a:fillRect/>
          </a:stretch>
        </p:blipFill>
        <p:spPr bwMode="auto">
          <a:xfrm>
            <a:off x="3357554" y="3375421"/>
            <a:ext cx="2643206" cy="2053843"/>
          </a:xfrm>
          <a:prstGeom prst="rect">
            <a:avLst/>
          </a:prstGeom>
          <a:noFill/>
        </p:spPr>
      </p:pic>
      <p:pic>
        <p:nvPicPr>
          <p:cNvPr id="9228" name="Picture 12" descr="http://russian-vesna.ru/wp-content/uploads/a74a47873fd5d25bba700ec3808968c0.jpg"/>
          <p:cNvPicPr>
            <a:picLocks noChangeAspect="1" noChangeArrowheads="1"/>
          </p:cNvPicPr>
          <p:nvPr/>
        </p:nvPicPr>
        <p:blipFill>
          <a:blip r:embed="rId7" cstate="print"/>
          <a:srcRect l="4651"/>
          <a:stretch>
            <a:fillRect/>
          </a:stretch>
        </p:blipFill>
        <p:spPr bwMode="auto">
          <a:xfrm>
            <a:off x="357158" y="3375421"/>
            <a:ext cx="2928958" cy="2047089"/>
          </a:xfrm>
          <a:prstGeom prst="rect">
            <a:avLst/>
          </a:prstGeom>
          <a:noFill/>
        </p:spPr>
      </p:pic>
      <p:pic>
        <p:nvPicPr>
          <p:cNvPr id="9230" name="Picture 14" descr="https://regnum.ru/uploads/pictures/news/2019/02/07/regnum_picture_1549539071582259_social.png"/>
          <p:cNvPicPr>
            <a:picLocks noChangeAspect="1" noChangeArrowheads="1"/>
          </p:cNvPicPr>
          <p:nvPr/>
        </p:nvPicPr>
        <p:blipFill>
          <a:blip r:embed="rId8"/>
          <a:srcRect r="11200"/>
          <a:stretch>
            <a:fillRect/>
          </a:stretch>
        </p:blipFill>
        <p:spPr bwMode="auto">
          <a:xfrm>
            <a:off x="6072198" y="3375421"/>
            <a:ext cx="2428892" cy="2017807"/>
          </a:xfrm>
          <a:prstGeom prst="rect">
            <a:avLst/>
          </a:prstGeom>
          <a:noFill/>
        </p:spPr>
      </p:pic>
      <p:pic>
        <p:nvPicPr>
          <p:cNvPr id="9232" name="Picture 16" descr="https://avatars.mds.yandex.net/get-zen_doc/1864855/pub_5d076e092189030db3bcf842_5d07736ce75e750e0c9f8d74/scale_12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1518032"/>
            <a:ext cx="2714644" cy="1810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t="23472" r="5325" b="6114"/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86868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нового?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0034" y="785794"/>
            <a:ext cx="8215370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14678" y="6286520"/>
            <a:ext cx="5500726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965835" y="3535363"/>
            <a:ext cx="5500726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429388" y="5929330"/>
            <a:ext cx="2571768" cy="64294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kazancev\Documents\документы и все!\TEMP\слайды\новый-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t="41005" b="40475"/>
          <a:stretch>
            <a:fillRect/>
          </a:stretch>
        </p:blipFill>
        <p:spPr bwMode="auto">
          <a:xfrm>
            <a:off x="6429388" y="6000768"/>
            <a:ext cx="250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43438" y="2000240"/>
            <a:ext cx="37862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МС-А.9520.000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Модуль медицинский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3929066"/>
            <a:ext cx="37862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КТНП.9520.000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Комплекс для транспортировки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неонатальных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пациентов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3" name="Picture 1" descr="C:\Users\User\Desktop\презентация\КТНП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00108"/>
            <a:ext cx="4214843" cy="2738950"/>
          </a:xfrm>
          <a:prstGeom prst="rect">
            <a:avLst/>
          </a:prstGeom>
          <a:noFill/>
        </p:spPr>
      </p:pic>
      <p:pic>
        <p:nvPicPr>
          <p:cNvPr id="8194" name="Picture 2" descr="C:\Users\User\Desktop\презентация\МС А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429000"/>
            <a:ext cx="4376754" cy="2136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t="23472" r="5325" b="6114"/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85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Модуль медицинский МС-А.9520.000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0034" y="714356"/>
            <a:ext cx="8215370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Work\Медицина\презентации\МС 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6500858" cy="317373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5929322" y="3500438"/>
            <a:ext cx="5572164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14678" y="6286520"/>
            <a:ext cx="5500726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429388" y="5929330"/>
            <a:ext cx="2571768" cy="64294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kazancev\Documents\документы и все!\TEMP\слайды\новый-4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t="41005" b="40475"/>
          <a:stretch>
            <a:fillRect/>
          </a:stretch>
        </p:blipFill>
        <p:spPr bwMode="auto">
          <a:xfrm>
            <a:off x="6429388" y="6000768"/>
            <a:ext cx="250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1857356" y="714356"/>
            <a:ext cx="1928826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1100" b="1" u="sng" dirty="0" err="1" smtClean="0">
                <a:latin typeface="Times New Roman" pitchFamily="18" charset="0"/>
                <a:cs typeface="Times New Roman" pitchFamily="18" charset="0"/>
              </a:rPr>
              <a:t>Corpuls</a:t>
            </a:r>
            <a:r>
              <a:rPr lang="en-US" sz="11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ru-RU" sz="1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Calibri" pitchFamily="34" charset="0"/>
              </a:rPr>
              <a:t>Монитор-</a:t>
            </a:r>
          </a:p>
          <a:p>
            <a:pPr algn="ctr"/>
            <a:r>
              <a:rPr lang="ru-RU" sz="1100" dirty="0" err="1" smtClean="0">
                <a:latin typeface="Calibri" pitchFamily="34" charset="0"/>
              </a:rPr>
              <a:t>дефебриллятор</a:t>
            </a:r>
            <a:endParaRPr lang="ru-RU" sz="1100" dirty="0">
              <a:latin typeface="Calibri" pitchFamily="34" charset="0"/>
            </a:endParaRPr>
          </a:p>
        </p:txBody>
      </p:sp>
      <p:pic>
        <p:nvPicPr>
          <p:cNvPr id="14" name="Picture 2" descr="https://smart-resource.ru/images/thumbnails/978/800/detailed/504/hamilton_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500174"/>
            <a:ext cx="857256" cy="701232"/>
          </a:xfrm>
          <a:prstGeom prst="rect">
            <a:avLst/>
          </a:prstGeom>
          <a:noFill/>
        </p:spPr>
      </p:pic>
      <p:sp>
        <p:nvSpPr>
          <p:cNvPr id="17" name="Шестиугольник 16"/>
          <p:cNvSpPr/>
          <p:nvPr/>
        </p:nvSpPr>
        <p:spPr>
          <a:xfrm rot="5400000">
            <a:off x="1178695" y="1464455"/>
            <a:ext cx="928693" cy="857256"/>
          </a:xfrm>
          <a:prstGeom prst="hexagon">
            <a:avLst/>
          </a:prstGeom>
          <a:noFill/>
          <a:ln w="762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705722" y="748862"/>
            <a:ext cx="1928826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1100" b="1" u="sng" dirty="0" smtClean="0">
                <a:latin typeface="Times New Roman" pitchFamily="18" charset="0"/>
                <a:cs typeface="Times New Roman" pitchFamily="18" charset="0"/>
              </a:rPr>
              <a:t>LTV-1200 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или </a:t>
            </a:r>
          </a:p>
          <a:p>
            <a:pPr algn="ctr"/>
            <a:r>
              <a:rPr lang="en-US" sz="1100" b="1" u="sng" dirty="0" smtClean="0">
                <a:latin typeface="Times New Roman" pitchFamily="18" charset="0"/>
                <a:cs typeface="Times New Roman" pitchFamily="18" charset="0"/>
              </a:rPr>
              <a:t>Hamilton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 Т-1</a:t>
            </a:r>
          </a:p>
          <a:p>
            <a:pPr algn="ctr"/>
            <a:r>
              <a:rPr lang="ru-RU" sz="1100" dirty="0" smtClean="0">
                <a:latin typeface="Calibri" pitchFamily="34" charset="0"/>
              </a:rPr>
              <a:t>Аппарат ИВЛ</a:t>
            </a:r>
            <a:endParaRPr lang="ru-RU" sz="1100" dirty="0">
              <a:latin typeface="Calibri" pitchFamily="34" charset="0"/>
            </a:endParaRPr>
          </a:p>
        </p:txBody>
      </p:sp>
      <p:pic>
        <p:nvPicPr>
          <p:cNvPr id="24" name="Picture 13" descr="https://corpuls.world/wp-content/uploads/2016/08/corpuls3-monitoreinheit-mit-Taschen-carousel-687p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571612"/>
            <a:ext cx="714381" cy="667588"/>
          </a:xfrm>
          <a:prstGeom prst="rect">
            <a:avLst/>
          </a:prstGeom>
          <a:noFill/>
        </p:spPr>
      </p:pic>
      <p:pic>
        <p:nvPicPr>
          <p:cNvPr id="1028" name="Picture 4" descr="https://medeqstars.ru/uploads/2018/10/ltv12001348detail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2285992"/>
            <a:ext cx="644032" cy="642942"/>
          </a:xfrm>
          <a:prstGeom prst="rect">
            <a:avLst/>
          </a:prstGeom>
          <a:noFill/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714612" y="714356"/>
            <a:ext cx="1928826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1100" b="1" u="sng" dirty="0" err="1" smtClean="0">
                <a:latin typeface="Times New Roman" pitchFamily="18" charset="0"/>
                <a:cs typeface="Times New Roman" pitchFamily="18" charset="0"/>
              </a:rPr>
              <a:t>Accuvac</a:t>
            </a:r>
            <a:r>
              <a:rPr lang="en-US" sz="11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100" b="1" u="sng" dirty="0" smtClean="0">
                <a:latin typeface="Times New Roman" pitchFamily="18" charset="0"/>
                <a:cs typeface="Times New Roman" pitchFamily="18" charset="0"/>
              </a:rPr>
              <a:t>Rescue</a:t>
            </a:r>
            <a:endParaRPr lang="ru-RU" sz="1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Calibri" pitchFamily="34" charset="0"/>
              </a:rPr>
              <a:t>Аспиратор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3500430" y="714356"/>
            <a:ext cx="1928826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1100" b="1" u="sng" dirty="0" err="1" smtClean="0">
                <a:latin typeface="Times New Roman" pitchFamily="18" charset="0"/>
                <a:cs typeface="Times New Roman" pitchFamily="18" charset="0"/>
              </a:rPr>
              <a:t>B.Braun</a:t>
            </a:r>
            <a:endParaRPr lang="ru-RU" sz="1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Calibri" pitchFamily="34" charset="0"/>
              </a:rPr>
              <a:t>Шприцевой </a:t>
            </a:r>
          </a:p>
          <a:p>
            <a:pPr algn="ctr"/>
            <a:r>
              <a:rPr lang="ru-RU" sz="1100" dirty="0" smtClean="0">
                <a:latin typeface="Calibri" pitchFamily="34" charset="0"/>
              </a:rPr>
              <a:t>насос</a:t>
            </a:r>
            <a:endParaRPr lang="ru-RU" sz="1100" dirty="0">
              <a:latin typeface="Calibri" pitchFamily="34" charset="0"/>
            </a:endParaRPr>
          </a:p>
        </p:txBody>
      </p:sp>
      <p:pic>
        <p:nvPicPr>
          <p:cNvPr id="29" name="Picture 8" descr="http://darbymed.ru/assets/images/products/2481/big/perfusor-compact-bbraun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1643050"/>
            <a:ext cx="714380" cy="535785"/>
          </a:xfrm>
          <a:prstGeom prst="rect">
            <a:avLst/>
          </a:prstGeom>
          <a:noFill/>
        </p:spPr>
      </p:pic>
      <p:pic>
        <p:nvPicPr>
          <p:cNvPr id="30" name="Picture 10" descr="https://medpribor-de.ru/uploads/catalogue/641/641_20111219_552bc43b25d7947dcc094909003154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2357430"/>
            <a:ext cx="642942" cy="499148"/>
          </a:xfrm>
          <a:prstGeom prst="rect">
            <a:avLst/>
          </a:prstGeom>
          <a:noFill/>
        </p:spPr>
      </p:pic>
      <p:sp>
        <p:nvSpPr>
          <p:cNvPr id="36" name="Шестиугольник 35"/>
          <p:cNvSpPr/>
          <p:nvPr/>
        </p:nvSpPr>
        <p:spPr>
          <a:xfrm rot="5400000">
            <a:off x="392877" y="2178835"/>
            <a:ext cx="928693" cy="857256"/>
          </a:xfrm>
          <a:prstGeom prst="hexagon">
            <a:avLst/>
          </a:prstGeom>
          <a:noFill/>
          <a:ln w="762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/>
          <p:cNvSpPr/>
          <p:nvPr/>
        </p:nvSpPr>
        <p:spPr>
          <a:xfrm rot="5400000">
            <a:off x="1607323" y="2178835"/>
            <a:ext cx="928693" cy="857256"/>
          </a:xfrm>
          <a:prstGeom prst="hexagon">
            <a:avLst/>
          </a:prstGeom>
          <a:noFill/>
          <a:ln w="762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 rot="5400000">
            <a:off x="2393142" y="1464455"/>
            <a:ext cx="928693" cy="857256"/>
          </a:xfrm>
          <a:prstGeom prst="hexagon">
            <a:avLst/>
          </a:prstGeom>
          <a:noFill/>
          <a:ln w="762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естиугольник 38"/>
          <p:cNvSpPr/>
          <p:nvPr/>
        </p:nvSpPr>
        <p:spPr>
          <a:xfrm rot="5400000">
            <a:off x="3178959" y="2178835"/>
            <a:ext cx="928693" cy="857256"/>
          </a:xfrm>
          <a:prstGeom prst="hexagon">
            <a:avLst/>
          </a:prstGeom>
          <a:noFill/>
          <a:ln w="762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 rot="5400000">
            <a:off x="3964778" y="1464455"/>
            <a:ext cx="928693" cy="857256"/>
          </a:xfrm>
          <a:prstGeom prst="hexagon">
            <a:avLst/>
          </a:prstGeom>
          <a:noFill/>
          <a:ln w="762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https://westmedgroup.ru/imagesc/weinmann-life-base-life-base-1-n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0" y="2428868"/>
            <a:ext cx="714381" cy="446488"/>
          </a:xfrm>
          <a:prstGeom prst="rect">
            <a:avLst/>
          </a:prstGeom>
          <a:noFill/>
        </p:spPr>
      </p:pic>
      <p:sp>
        <p:nvSpPr>
          <p:cNvPr id="43" name="Шестиугольник 42"/>
          <p:cNvSpPr/>
          <p:nvPr/>
        </p:nvSpPr>
        <p:spPr>
          <a:xfrm rot="5400000">
            <a:off x="4750595" y="2178835"/>
            <a:ext cx="928693" cy="857256"/>
          </a:xfrm>
          <a:prstGeom prst="hexagon">
            <a:avLst/>
          </a:prstGeom>
          <a:noFill/>
          <a:ln w="762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http://meditems.gdn/image/cache/catalog/files/43a0f430599d2c53dcabe75fd08285ec-500x5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00759" y="2285992"/>
            <a:ext cx="714380" cy="714380"/>
          </a:xfrm>
          <a:prstGeom prst="rect">
            <a:avLst/>
          </a:prstGeom>
          <a:noFill/>
        </p:spPr>
      </p:pic>
      <p:sp>
        <p:nvSpPr>
          <p:cNvPr id="45" name="Шестиугольник 44"/>
          <p:cNvSpPr/>
          <p:nvPr/>
        </p:nvSpPr>
        <p:spPr>
          <a:xfrm rot="5400000">
            <a:off x="5965041" y="2178835"/>
            <a:ext cx="928693" cy="857256"/>
          </a:xfrm>
          <a:prstGeom prst="hexagon">
            <a:avLst/>
          </a:prstGeom>
          <a:noFill/>
          <a:ln w="762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 descr="https://dccdn.de/www.doccheckshop.at/media/image/81/56/26/100604-2_rescue-pack-grau-9000_543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1500174"/>
            <a:ext cx="714380" cy="714380"/>
          </a:xfrm>
          <a:prstGeom prst="rect">
            <a:avLst/>
          </a:prstGeom>
          <a:noFill/>
        </p:spPr>
      </p:pic>
      <p:sp>
        <p:nvSpPr>
          <p:cNvPr id="47" name="Шестиугольник 46"/>
          <p:cNvSpPr/>
          <p:nvPr/>
        </p:nvSpPr>
        <p:spPr>
          <a:xfrm rot="5400000">
            <a:off x="6607983" y="1393017"/>
            <a:ext cx="928693" cy="857256"/>
          </a:xfrm>
          <a:prstGeom prst="hexagon">
            <a:avLst/>
          </a:prstGeom>
          <a:noFill/>
          <a:ln w="762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26"/>
          <p:cNvSpPr txBox="1">
            <a:spLocks noChangeArrowheads="1"/>
          </p:cNvSpPr>
          <p:nvPr/>
        </p:nvSpPr>
        <p:spPr bwMode="auto">
          <a:xfrm>
            <a:off x="-285784" y="857232"/>
            <a:ext cx="1928826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ТНС-01ММ</a:t>
            </a:r>
          </a:p>
          <a:p>
            <a:pPr algn="ctr"/>
            <a:r>
              <a:rPr lang="ru-RU" sz="1100" dirty="0" smtClean="0"/>
              <a:t>Тележка-каталка</a:t>
            </a:r>
            <a:endParaRPr lang="ru-RU" sz="1100" dirty="0">
              <a:latin typeface="Calibri" pitchFamily="34" charset="0"/>
            </a:endParaRPr>
          </a:p>
        </p:txBody>
      </p:sp>
      <p:pic>
        <p:nvPicPr>
          <p:cNvPr id="1040" name="Picture 16" descr="код 0121   Тележка - каталка многоуровневая  ТНС-01 ММ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596" y="2143115"/>
            <a:ext cx="857256" cy="857256"/>
          </a:xfrm>
          <a:prstGeom prst="rect">
            <a:avLst/>
          </a:prstGeom>
          <a:noFill/>
        </p:spPr>
      </p:pic>
      <p:sp>
        <p:nvSpPr>
          <p:cNvPr id="51" name="TextBox 26"/>
          <p:cNvSpPr txBox="1">
            <a:spLocks noChangeArrowheads="1"/>
          </p:cNvSpPr>
          <p:nvPr/>
        </p:nvSpPr>
        <p:spPr bwMode="auto">
          <a:xfrm>
            <a:off x="4572000" y="785794"/>
            <a:ext cx="1928826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1100" b="1" u="sng" dirty="0" err="1" smtClean="0">
                <a:latin typeface="Times New Roman" pitchFamily="18" charset="0"/>
                <a:cs typeface="Times New Roman" pitchFamily="18" charset="0"/>
              </a:rPr>
              <a:t>Medumat</a:t>
            </a:r>
            <a:r>
              <a:rPr lang="en-US" sz="1100" b="1" u="sng" dirty="0" smtClean="0">
                <a:latin typeface="Times New Roman" pitchFamily="18" charset="0"/>
                <a:cs typeface="Times New Roman" pitchFamily="18" charset="0"/>
              </a:rPr>
              <a:t> Transport</a:t>
            </a:r>
          </a:p>
          <a:p>
            <a:pPr algn="ctr"/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1100" b="1" u="sng" dirty="0" smtClean="0">
                <a:latin typeface="Times New Roman" pitchFamily="18" charset="0"/>
                <a:cs typeface="Times New Roman" pitchFamily="18" charset="0"/>
              </a:rPr>
              <a:t>Standard</a:t>
            </a:r>
            <a:endParaRPr lang="ru-RU" sz="1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Calibri" pitchFamily="34" charset="0"/>
              </a:rPr>
              <a:t>Аппарат ИВЛ</a:t>
            </a:r>
            <a:endParaRPr lang="ru-RU" sz="1100" dirty="0">
              <a:latin typeface="Calibri" pitchFamily="34" charset="0"/>
            </a:endParaRPr>
          </a:p>
        </p:txBody>
      </p:sp>
      <p:pic>
        <p:nvPicPr>
          <p:cNvPr id="1042" name="Picture 18" descr="http://thietbiytethuthuy.com.vn/jscripts/tiny_mce/plugins/imagemanager/images/moreimages/ST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86380" y="1643050"/>
            <a:ext cx="714380" cy="557530"/>
          </a:xfrm>
          <a:prstGeom prst="rect">
            <a:avLst/>
          </a:prstGeom>
          <a:noFill/>
        </p:spPr>
      </p:pic>
      <p:sp>
        <p:nvSpPr>
          <p:cNvPr id="53" name="Шестиугольник 52"/>
          <p:cNvSpPr/>
          <p:nvPr/>
        </p:nvSpPr>
        <p:spPr>
          <a:xfrm rot="5400000">
            <a:off x="5179223" y="1464455"/>
            <a:ext cx="928693" cy="857256"/>
          </a:xfrm>
          <a:prstGeom prst="hexagon">
            <a:avLst/>
          </a:prstGeom>
          <a:noFill/>
          <a:ln w="762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26"/>
          <p:cNvSpPr txBox="1">
            <a:spLocks noChangeArrowheads="1"/>
          </p:cNvSpPr>
          <p:nvPr/>
        </p:nvSpPr>
        <p:spPr bwMode="auto">
          <a:xfrm>
            <a:off x="5500694" y="928670"/>
            <a:ext cx="1928826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КСТ-6</a:t>
            </a:r>
          </a:p>
          <a:p>
            <a:pPr algn="ctr"/>
            <a:r>
              <a:rPr lang="ru-RU" sz="1100" dirty="0" smtClean="0">
                <a:latin typeface="Calibri" pitchFamily="34" charset="0"/>
              </a:rPr>
              <a:t>Подогреватель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55" name="TextBox 26"/>
          <p:cNvSpPr txBox="1">
            <a:spLocks noChangeArrowheads="1"/>
          </p:cNvSpPr>
          <p:nvPr/>
        </p:nvSpPr>
        <p:spPr bwMode="auto">
          <a:xfrm>
            <a:off x="6143636" y="818040"/>
            <a:ext cx="1928826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1100" b="1" u="sng" dirty="0" smtClean="0">
                <a:latin typeface="Times New Roman" pitchFamily="18" charset="0"/>
                <a:cs typeface="Times New Roman" pitchFamily="18" charset="0"/>
              </a:rPr>
              <a:t>Rescue Pack</a:t>
            </a:r>
            <a:endParaRPr lang="ru-RU" sz="1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Calibri" pitchFamily="34" charset="0"/>
              </a:rPr>
              <a:t>Укладка</a:t>
            </a:r>
            <a:endParaRPr lang="ru-RU" sz="1100" dirty="0">
              <a:latin typeface="Calibri" pitchFamily="34" charset="0"/>
            </a:endParaRPr>
          </a:p>
        </p:txBody>
      </p:sp>
      <p:pic>
        <p:nvPicPr>
          <p:cNvPr id="3" name="Picture 4" descr="F:\иконки.png"/>
          <p:cNvPicPr>
            <a:picLocks noChangeAspect="1" noChangeArrowheads="1"/>
          </p:cNvPicPr>
          <p:nvPr/>
        </p:nvPicPr>
        <p:blipFill>
          <a:blip r:embed="rId15"/>
          <a:srcRect l="52204" r="15640" b="61880"/>
          <a:stretch>
            <a:fillRect/>
          </a:stretch>
        </p:blipFill>
        <p:spPr bwMode="auto">
          <a:xfrm>
            <a:off x="7000892" y="2643182"/>
            <a:ext cx="1285884" cy="3013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t="23472" r="5325" b="6114"/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85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Модуль медицинский МС-А.9520.000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0034" y="785794"/>
            <a:ext cx="8215370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14678" y="6286520"/>
            <a:ext cx="5500726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5965835" y="3535363"/>
            <a:ext cx="5500726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429388" y="5929330"/>
            <a:ext cx="2571768" cy="64294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kazancev\Documents\документы и все!\TEMP\слайды\новый-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t="41005" b="40475"/>
          <a:stretch>
            <a:fillRect/>
          </a:stretch>
        </p:blipFill>
        <p:spPr bwMode="auto">
          <a:xfrm>
            <a:off x="6429388" y="6000768"/>
            <a:ext cx="250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F:\иконки.png"/>
          <p:cNvPicPr>
            <a:picLocks noChangeAspect="1" noChangeArrowheads="1"/>
          </p:cNvPicPr>
          <p:nvPr/>
        </p:nvPicPr>
        <p:blipFill>
          <a:blip r:embed="rId4"/>
          <a:srcRect l="52204" t="66138" b="22113"/>
          <a:stretch>
            <a:fillRect/>
          </a:stretch>
        </p:blipFill>
        <p:spPr bwMode="auto">
          <a:xfrm>
            <a:off x="3000364" y="1428736"/>
            <a:ext cx="1911302" cy="928694"/>
          </a:xfrm>
          <a:prstGeom prst="rect">
            <a:avLst/>
          </a:prstGeom>
          <a:noFill/>
        </p:spPr>
      </p:pic>
      <p:pic>
        <p:nvPicPr>
          <p:cNvPr id="2050" name="Picture 2" descr="D:\Work\Медицина\Фотографии\ФОТО\Ансат\МС-А\Ансат и МС-А\Пресс релиз\DSC_02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928670"/>
            <a:ext cx="3540090" cy="2360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Work\Медицина\Фотографии\ФОТО\Ансат\МС-А\Ансат и МС-А\Пресс релиз\DSC_01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571744"/>
            <a:ext cx="3500462" cy="2333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Work\Медицина\Фотографии\ФОТО\Ансат\МС-А\Ансат и МС-А\Пресс релиз\DSC_01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786190"/>
            <a:ext cx="353618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 descr="F:\иконки.png"/>
          <p:cNvPicPr>
            <a:picLocks noChangeAspect="1" noChangeArrowheads="1"/>
          </p:cNvPicPr>
          <p:nvPr/>
        </p:nvPicPr>
        <p:blipFill>
          <a:blip r:embed="rId4"/>
          <a:srcRect l="52204" t="77552" b="12171"/>
          <a:stretch>
            <a:fillRect/>
          </a:stretch>
        </p:blipFill>
        <p:spPr bwMode="auto">
          <a:xfrm>
            <a:off x="4286248" y="5286388"/>
            <a:ext cx="1911302" cy="812295"/>
          </a:xfrm>
          <a:prstGeom prst="rect">
            <a:avLst/>
          </a:prstGeom>
          <a:noFill/>
        </p:spPr>
      </p:pic>
      <p:pic>
        <p:nvPicPr>
          <p:cNvPr id="5121" name="Picture 1" descr="C:\Users\User\Desktop\презентация\МС А 6.png"/>
          <p:cNvPicPr>
            <a:picLocks noChangeAspect="1" noChangeArrowheads="1"/>
          </p:cNvPicPr>
          <p:nvPr/>
        </p:nvPicPr>
        <p:blipFill>
          <a:blip r:embed="rId8" cstate="print"/>
          <a:srcRect l="10876" r="15636"/>
          <a:stretch>
            <a:fillRect/>
          </a:stretch>
        </p:blipFill>
        <p:spPr bwMode="auto">
          <a:xfrm rot="10800000">
            <a:off x="500034" y="1214422"/>
            <a:ext cx="2643206" cy="2065269"/>
          </a:xfrm>
          <a:prstGeom prst="rect">
            <a:avLst/>
          </a:prstGeom>
          <a:noFill/>
        </p:spPr>
      </p:pic>
      <p:pic>
        <p:nvPicPr>
          <p:cNvPr id="5122" name="Picture 2" descr="C:\Users\User\Desktop\презентация\МС А 5.png"/>
          <p:cNvPicPr>
            <a:picLocks noChangeAspect="1" noChangeArrowheads="1"/>
          </p:cNvPicPr>
          <p:nvPr/>
        </p:nvPicPr>
        <p:blipFill>
          <a:blip r:embed="rId9" cstate="print"/>
          <a:srcRect l="25733" t="3493" r="23660" b="1497"/>
          <a:stretch>
            <a:fillRect/>
          </a:stretch>
        </p:blipFill>
        <p:spPr bwMode="auto">
          <a:xfrm>
            <a:off x="6357950" y="3643314"/>
            <a:ext cx="2214578" cy="2388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t="23472" r="5325" b="6114"/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</p:spPr>
      </p:pic>
      <p:pic>
        <p:nvPicPr>
          <p:cNvPr id="1027" name="Picture 3" descr="C:\Users\User\Desktop\презентация\ктн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27" y="2500306"/>
            <a:ext cx="5611681" cy="40989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85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Комплекс для транспортировки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неонатальных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пациентов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26"/>
          <p:cNvSpPr txBox="1">
            <a:spLocks noChangeArrowheads="1"/>
          </p:cNvSpPr>
          <p:nvPr/>
        </p:nvSpPr>
        <p:spPr bwMode="auto">
          <a:xfrm>
            <a:off x="357158" y="785794"/>
            <a:ext cx="1928826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ИТН-01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/ Bony</a:t>
            </a: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/>
              <a:t>Инкубатор транспортный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8" name="TextBox 26"/>
          <p:cNvSpPr txBox="1">
            <a:spLocks noChangeArrowheads="1"/>
          </p:cNvSpPr>
          <p:nvPr/>
        </p:nvSpPr>
        <p:spPr bwMode="auto">
          <a:xfrm>
            <a:off x="5500694" y="5456003"/>
            <a:ext cx="1928826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Accuvac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Rescue</a:t>
            </a: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Calibri" pitchFamily="34" charset="0"/>
              </a:rPr>
              <a:t>Аспиратор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9" name="TextBox 26"/>
          <p:cNvSpPr txBox="1">
            <a:spLocks noChangeArrowheads="1"/>
          </p:cNvSpPr>
          <p:nvPr/>
        </p:nvSpPr>
        <p:spPr bwMode="auto">
          <a:xfrm>
            <a:off x="5357818" y="2357430"/>
            <a:ext cx="1928826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B.Braun</a:t>
            </a: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Calibri" pitchFamily="34" charset="0"/>
              </a:rPr>
              <a:t>Шприцевой насос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10" name="TextBox 26"/>
          <p:cNvSpPr txBox="1">
            <a:spLocks noChangeArrowheads="1"/>
          </p:cNvSpPr>
          <p:nvPr/>
        </p:nvSpPr>
        <p:spPr bwMode="auto">
          <a:xfrm>
            <a:off x="4643438" y="785794"/>
            <a:ext cx="1928826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Corpuls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Calibri" pitchFamily="34" charset="0"/>
              </a:rPr>
              <a:t>Система </a:t>
            </a:r>
            <a:r>
              <a:rPr lang="ru-RU" sz="1100" dirty="0" err="1" smtClean="0">
                <a:latin typeface="Calibri" pitchFamily="34" charset="0"/>
              </a:rPr>
              <a:t>мониторирования</a:t>
            </a:r>
            <a:endParaRPr lang="ru-RU" sz="1100" dirty="0">
              <a:latin typeface="Calibri" pitchFamily="34" charset="0"/>
            </a:endParaRPr>
          </a:p>
        </p:txBody>
      </p:sp>
      <p:pic>
        <p:nvPicPr>
          <p:cNvPr id="16386" name="Picture 2" descr="https://smart-resource.ru/images/thumbnails/978/800/detailed/504/hamilton_t1.jpg"/>
          <p:cNvPicPr>
            <a:picLocks noChangeAspect="1" noChangeArrowheads="1"/>
          </p:cNvPicPr>
          <p:nvPr/>
        </p:nvPicPr>
        <p:blipFill>
          <a:blip r:embed="rId4" cstate="print"/>
          <a:srcRect l="11111" t="6792" r="16667" b="4917"/>
          <a:stretch>
            <a:fillRect/>
          </a:stretch>
        </p:blipFill>
        <p:spPr bwMode="auto">
          <a:xfrm>
            <a:off x="2714612" y="1428736"/>
            <a:ext cx="928694" cy="928694"/>
          </a:xfrm>
          <a:prstGeom prst="rect">
            <a:avLst/>
          </a:prstGeom>
          <a:noFill/>
        </p:spPr>
      </p:pic>
      <p:pic>
        <p:nvPicPr>
          <p:cNvPr id="16388" name="Picture 4" descr="https://www.stephan-gmbh.com/wp-content/uploads/2018/08/F120mobil_ne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4983" y="1500174"/>
            <a:ext cx="642942" cy="815827"/>
          </a:xfrm>
          <a:prstGeom prst="rect">
            <a:avLst/>
          </a:prstGeom>
          <a:noFill/>
        </p:spPr>
      </p:pic>
      <p:pic>
        <p:nvPicPr>
          <p:cNvPr id="16390" name="Picture 6" descr="http://medical-device.ru/media/ProductImage/image/itn_01.jpg.170x170_q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620358"/>
            <a:ext cx="1000132" cy="594196"/>
          </a:xfrm>
          <a:prstGeom prst="rect">
            <a:avLst/>
          </a:prstGeom>
          <a:noFill/>
        </p:spPr>
      </p:pic>
      <p:pic>
        <p:nvPicPr>
          <p:cNvPr id="16392" name="Picture 8" descr="http://darbymed.ru/assets/images/products/2481/big/perfusor-compact-bbraun-1.jpg"/>
          <p:cNvPicPr>
            <a:picLocks noChangeAspect="1" noChangeArrowheads="1"/>
          </p:cNvPicPr>
          <p:nvPr/>
        </p:nvPicPr>
        <p:blipFill>
          <a:blip r:embed="rId7" cstate="print"/>
          <a:srcRect t="19924" b="17854"/>
          <a:stretch>
            <a:fillRect/>
          </a:stretch>
        </p:blipFill>
        <p:spPr bwMode="auto">
          <a:xfrm>
            <a:off x="5786446" y="3286124"/>
            <a:ext cx="1071570" cy="500066"/>
          </a:xfrm>
          <a:prstGeom prst="rect">
            <a:avLst/>
          </a:prstGeom>
          <a:noFill/>
        </p:spPr>
      </p:pic>
      <p:pic>
        <p:nvPicPr>
          <p:cNvPr id="16394" name="Picture 10" descr="https://medpribor-de.ru/uploads/catalogue/641/641_20111219_552bc43b25d7947dcc094909003154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4554763"/>
            <a:ext cx="928694" cy="720991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500034" y="785794"/>
            <a:ext cx="8215370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14678" y="6286520"/>
            <a:ext cx="5500726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5965835" y="3535363"/>
            <a:ext cx="5500726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6429388" y="5929330"/>
            <a:ext cx="2571768" cy="64294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kazancev\Documents\документы и все!\TEMP\слайды\новый-4.png"/>
          <p:cNvPicPr>
            <a:picLocks noChangeAspect="1" noChangeArrowheads="1"/>
          </p:cNvPicPr>
          <p:nvPr/>
        </p:nvPicPr>
        <p:blipFill>
          <a:blip r:embed="rId9">
            <a:lum bright="70000" contrast="-70000"/>
          </a:blip>
          <a:srcRect t="41005" b="40475"/>
          <a:stretch>
            <a:fillRect/>
          </a:stretch>
        </p:blipFill>
        <p:spPr bwMode="auto">
          <a:xfrm>
            <a:off x="6429388" y="6000768"/>
            <a:ext cx="250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Шестиугольник 27"/>
          <p:cNvSpPr/>
          <p:nvPr/>
        </p:nvSpPr>
        <p:spPr>
          <a:xfrm rot="5400000">
            <a:off x="2581589" y="1347445"/>
            <a:ext cx="1231691" cy="1108521"/>
          </a:xfrm>
          <a:prstGeom prst="hexagon">
            <a:avLst/>
          </a:prstGeom>
          <a:noFill/>
          <a:ln w="762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2786050" y="785794"/>
            <a:ext cx="1928826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F-120 /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Т-1</a:t>
            </a:r>
          </a:p>
          <a:p>
            <a:pPr algn="ctr"/>
            <a:r>
              <a:rPr lang="ru-RU" sz="1100" dirty="0" smtClean="0">
                <a:latin typeface="Calibri" pitchFamily="34" charset="0"/>
              </a:rPr>
              <a:t>Аппарат ИВЛ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40" name="Шестиугольник 39"/>
          <p:cNvSpPr/>
          <p:nvPr/>
        </p:nvSpPr>
        <p:spPr>
          <a:xfrm rot="5400000">
            <a:off x="3687646" y="1347445"/>
            <a:ext cx="1231691" cy="1108521"/>
          </a:xfrm>
          <a:prstGeom prst="hexagon">
            <a:avLst/>
          </a:prstGeom>
          <a:noFill/>
          <a:ln w="762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3357554" y="2428868"/>
            <a:ext cx="366714" cy="214314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2678099" y="3250405"/>
            <a:ext cx="1858182" cy="215108"/>
          </a:xfrm>
          <a:prstGeom prst="line">
            <a:avLst/>
          </a:prstGeom>
          <a:ln w="38100" cap="rnd"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>
            <a:off x="3714744" y="2428868"/>
            <a:ext cx="428628" cy="214314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Шестиугольник 57"/>
          <p:cNvSpPr/>
          <p:nvPr/>
        </p:nvSpPr>
        <p:spPr>
          <a:xfrm rot="5400000">
            <a:off x="152697" y="1347445"/>
            <a:ext cx="1231691" cy="1108521"/>
          </a:xfrm>
          <a:prstGeom prst="hexagon">
            <a:avLst/>
          </a:prstGeom>
          <a:noFill/>
          <a:ln w="762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678631" y="3036093"/>
            <a:ext cx="1285882" cy="71436"/>
          </a:xfrm>
          <a:prstGeom prst="line">
            <a:avLst/>
          </a:prstGeom>
          <a:ln w="38100" cap="rnd"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397" name="Picture 13" descr="https://corpuls.world/wp-content/uploads/2016/08/corpuls3-monitoreinheit-mit-Taschen-carousel-687px.jpg"/>
          <p:cNvPicPr>
            <a:picLocks noChangeAspect="1" noChangeArrowheads="1"/>
          </p:cNvPicPr>
          <p:nvPr/>
        </p:nvPicPr>
        <p:blipFill>
          <a:blip r:embed="rId10" cstate="print"/>
          <a:srcRect t="14268" b="14392"/>
          <a:stretch>
            <a:fillRect/>
          </a:stretch>
        </p:blipFill>
        <p:spPr bwMode="auto">
          <a:xfrm>
            <a:off x="5143504" y="1571612"/>
            <a:ext cx="1071570" cy="714380"/>
          </a:xfrm>
          <a:prstGeom prst="rect">
            <a:avLst/>
          </a:prstGeom>
          <a:noFill/>
        </p:spPr>
      </p:pic>
      <p:sp>
        <p:nvSpPr>
          <p:cNvPr id="71" name="Шестиугольник 70"/>
          <p:cNvSpPr/>
          <p:nvPr/>
        </p:nvSpPr>
        <p:spPr>
          <a:xfrm rot="5400000">
            <a:off x="5044968" y="1347445"/>
            <a:ext cx="1231691" cy="1108521"/>
          </a:xfrm>
          <a:prstGeom prst="hexagon">
            <a:avLst/>
          </a:prstGeom>
          <a:noFill/>
          <a:ln w="762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rot="5400000">
            <a:off x="4500562" y="2643182"/>
            <a:ext cx="928694" cy="642942"/>
          </a:xfrm>
          <a:prstGeom prst="line">
            <a:avLst/>
          </a:prstGeom>
          <a:ln w="38100" cap="rnd"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Шестиугольник 79"/>
          <p:cNvSpPr/>
          <p:nvPr/>
        </p:nvSpPr>
        <p:spPr>
          <a:xfrm rot="5400000">
            <a:off x="5724861" y="2973274"/>
            <a:ext cx="1231691" cy="1108521"/>
          </a:xfrm>
          <a:prstGeom prst="hexagon">
            <a:avLst/>
          </a:prstGeom>
          <a:noFill/>
          <a:ln w="762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Шестиугольник 80"/>
          <p:cNvSpPr/>
          <p:nvPr/>
        </p:nvSpPr>
        <p:spPr>
          <a:xfrm rot="5400000">
            <a:off x="5724861" y="4330596"/>
            <a:ext cx="1231691" cy="1108521"/>
          </a:xfrm>
          <a:prstGeom prst="hexagon">
            <a:avLst/>
          </a:prstGeom>
          <a:noFill/>
          <a:ln w="762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rot="5400000">
            <a:off x="5072066" y="3643314"/>
            <a:ext cx="714380" cy="428628"/>
          </a:xfrm>
          <a:prstGeom prst="line">
            <a:avLst/>
          </a:prstGeom>
          <a:ln w="38100" cap="rnd"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10800000">
            <a:off x="5000628" y="4857760"/>
            <a:ext cx="642942" cy="71438"/>
          </a:xfrm>
          <a:prstGeom prst="line">
            <a:avLst/>
          </a:prstGeom>
          <a:ln w="38100" cap="rnd"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5400000">
            <a:off x="5418078" y="4923131"/>
            <a:ext cx="457716" cy="6732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072066" y="2428868"/>
            <a:ext cx="428628" cy="214314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5418078" y="3565809"/>
            <a:ext cx="457716" cy="6732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928662" y="2428868"/>
            <a:ext cx="366714" cy="214314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1285852" y="2428868"/>
            <a:ext cx="428628" cy="214314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https://phototass1.cdnvideo.ru/width/1020_b9261fa1/tass/m2/uploads/i/20170710/4526241.jpg"/>
          <p:cNvPicPr>
            <a:picLocks noChangeAspect="1" noChangeArrowheads="1"/>
          </p:cNvPicPr>
          <p:nvPr/>
        </p:nvPicPr>
        <p:blipFill>
          <a:blip r:embed="rId11" cstate="print"/>
          <a:srcRect l="17500" t="10909" r="15998" b="7271"/>
          <a:stretch>
            <a:fillRect/>
          </a:stretch>
        </p:blipFill>
        <p:spPr bwMode="auto">
          <a:xfrm>
            <a:off x="1357290" y="1500174"/>
            <a:ext cx="995369" cy="785818"/>
          </a:xfrm>
          <a:prstGeom prst="rect">
            <a:avLst/>
          </a:prstGeom>
          <a:noFill/>
        </p:spPr>
      </p:pic>
      <p:sp>
        <p:nvSpPr>
          <p:cNvPr id="44" name="Шестиугольник 43"/>
          <p:cNvSpPr/>
          <p:nvPr/>
        </p:nvSpPr>
        <p:spPr>
          <a:xfrm rot="5400000">
            <a:off x="1258754" y="1347446"/>
            <a:ext cx="1231691" cy="1108521"/>
          </a:xfrm>
          <a:prstGeom prst="hexagon">
            <a:avLst/>
          </a:prstGeom>
          <a:noFill/>
          <a:ln w="762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F:\иконки ктнп.png"/>
          <p:cNvPicPr>
            <a:picLocks noChangeAspect="1" noChangeArrowheads="1"/>
          </p:cNvPicPr>
          <p:nvPr/>
        </p:nvPicPr>
        <p:blipFill>
          <a:blip r:embed="rId12"/>
          <a:srcRect l="52559" r="15285" b="62442"/>
          <a:stretch>
            <a:fillRect/>
          </a:stretch>
        </p:blipFill>
        <p:spPr bwMode="auto">
          <a:xfrm>
            <a:off x="7215206" y="1857364"/>
            <a:ext cx="1285884" cy="2968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t="23472" r="5325" b="6114"/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85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Комплекс для транспортировки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неонатальных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пациентов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00034" y="785794"/>
            <a:ext cx="8215370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14678" y="6286520"/>
            <a:ext cx="5500726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5965835" y="3535363"/>
            <a:ext cx="5500726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6429388" y="5929330"/>
            <a:ext cx="2571768" cy="64294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C:\Users\kazancev\Documents\документы и все!\TEMP\слайды\новый-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t="41005" b="40475"/>
          <a:stretch>
            <a:fillRect/>
          </a:stretch>
        </p:blipFill>
        <p:spPr bwMode="auto">
          <a:xfrm>
            <a:off x="6429388" y="6000768"/>
            <a:ext cx="250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User\Desktop\презентация\МС-А.png"/>
          <p:cNvPicPr>
            <a:picLocks noChangeAspect="1" noChangeArrowheads="1"/>
          </p:cNvPicPr>
          <p:nvPr/>
        </p:nvPicPr>
        <p:blipFill>
          <a:blip r:embed="rId4" cstate="print"/>
          <a:srcRect l="15385" r="13846"/>
          <a:stretch>
            <a:fillRect/>
          </a:stretch>
        </p:blipFill>
        <p:spPr bwMode="auto">
          <a:xfrm>
            <a:off x="214282" y="928670"/>
            <a:ext cx="1900864" cy="1357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2" name="Picture 4" descr="C:\Users\User\Desktop\презентация\IMG_20190319_135826.jpg"/>
          <p:cNvPicPr>
            <a:picLocks noChangeAspect="1" noChangeArrowheads="1"/>
          </p:cNvPicPr>
          <p:nvPr/>
        </p:nvPicPr>
        <p:blipFill>
          <a:blip r:embed="rId5" cstate="print"/>
          <a:srcRect l="7317" t="9756" r="14634" b="15447"/>
          <a:stretch>
            <a:fillRect/>
          </a:stretch>
        </p:blipFill>
        <p:spPr bwMode="auto">
          <a:xfrm>
            <a:off x="6286512" y="1071546"/>
            <a:ext cx="2143140" cy="154038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69" name="Picture 1" descr="C:\Users\User\Desktop\презентация\ММА.png"/>
          <p:cNvPicPr>
            <a:picLocks noChangeAspect="1" noChangeArrowheads="1"/>
          </p:cNvPicPr>
          <p:nvPr/>
        </p:nvPicPr>
        <p:blipFill>
          <a:blip r:embed="rId6" cstate="print"/>
          <a:srcRect l="22024" t="9142" r="23459" b="10402"/>
          <a:stretch>
            <a:fillRect/>
          </a:stretch>
        </p:blipFill>
        <p:spPr bwMode="auto">
          <a:xfrm>
            <a:off x="4143372" y="1000108"/>
            <a:ext cx="2070079" cy="15437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3" name="Picture 5" descr="C:\Users\User\Desktop\презентация\IMG_20190321_1131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2285992"/>
            <a:ext cx="2000264" cy="150019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0" name="Picture 2" descr="C:\Users\User\Desktop\презентация\ММВ.png"/>
          <p:cNvPicPr>
            <a:picLocks noChangeAspect="1" noChangeArrowheads="1"/>
          </p:cNvPicPr>
          <p:nvPr/>
        </p:nvPicPr>
        <p:blipFill>
          <a:blip r:embed="rId8" cstate="print"/>
          <a:srcRect l="27134" t="2937" r="26948" b="4129"/>
          <a:stretch>
            <a:fillRect/>
          </a:stretch>
        </p:blipFill>
        <p:spPr bwMode="auto">
          <a:xfrm>
            <a:off x="500034" y="2357430"/>
            <a:ext cx="1285884" cy="13151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4" name="Picture 6" descr="C:\Users\User\Desktop\презентация\IMG-20190322-WA0019.jpg"/>
          <p:cNvPicPr>
            <a:picLocks noChangeAspect="1" noChangeArrowheads="1"/>
          </p:cNvPicPr>
          <p:nvPr/>
        </p:nvPicPr>
        <p:blipFill>
          <a:blip r:embed="rId9" cstate="print"/>
          <a:srcRect l="1662" t="33247" r="16881"/>
          <a:stretch>
            <a:fillRect/>
          </a:stretch>
        </p:blipFill>
        <p:spPr bwMode="auto">
          <a:xfrm>
            <a:off x="2000232" y="1000108"/>
            <a:ext cx="2026908" cy="124577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4" descr="F:\иконки.png"/>
          <p:cNvPicPr>
            <a:picLocks noChangeAspect="1" noChangeArrowheads="1"/>
          </p:cNvPicPr>
          <p:nvPr/>
        </p:nvPicPr>
        <p:blipFill>
          <a:blip r:embed="rId10"/>
          <a:srcRect l="52204" t="66138" b="22113"/>
          <a:stretch>
            <a:fillRect/>
          </a:stretch>
        </p:blipFill>
        <p:spPr bwMode="auto">
          <a:xfrm>
            <a:off x="6570387" y="3759713"/>
            <a:ext cx="1911302" cy="928694"/>
          </a:xfrm>
          <a:prstGeom prst="rect">
            <a:avLst/>
          </a:prstGeom>
          <a:noFill/>
        </p:spPr>
      </p:pic>
      <p:pic>
        <p:nvPicPr>
          <p:cNvPr id="16" name="Picture 4" descr="F:\иконки.png"/>
          <p:cNvPicPr>
            <a:picLocks noChangeAspect="1" noChangeArrowheads="1"/>
          </p:cNvPicPr>
          <p:nvPr/>
        </p:nvPicPr>
        <p:blipFill>
          <a:blip r:embed="rId10"/>
          <a:srcRect l="52204" t="77552" b="12171"/>
          <a:stretch>
            <a:fillRect/>
          </a:stretch>
        </p:blipFill>
        <p:spPr bwMode="auto">
          <a:xfrm>
            <a:off x="6570387" y="4688407"/>
            <a:ext cx="1911302" cy="812295"/>
          </a:xfrm>
          <a:prstGeom prst="rect">
            <a:avLst/>
          </a:prstGeom>
          <a:noFill/>
        </p:spPr>
      </p:pic>
      <p:pic>
        <p:nvPicPr>
          <p:cNvPr id="4099" name="Picture 3" descr="F:\плашки.png"/>
          <p:cNvPicPr>
            <a:picLocks noChangeAspect="1" noChangeArrowheads="1"/>
          </p:cNvPicPr>
          <p:nvPr/>
        </p:nvPicPr>
        <p:blipFill>
          <a:blip r:embed="rId11"/>
          <a:srcRect l="58354" t="47456" r="28375" b="10695"/>
          <a:stretch>
            <a:fillRect/>
          </a:stretch>
        </p:blipFill>
        <p:spPr bwMode="auto">
          <a:xfrm>
            <a:off x="5000628" y="3071810"/>
            <a:ext cx="1643074" cy="2428892"/>
          </a:xfrm>
          <a:prstGeom prst="rect">
            <a:avLst/>
          </a:prstGeom>
          <a:noFill/>
        </p:spPr>
      </p:pic>
      <p:pic>
        <p:nvPicPr>
          <p:cNvPr id="25" name="Picture 4" descr="F:\плашки.png"/>
          <p:cNvPicPr>
            <a:picLocks noChangeAspect="1" noChangeArrowheads="1"/>
          </p:cNvPicPr>
          <p:nvPr/>
        </p:nvPicPr>
        <p:blipFill>
          <a:blip r:embed="rId12"/>
          <a:srcRect l="71625" t="36407" r="22028" b="50054"/>
          <a:stretch>
            <a:fillRect/>
          </a:stretch>
        </p:blipFill>
        <p:spPr bwMode="auto">
          <a:xfrm>
            <a:off x="7643834" y="3143248"/>
            <a:ext cx="785818" cy="785818"/>
          </a:xfrm>
          <a:prstGeom prst="rect">
            <a:avLst/>
          </a:prstGeom>
          <a:noFill/>
        </p:spPr>
      </p:pic>
      <p:pic>
        <p:nvPicPr>
          <p:cNvPr id="26" name="Picture 4" descr="F:\плашки.png"/>
          <p:cNvPicPr>
            <a:picLocks noChangeAspect="1" noChangeArrowheads="1"/>
          </p:cNvPicPr>
          <p:nvPr/>
        </p:nvPicPr>
        <p:blipFill>
          <a:blip r:embed="rId12"/>
          <a:srcRect l="71625" t="49946" r="22028" b="36515"/>
          <a:stretch>
            <a:fillRect/>
          </a:stretch>
        </p:blipFill>
        <p:spPr bwMode="auto">
          <a:xfrm>
            <a:off x="6786578" y="3214686"/>
            <a:ext cx="785818" cy="785818"/>
          </a:xfrm>
          <a:prstGeom prst="rect">
            <a:avLst/>
          </a:prstGeom>
          <a:noFill/>
        </p:spPr>
      </p:pic>
      <p:pic>
        <p:nvPicPr>
          <p:cNvPr id="27" name="Picture 1" descr="C:\Users\User\Desktop\презентация\КТНП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3857628"/>
            <a:ext cx="4214843" cy="27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t="23472" r="5325" b="6114"/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85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Статусы проектов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0034" y="785794"/>
            <a:ext cx="8215370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14678" y="6286520"/>
            <a:ext cx="5500726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5965835" y="3535363"/>
            <a:ext cx="5500726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429388" y="5929330"/>
            <a:ext cx="2571768" cy="64294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kazancev\Documents\документы и все!\TEMP\слайды\новый-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t="41005" b="40475"/>
          <a:stretch>
            <a:fillRect/>
          </a:stretch>
        </p:blipFill>
        <p:spPr bwMode="auto">
          <a:xfrm>
            <a:off x="6429388" y="6000768"/>
            <a:ext cx="250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User\Desktop\презентация\Без имени-1.png"/>
          <p:cNvPicPr>
            <a:picLocks noChangeAspect="1" noChangeArrowheads="1"/>
          </p:cNvPicPr>
          <p:nvPr/>
        </p:nvPicPr>
        <p:blipFill>
          <a:blip r:embed="rId4"/>
          <a:srcRect l="23438" t="18750" r="22656" b="18437"/>
          <a:stretch>
            <a:fillRect/>
          </a:stretch>
        </p:blipFill>
        <p:spPr bwMode="auto">
          <a:xfrm>
            <a:off x="1000100" y="1071546"/>
            <a:ext cx="6572296" cy="4786346"/>
          </a:xfrm>
          <a:prstGeom prst="rect">
            <a:avLst/>
          </a:prstGeom>
          <a:noFill/>
        </p:spPr>
      </p:pic>
      <p:sp>
        <p:nvSpPr>
          <p:cNvPr id="218" name="Прямоугольник 217"/>
          <p:cNvSpPr/>
          <p:nvPr/>
        </p:nvSpPr>
        <p:spPr>
          <a:xfrm>
            <a:off x="7516549" y="1118295"/>
            <a:ext cx="468000" cy="4664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9" name="Прямоугольник 218"/>
          <p:cNvSpPr/>
          <p:nvPr/>
        </p:nvSpPr>
        <p:spPr bwMode="auto">
          <a:xfrm rot="16200000">
            <a:off x="5925137" y="3139063"/>
            <a:ext cx="3643338" cy="365561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7200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/>
                <a:ea typeface="Verdana" panose="020B0604030504040204" pitchFamily="34" charset="0"/>
                <a:cs typeface="Verdana" panose="020B0604030504040204" pitchFamily="34" charset="0"/>
              </a:rPr>
              <a:t>Окончание работ </a:t>
            </a:r>
            <a:r>
              <a:rPr lang="en-US" sz="1400" b="1" dirty="0" smtClean="0">
                <a:solidFill>
                  <a:prstClr val="black"/>
                </a:solidFill>
                <a:latin typeface="Tahoma"/>
                <a:ea typeface="Verdana" panose="020B0604030504040204" pitchFamily="34" charset="0"/>
                <a:cs typeface="Verdana" panose="020B0604030504040204" pitchFamily="34" charset="0"/>
              </a:rPr>
              <a:t>IV </a:t>
            </a:r>
            <a:r>
              <a:rPr lang="ru-RU" sz="1400" b="1" dirty="0" smtClean="0">
                <a:solidFill>
                  <a:prstClr val="black"/>
                </a:solidFill>
                <a:latin typeface="Tahoma"/>
                <a:ea typeface="Verdana" panose="020B0604030504040204" pitchFamily="34" charset="0"/>
                <a:cs typeface="Verdana" panose="020B0604030504040204" pitchFamily="34" charset="0"/>
              </a:rPr>
              <a:t>квартал 2019г.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t="23472" r="5325" b="6114"/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14480" y="2357430"/>
            <a:ext cx="595790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Остались вопросы? </a:t>
            </a: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 удовольствием отвечу</a:t>
            </a:r>
            <a:endParaRPr kumimoji="0" lang="ru-RU" sz="2800" b="1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214414" y="1643050"/>
            <a:ext cx="7286676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14414" y="4786322"/>
            <a:ext cx="5500726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-356428" y="3213892"/>
            <a:ext cx="3143272" cy="1588"/>
          </a:xfrm>
          <a:prstGeom prst="line">
            <a:avLst/>
          </a:prstGeom>
          <a:ln w="76200" cap="rnd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357818" y="1285860"/>
            <a:ext cx="2571768" cy="64294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kazancev\Documents\документы и все!\TEMP\слайды\новый-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t="41005" b="40475"/>
          <a:stretch>
            <a:fillRect/>
          </a:stretch>
        </p:blipFill>
        <p:spPr bwMode="auto">
          <a:xfrm>
            <a:off x="5357818" y="1357298"/>
            <a:ext cx="250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1571604" y="4214818"/>
            <a:ext cx="3500462" cy="121444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19228" y="4214818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420127, Казань, Дементьева, 2В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+7 (843) 237-95-56</a:t>
            </a:r>
          </a:p>
          <a:p>
            <a:pPr algn="r"/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info@vysota.aero</a:t>
            </a:r>
          </a:p>
          <a:p>
            <a:pPr algn="r"/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www.vysota.aero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1274994</TotalTime>
  <Words>114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Aharoni</vt:lpstr>
      <vt:lpstr>Arial</vt:lpstr>
      <vt:lpstr>Arial Black</vt:lpstr>
      <vt:lpstr>Calibri</vt:lpstr>
      <vt:lpstr>Tahoma</vt:lpstr>
      <vt:lpstr>Times New Roman</vt:lpstr>
      <vt:lpstr>Verdana</vt:lpstr>
      <vt:lpstr>Тема Office</vt:lpstr>
      <vt:lpstr>Новые технологии для проведения авиамедицинских эвакуаций   неонатологический реанимационный комплекс</vt:lpstr>
      <vt:lpstr>Реалии</vt:lpstr>
      <vt:lpstr>Презентация PowerPoint</vt:lpstr>
      <vt:lpstr>Модуль медицинский МС-А.9520.000</vt:lpstr>
      <vt:lpstr>Модуль медицинский МС-А.9520.000</vt:lpstr>
      <vt:lpstr>Комплекс для транспортировки неонатальных пациентов</vt:lpstr>
      <vt:lpstr>Комплекс для транспортировки неонатальных пациентов</vt:lpstr>
      <vt:lpstr>Статусы проектов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применение новых медицинских технологий для проведения авиамедицинских эвакуаций  Создание неонатологического реанимационного комплекса</dc:title>
  <dc:creator>belay</dc:creator>
  <cp:lastModifiedBy>AdminCon</cp:lastModifiedBy>
  <cp:revision>123</cp:revision>
  <dcterms:created xsi:type="dcterms:W3CDTF">2019-10-01T12:45:18Z</dcterms:created>
  <dcterms:modified xsi:type="dcterms:W3CDTF">2019-10-04T05:58:38Z</dcterms:modified>
</cp:coreProperties>
</file>